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93" r:id="rId5"/>
    <p:sldId id="273" r:id="rId6"/>
    <p:sldId id="272" r:id="rId7"/>
    <p:sldId id="284" r:id="rId8"/>
    <p:sldId id="260" r:id="rId9"/>
    <p:sldId id="270" r:id="rId10"/>
    <p:sldId id="261" r:id="rId11"/>
    <p:sldId id="285" r:id="rId12"/>
    <p:sldId id="274" r:id="rId13"/>
    <p:sldId id="265" r:id="rId14"/>
    <p:sldId id="275" r:id="rId15"/>
    <p:sldId id="263" r:id="rId16"/>
    <p:sldId id="266" r:id="rId17"/>
    <p:sldId id="291" r:id="rId18"/>
    <p:sldId id="292" r:id="rId19"/>
    <p:sldId id="277" r:id="rId20"/>
    <p:sldId id="286" r:id="rId21"/>
    <p:sldId id="278" r:id="rId22"/>
    <p:sldId id="279" r:id="rId23"/>
    <p:sldId id="280" r:id="rId24"/>
    <p:sldId id="281" r:id="rId25"/>
    <p:sldId id="282" r:id="rId26"/>
    <p:sldId id="283" r:id="rId27"/>
    <p:sldId id="287" r:id="rId28"/>
  </p:sldIdLst>
  <p:sldSz cx="9144000" cy="6858000" type="screen4x3"/>
  <p:notesSz cx="6881813" cy="100155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87074" autoAdjust="0"/>
  </p:normalViewPr>
  <p:slideViewPr>
    <p:cSldViewPr snapToGrid="0" snapToObjects="1"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700" b="1" dirty="0"/>
              <a:t>% Doing</a:t>
            </a:r>
            <a:r>
              <a:rPr lang="en-GB" sz="1700" b="1" baseline="0" dirty="0"/>
              <a:t> More physical Activity &amp; Exercise by socio-economic group</a:t>
            </a:r>
            <a:endParaRPr lang="en-GB" sz="17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More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6-DE4E-AC11-E9169D6FC1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C2DE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More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A6-DE4E-AC11-E9169D6FC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825448"/>
        <c:axId val="297860616"/>
      </c:barChart>
      <c:catAx>
        <c:axId val="29882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60616"/>
        <c:crosses val="autoZero"/>
        <c:auto val="1"/>
        <c:lblAlgn val="ctr"/>
        <c:lblOffset val="100"/>
        <c:noMultiLvlLbl val="0"/>
      </c:catAx>
      <c:valAx>
        <c:axId val="29786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82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AB386427-A411-45D8-B9C0-5B0CE182A48D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0E09BEA2-A585-42A6-8813-81310F3CA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748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251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169A7B04-BE11-4BC6-9459-B3BCADAD4741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037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9978"/>
            <a:ext cx="5505450" cy="3943618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251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4DF011C0-E5FB-4408-941A-37BE67309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0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3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34" indent="-181034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6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6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690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34" indent="-181034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6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6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62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34" indent="-181034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181034" indent="-181034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66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34" indent="-181034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5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4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300" dirty="0"/>
          </a:p>
          <a:p>
            <a:r>
              <a:rPr lang="en-US" sz="1300" dirty="0"/>
              <a:t>Source: Resolution Foundation Report 2020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82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55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Source: ONS 2020</a:t>
            </a:r>
            <a:endParaRPr lang="en-GB" dirty="0"/>
          </a:p>
          <a:p>
            <a:pPr defTabSz="965515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59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Source: Sport</a:t>
            </a:r>
            <a:r>
              <a:rPr lang="en-US" sz="1200" baseline="0" dirty="0"/>
              <a:t> England </a:t>
            </a:r>
            <a:r>
              <a:rPr lang="en-US" sz="1200" dirty="0"/>
              <a:t>2020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612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34" indent="-181034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34" indent="-181034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7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34" indent="-181034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011C0-E5FB-4408-941A-37BE673093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2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88317" y="227013"/>
            <a:ext cx="6350146" cy="850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0" i="0" baseline="0">
                <a:solidFill>
                  <a:schemeClr val="bg1"/>
                </a:solidFill>
              </a:defRPr>
            </a:lvl1pPr>
            <a:lvl2pPr>
              <a:defRPr sz="3600" b="0" i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5000" y="1609725"/>
            <a:ext cx="7994650" cy="41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88317" y="227013"/>
            <a:ext cx="6350146" cy="850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0" i="0" baseline="0">
                <a:solidFill>
                  <a:schemeClr val="bg1"/>
                </a:solidFill>
              </a:defRPr>
            </a:lvl1pPr>
            <a:lvl2pPr>
              <a:defRPr sz="3600" b="0" i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35000" y="1609725"/>
            <a:ext cx="3708081" cy="41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89421" y="1609725"/>
            <a:ext cx="3708081" cy="41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88317" y="227013"/>
            <a:ext cx="6350146" cy="850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0" i="0" baseline="0">
                <a:solidFill>
                  <a:schemeClr val="bg1"/>
                </a:solidFill>
              </a:defRPr>
            </a:lvl1pPr>
            <a:lvl2pPr>
              <a:defRPr sz="3600" b="0" i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714375" y="1825625"/>
            <a:ext cx="7858125" cy="36623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88317" y="227013"/>
            <a:ext cx="6350146" cy="850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0" i="0" baseline="0">
                <a:solidFill>
                  <a:schemeClr val="bg1"/>
                </a:solidFill>
              </a:defRPr>
            </a:lvl1pPr>
            <a:lvl2pPr>
              <a:defRPr sz="3600" b="0" i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4921403" y="1825625"/>
            <a:ext cx="3651097" cy="36623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2150" y="1825625"/>
            <a:ext cx="3640138" cy="3662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88317" y="227013"/>
            <a:ext cx="6350146" cy="850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0" i="0" baseline="0">
                <a:solidFill>
                  <a:schemeClr val="bg1"/>
                </a:solidFill>
              </a:defRPr>
            </a:lvl1pPr>
            <a:lvl2pPr>
              <a:defRPr sz="3600" b="0" i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612775" y="1814513"/>
            <a:ext cx="7778750" cy="37084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6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88317" y="227013"/>
            <a:ext cx="6350146" cy="850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0" i="0" baseline="0">
                <a:solidFill>
                  <a:schemeClr val="bg1"/>
                </a:solidFill>
              </a:defRPr>
            </a:lvl1pPr>
            <a:lvl2pPr>
              <a:defRPr sz="3600" b="0" i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2150" y="1825625"/>
            <a:ext cx="3640138" cy="3662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978400" y="1825625"/>
            <a:ext cx="3470275" cy="36623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7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88317" y="227013"/>
            <a:ext cx="6350146" cy="850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0" i="0" baseline="0">
                <a:solidFill>
                  <a:schemeClr val="bg1"/>
                </a:solidFill>
              </a:defRPr>
            </a:lvl1pPr>
            <a:lvl2pPr>
              <a:defRPr sz="3600" b="0" i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635000" y="1724025"/>
            <a:ext cx="7937500" cy="386715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88317" y="227013"/>
            <a:ext cx="6350146" cy="850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0" i="0" baseline="0">
                <a:solidFill>
                  <a:schemeClr val="bg1"/>
                </a:solidFill>
              </a:defRPr>
            </a:lvl1pPr>
            <a:lvl2pPr>
              <a:defRPr sz="3600" b="0" i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92150" y="1825625"/>
            <a:ext cx="3640138" cy="36623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932363" y="1825625"/>
            <a:ext cx="3470275" cy="366236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6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88317" y="227013"/>
            <a:ext cx="6350146" cy="850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800" b="0" i="0" baseline="0">
                <a:solidFill>
                  <a:schemeClr val="bg1"/>
                </a:solidFill>
              </a:defRPr>
            </a:lvl1pPr>
            <a:lvl2pPr>
              <a:defRPr sz="3600" b="0" i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6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679" y="2177323"/>
            <a:ext cx="7881049" cy="2857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0" r:id="rId4"/>
    <p:sldLayoutId id="2147483658" r:id="rId5"/>
    <p:sldLayoutId id="2147483661" r:id="rId6"/>
    <p:sldLayoutId id="2147483659" r:id="rId7"/>
    <p:sldLayoutId id="2147483662" r:id="rId8"/>
    <p:sldLayoutId id="2147483663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6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desig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11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95549" y="227013"/>
            <a:ext cx="7042914" cy="8509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What has changed most for young people?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1B58C5-C9D0-D648-8E3E-1FF26E05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08" y="1409699"/>
            <a:ext cx="6701092" cy="46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9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Sport &amp; Physical Activity</a:t>
            </a:r>
          </a:p>
        </p:txBody>
      </p:sp>
      <p:pic>
        <p:nvPicPr>
          <p:cNvPr id="3" name="Picture 2" descr="A picture containing device, black, sign&#10;&#10;Description automatically generated">
            <a:extLst>
              <a:ext uri="{FF2B5EF4-FFF2-40B4-BE49-F238E27FC236}">
                <a16:creationId xmlns:a16="http://schemas.microsoft.com/office/drawing/2014/main" id="{629FDE53-9650-7A44-B273-3FC0054B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1408306"/>
            <a:ext cx="7518400" cy="46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3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How are young people being active?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54F1EDA-76C7-C647-AA17-0A500EF9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24" y="1422400"/>
            <a:ext cx="6764675" cy="45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4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9171" y="227013"/>
            <a:ext cx="7159292" cy="8509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Young people are missing doorstep sport </a:t>
            </a:r>
          </a:p>
          <a:p>
            <a:endParaRPr lang="en-GB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8B6C7A-3C10-C74C-989A-100DE013E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06" y="1353120"/>
            <a:ext cx="7032294" cy="47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9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9047" y="227013"/>
            <a:ext cx="7109416" cy="8509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Young people are missing doorstep sport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9CF9CC-C4E6-AF4D-B181-690120102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549130"/>
            <a:ext cx="9144000" cy="43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0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, device, drawing&#10;&#10;Description automatically generated">
            <a:extLst>
              <a:ext uri="{FF2B5EF4-FFF2-40B4-BE49-F238E27FC236}">
                <a16:creationId xmlns:a16="http://schemas.microsoft.com/office/drawing/2014/main" id="{32DA2170-3187-984F-9A73-EF7B23B7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58164"/>
            <a:ext cx="8505560" cy="42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4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LTOs have changed their priorities &amp; their way of working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2633" y="1609725"/>
            <a:ext cx="4322617" cy="4105275"/>
          </a:xfrm>
        </p:spPr>
        <p:txBody>
          <a:bodyPr/>
          <a:lstStyle/>
          <a:p>
            <a:r>
              <a:rPr lang="en-GB" dirty="0"/>
              <a:t>Supporting entire families</a:t>
            </a:r>
          </a:p>
          <a:p>
            <a:r>
              <a:rPr lang="en-GB" dirty="0"/>
              <a:t>Food delivery </a:t>
            </a:r>
          </a:p>
          <a:p>
            <a:r>
              <a:rPr lang="en-GB" dirty="0"/>
              <a:t>On-line engagement &amp; activities </a:t>
            </a:r>
          </a:p>
          <a:p>
            <a:r>
              <a:rPr lang="en-GB" dirty="0"/>
              <a:t>Activity packs  &amp; sports kit</a:t>
            </a:r>
          </a:p>
          <a:p>
            <a:r>
              <a:rPr lang="en-GB" dirty="0"/>
              <a:t>Mentoring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447" y="4000500"/>
            <a:ext cx="185928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993" y="3718560"/>
            <a:ext cx="1501140" cy="1996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563" y="1586706"/>
            <a:ext cx="3390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45920" y="227013"/>
            <a:ext cx="7192543" cy="8509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How LTOs are supporting in their communities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4352" y="1467224"/>
            <a:ext cx="37470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0000"/>
              </a:solidFill>
              <a:latin typeface="Montserrat SemiBold"/>
            </a:endParaRPr>
          </a:p>
          <a:p>
            <a:r>
              <a:rPr lang="en-US" b="1" i="1" dirty="0">
                <a:solidFill>
                  <a:schemeClr val="bg1"/>
                </a:solidFill>
                <a:latin typeface="Montserrat SemiBold"/>
              </a:rPr>
              <a:t>“A lot of our families lack even basic resources like a football to play with.”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083" y="3385880"/>
            <a:ext cx="46364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Montserrat SemiBold"/>
              </a:rPr>
              <a:t>….doing a volunteer service helping the elderly and vulnerable access food and essentials. They’ve got a FB support page where people and get in touch and Ben uses his staff and volunteers to deliver resources. Young people help out too”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5993" y="1450092"/>
            <a:ext cx="483800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rgbClr val="000000"/>
              </a:solidFill>
              <a:latin typeface="Montserrat SemiBold"/>
            </a:endParaRPr>
          </a:p>
          <a:p>
            <a:r>
              <a:rPr lang="en-US" b="1" i="1" dirty="0">
                <a:solidFill>
                  <a:schemeClr val="bg1"/>
                </a:solidFill>
                <a:latin typeface="Montserrat SemiBold"/>
              </a:rPr>
              <a:t>“We’ve gone to Argos and bought a number of cheap phones and given them to our young people so that they can keep in touch because not all of them have devices.”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9957" y="3961238"/>
            <a:ext cx="393404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solidFill>
                <a:schemeClr val="bg1"/>
              </a:solidFill>
              <a:latin typeface="Montserrat SemiBold"/>
            </a:endParaRPr>
          </a:p>
          <a:p>
            <a:r>
              <a:rPr lang="en-US" b="1" i="1" dirty="0">
                <a:solidFill>
                  <a:schemeClr val="bg1"/>
                </a:solidFill>
                <a:latin typeface="Montserrat SemiBold"/>
              </a:rPr>
              <a:t>“It’s not about the young people anymore, it’s bout the young people and their families, and the older people and grandparents who have nobody.”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65E580B0-8778-2546-8664-F15D5480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83" y="1730598"/>
            <a:ext cx="8769565" cy="40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8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Mental Health &amp; Wellbeing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6378" y="1429791"/>
            <a:ext cx="5347116" cy="428520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Deteriorating mental health and wellbeing </a:t>
            </a:r>
          </a:p>
          <a:p>
            <a:r>
              <a:rPr lang="en-GB" dirty="0"/>
              <a:t>Lockdown &amp; fears around the virus </a:t>
            </a:r>
          </a:p>
          <a:p>
            <a:r>
              <a:rPr lang="en-GB" dirty="0"/>
              <a:t>Trauma </a:t>
            </a:r>
          </a:p>
          <a:p>
            <a:r>
              <a:rPr lang="en-GB" dirty="0"/>
              <a:t>Social isolation &amp; loneliness</a:t>
            </a:r>
          </a:p>
          <a:p>
            <a:r>
              <a:rPr lang="en-GB" dirty="0"/>
              <a:t>Stress </a:t>
            </a:r>
          </a:p>
          <a:p>
            <a:r>
              <a:rPr lang="en-GB" dirty="0"/>
              <a:t>Bereavement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538" y="3886919"/>
            <a:ext cx="2614006" cy="173664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C80D14-5976-0F48-A3EA-4DBBD85C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60" y="1614095"/>
            <a:ext cx="4052162" cy="17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Family Breakdown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4845" y="1606781"/>
            <a:ext cx="5549669" cy="410527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Increased Concerns </a:t>
            </a:r>
          </a:p>
          <a:p>
            <a:r>
              <a:rPr lang="en-GB" dirty="0"/>
              <a:t>Isolated families</a:t>
            </a:r>
          </a:p>
          <a:p>
            <a:r>
              <a:rPr lang="en-GB" dirty="0"/>
              <a:t>Increased tensions</a:t>
            </a:r>
          </a:p>
          <a:p>
            <a:r>
              <a:rPr lang="en-GB" dirty="0"/>
              <a:t>Financial hardship</a:t>
            </a:r>
          </a:p>
          <a:p>
            <a:r>
              <a:rPr lang="en-GB" dirty="0"/>
              <a:t>Some are known to be in violent relationships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623" y="4250921"/>
            <a:ext cx="3672840" cy="17145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37DD1F3-19FF-314D-B5E9-9452C3F46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36" y="1489306"/>
            <a:ext cx="5088364" cy="22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999" t="17580" r="44001" b="5777"/>
          <a:stretch/>
        </p:blipFill>
        <p:spPr>
          <a:xfrm>
            <a:off x="604860" y="1375359"/>
            <a:ext cx="3200224" cy="4596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2276"/>
            <a:ext cx="4358468" cy="37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02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Lack of structure for young people &amp; loss of mojo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30385"/>
            <a:ext cx="4472246" cy="429889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Lack of structure </a:t>
            </a:r>
          </a:p>
          <a:p>
            <a:r>
              <a:rPr lang="en-GB" sz="2800" dirty="0"/>
              <a:t>Closure of schools &amp; colleges</a:t>
            </a:r>
          </a:p>
          <a:p>
            <a:r>
              <a:rPr lang="en-GB" sz="2800" dirty="0"/>
              <a:t>Cancellation of exams</a:t>
            </a:r>
          </a:p>
          <a:p>
            <a:r>
              <a:rPr lang="en-GB" sz="2800" dirty="0"/>
              <a:t>Concerns around Job prospects</a:t>
            </a:r>
          </a:p>
          <a:p>
            <a:r>
              <a:rPr lang="en-GB" sz="2800" dirty="0"/>
              <a:t>Missing out on connections with positive role models </a:t>
            </a:r>
          </a:p>
          <a:p>
            <a:r>
              <a:rPr lang="en-GB" sz="2800" dirty="0"/>
              <a:t>Feelings of letharg</a:t>
            </a:r>
            <a:r>
              <a:rPr lang="en-GB" dirty="0"/>
              <a:t>y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B70B00E-3708-2943-8744-B59149C16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260" y="1510542"/>
            <a:ext cx="5487440" cy="2717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329" y="4486888"/>
            <a:ext cx="3633019" cy="15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2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Financial pressure on Families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070" y="1396539"/>
            <a:ext cx="4505497" cy="431846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Financial pressures: </a:t>
            </a:r>
          </a:p>
          <a:p>
            <a:r>
              <a:rPr lang="en-GB" sz="2800" dirty="0"/>
              <a:t>Many families struggling financially</a:t>
            </a:r>
          </a:p>
          <a:p>
            <a:r>
              <a:rPr lang="en-GB" sz="2800" dirty="0"/>
              <a:t>Navigating support structures &amp; systems</a:t>
            </a:r>
          </a:p>
          <a:p>
            <a:r>
              <a:rPr lang="en-GB" sz="2800" dirty="0"/>
              <a:t>Some difficulties accessing FSM vouchers</a:t>
            </a:r>
          </a:p>
          <a:p>
            <a:r>
              <a:rPr lang="en-GB" sz="2800" dirty="0"/>
              <a:t>Concerns for summer holiday period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22" y="3562668"/>
            <a:ext cx="2024232" cy="2470959"/>
          </a:xfrm>
          <a:prstGeom prst="rect">
            <a:avLst/>
          </a:prstGeom>
        </p:spPr>
      </p:pic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1FA52940-A007-E64D-A8EC-9318F73E9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00" y="1727691"/>
            <a:ext cx="4873100" cy="23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Pressures on LTOS through the crisis and beyond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19611" y="1414376"/>
            <a:ext cx="4801524" cy="477029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600" dirty="0"/>
              <a:t>LTOs report that their whole structure, finances and the activities they provide, are hurt by the pandemic. </a:t>
            </a:r>
            <a:endParaRPr lang="en-GB" sz="2600" dirty="0"/>
          </a:p>
          <a:p>
            <a:pPr>
              <a:spcAft>
                <a:spcPts val="1200"/>
              </a:spcAft>
            </a:pPr>
            <a:r>
              <a:rPr lang="en-GB" sz="2600" dirty="0"/>
              <a:t>At a time when they are facing increased demands </a:t>
            </a:r>
          </a:p>
          <a:p>
            <a:pPr>
              <a:spcAft>
                <a:spcPts val="1200"/>
              </a:spcAft>
            </a:pPr>
            <a:r>
              <a:rPr lang="en-GB" sz="2600" dirty="0"/>
              <a:t>Funding is a major source of concern</a:t>
            </a:r>
          </a:p>
          <a:p>
            <a:pPr>
              <a:spcAft>
                <a:spcPts val="1200"/>
              </a:spcAft>
            </a:pPr>
            <a:r>
              <a:rPr lang="en-GB" sz="2600" dirty="0"/>
              <a:t>Challenging to secure long-term funding</a:t>
            </a:r>
            <a:endParaRPr lang="en-US" sz="2600" dirty="0"/>
          </a:p>
        </p:txBody>
      </p:sp>
      <p:pic>
        <p:nvPicPr>
          <p:cNvPr id="6" name="Picture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656FA26-DBEB-0B4B-A073-F3206EBB7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19" y="3627804"/>
            <a:ext cx="4394570" cy="2395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541" y="1567543"/>
            <a:ext cx="3705046" cy="17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0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 Needs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5000" y="1609725"/>
            <a:ext cx="7994650" cy="4425315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Direct investment and help to fundraise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Opportunities to share ideas &amp; approaches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Space to be listened to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Practical &amp; personal support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National &amp; local level advocacy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Training &amp; support for staff and volunteers</a:t>
            </a:r>
          </a:p>
        </p:txBody>
      </p:sp>
    </p:spTree>
    <p:extLst>
      <p:ext uri="{BB962C8B-B14F-4D97-AF65-F5344CB8AC3E}">
        <p14:creationId xmlns:p14="http://schemas.microsoft.com/office/powerpoint/2010/main" val="1978945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Questions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3986" y="1479665"/>
            <a:ext cx="6221574" cy="423533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600" dirty="0"/>
              <a:t>Any questions /points of clarification?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Does the feedback from LTOs &amp; young people in the report resonate with you?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Have you heard other views &amp; challenges? 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Are things starting to change – are thoughts moving towards the next phase?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Any other key areas of support?  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Next steps…..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560" y="1771405"/>
            <a:ext cx="2758440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9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Listening to the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8241" y="1426846"/>
            <a:ext cx="4030632" cy="459156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How?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Conversations with Over 280 LTOs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On-line surveys &amp; virtual focus groups with 188 young people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Virtual Round Tables with Project Leaders &amp; young volunteers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89421" y="1473778"/>
            <a:ext cx="3708081" cy="410527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Why?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To listen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To support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To Advocate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21" y="3861364"/>
            <a:ext cx="3228725" cy="20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Coronavirus Pandemic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19363" y="1590155"/>
            <a:ext cx="5682673" cy="4105275"/>
          </a:xfrm>
        </p:spPr>
        <p:txBody>
          <a:bodyPr/>
          <a:lstStyle/>
          <a:p>
            <a:r>
              <a:rPr lang="en-US" dirty="0"/>
              <a:t>The Coronavirus pandemic &amp; Lockdown restrictions have impacted everyone </a:t>
            </a:r>
          </a:p>
          <a:p>
            <a:r>
              <a:rPr lang="en-US" dirty="0"/>
              <a:t>But the lived experiences of the crisis is recognized as harsher in low-income areas than in more affluent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467" y="1420336"/>
            <a:ext cx="1657170" cy="1106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50" y="2676698"/>
            <a:ext cx="1742902" cy="1742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604" y="4569677"/>
            <a:ext cx="2150911" cy="14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9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Financial	Impact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3004" y="1609725"/>
            <a:ext cx="4638501" cy="41052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Nearly one-third of lower-paid employees have lost jobs or been furloughed as a result of the crisis.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Only one-in-ten top earners have been similarly affected.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323" y="2864774"/>
            <a:ext cx="378714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9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Higher Death Rates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570109"/>
              </p:ext>
            </p:extLst>
          </p:nvPr>
        </p:nvGraphicFramePr>
        <p:xfrm>
          <a:off x="513429" y="1519083"/>
          <a:ext cx="8336526" cy="3923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7179395" imgH="3378757" progId="Excel.Sheet.12">
                  <p:embed/>
                </p:oleObj>
              </mc:Choice>
              <mc:Fallback>
                <p:oleObj name="Worksheet" r:id="rId4" imgW="7179395" imgH="33787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429" y="1519083"/>
                        <a:ext cx="8336526" cy="3923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45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Lower Levels of Physical Activity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856051534"/>
              </p:ext>
            </p:extLst>
          </p:nvPr>
        </p:nvGraphicFramePr>
        <p:xfrm>
          <a:off x="714375" y="1413165"/>
          <a:ext cx="7858125" cy="407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66007" y="5487988"/>
            <a:ext cx="85724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In the past week, do you think you have done more, less or the same amount of physical activity and exercise, compared to a typical week before the COVID-19 restrictions were introduced</a:t>
            </a:r>
            <a:r>
              <a:rPr lang="en-US" b="1" dirty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44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LTOs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6378" y="1609725"/>
            <a:ext cx="4226703" cy="41052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800" dirty="0"/>
              <a:t>LTOs are doing their best to support their communities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Often working with whole families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Concerns are high around well-being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80" y="2836888"/>
            <a:ext cx="2293620" cy="2293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5091" t="3000" r="5273" b="6818"/>
          <a:stretch/>
        </p:blipFill>
        <p:spPr>
          <a:xfrm>
            <a:off x="4458044" y="1553784"/>
            <a:ext cx="2086799" cy="2373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260" y="4238105"/>
            <a:ext cx="142494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9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6300" b="1" dirty="0"/>
              <a:t>What is happening on the ground?</a:t>
            </a:r>
          </a:p>
          <a:p>
            <a:r>
              <a:rPr lang="en-GB" dirty="0"/>
              <a:t>Young people’s experience of lockdown life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2491" y="1609725"/>
            <a:ext cx="5649422" cy="41052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3000" dirty="0"/>
              <a:t>Challenging home conditions </a:t>
            </a:r>
          </a:p>
          <a:p>
            <a:pPr>
              <a:spcAft>
                <a:spcPts val="600"/>
              </a:spcAft>
            </a:pPr>
            <a:r>
              <a:rPr lang="en-GB" sz="3000" dirty="0"/>
              <a:t>Disrupted routine</a:t>
            </a:r>
          </a:p>
          <a:p>
            <a:pPr>
              <a:spcAft>
                <a:spcPts val="600"/>
              </a:spcAft>
            </a:pPr>
            <a:r>
              <a:rPr lang="en-GB" sz="3000" dirty="0"/>
              <a:t>Missing friends / socialising</a:t>
            </a:r>
          </a:p>
          <a:p>
            <a:pPr>
              <a:spcAft>
                <a:spcPts val="600"/>
              </a:spcAft>
            </a:pPr>
            <a:r>
              <a:rPr lang="en-GB" sz="3000" dirty="0"/>
              <a:t>Boredom </a:t>
            </a:r>
          </a:p>
          <a:p>
            <a:pPr>
              <a:spcAft>
                <a:spcPts val="600"/>
              </a:spcAft>
            </a:pPr>
            <a:r>
              <a:rPr lang="en-GB" sz="3000" dirty="0"/>
              <a:t>Limited private space</a:t>
            </a:r>
          </a:p>
          <a:p>
            <a:pPr>
              <a:spcAft>
                <a:spcPts val="600"/>
              </a:spcAft>
            </a:pPr>
            <a:r>
              <a:rPr lang="en-GB" sz="3000" dirty="0"/>
              <a:t>Limited access to the internet / shared devices</a:t>
            </a:r>
          </a:p>
        </p:txBody>
      </p:sp>
      <p:pic>
        <p:nvPicPr>
          <p:cNvPr id="9220" name="Picture 4" descr="UK lockdown: schools shut because of coronavirus could reopen b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90" y="2004100"/>
            <a:ext cx="3301356" cy="18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983" y="4411980"/>
            <a:ext cx="231648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59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119BC49C33C7468F9397F8304C405B" ma:contentTypeVersion="9" ma:contentTypeDescription="Create a new document." ma:contentTypeScope="" ma:versionID="07f1b2e76df3886f1f6890bbc56407af">
  <xsd:schema xmlns:xsd="http://www.w3.org/2001/XMLSchema" xmlns:xs="http://www.w3.org/2001/XMLSchema" xmlns:p="http://schemas.microsoft.com/office/2006/metadata/properties" xmlns:ns2="3c2ea198-6510-47a6-b5d6-bf771344f29d" targetNamespace="http://schemas.microsoft.com/office/2006/metadata/properties" ma:root="true" ma:fieldsID="97a3789affe726e4aa741f4469279475" ns2:_="">
    <xsd:import namespace="3c2ea198-6510-47a6-b5d6-bf771344f2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ea198-6510-47a6-b5d6-bf771344f2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F67A54-0EE6-477A-B327-DC1E584BD5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2CA97A-A369-4F13-8A29-65ECEB920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2ea198-6510-47a6-b5d6-bf771344f2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06BC41-9FBB-46B0-B618-230CE251EDFB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c2ea198-6510-47a6-b5d6-bf771344f29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664</Words>
  <Application>Microsoft Macintosh PowerPoint</Application>
  <PresentationFormat>On-screen Show (4:3)</PresentationFormat>
  <Paragraphs>116</Paragraphs>
  <Slides>24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Montserrat SemiBold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StreetGames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Mughal</dc:creator>
  <cp:lastModifiedBy>Joe Keohane</cp:lastModifiedBy>
  <cp:revision>70</cp:revision>
  <cp:lastPrinted>2020-06-10T11:52:42Z</cp:lastPrinted>
  <dcterms:created xsi:type="dcterms:W3CDTF">2016-01-27T14:17:51Z</dcterms:created>
  <dcterms:modified xsi:type="dcterms:W3CDTF">2020-06-15T13:09:33Z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0x010100C7119BC49C33C7468F9397F8304C405B</vt:lpwstr>
  </property>
</Properties>
</file>