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70" r:id="rId14"/>
    <p:sldId id="265" r:id="rId15"/>
    <p:sldId id="267" r:id="rId16"/>
    <p:sldId id="269" r:id="rId17"/>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46" autoAdjust="0"/>
    <p:restoredTop sz="94660"/>
  </p:normalViewPr>
  <p:slideViewPr>
    <p:cSldViewPr>
      <p:cViewPr varScale="1">
        <p:scale>
          <a:sx n="39" d="100"/>
          <a:sy n="39" d="100"/>
        </p:scale>
        <p:origin x="1040"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Ryan" userId="064e021a-c977-4243-a928-3fd7044b9c42" providerId="ADAL" clId="{D03CFE55-49BB-44B8-8AE2-03D50A02B766}"/>
    <pc:docChg chg="custSel modSld">
      <pc:chgData name="Rebecca Ryan" userId="064e021a-c977-4243-a928-3fd7044b9c42" providerId="ADAL" clId="{D03CFE55-49BB-44B8-8AE2-03D50A02B766}" dt="2025-04-15T15:29:14.112" v="43" actId="20577"/>
      <pc:docMkLst>
        <pc:docMk/>
      </pc:docMkLst>
      <pc:sldChg chg="modSp mod">
        <pc:chgData name="Rebecca Ryan" userId="064e021a-c977-4243-a928-3fd7044b9c42" providerId="ADAL" clId="{D03CFE55-49BB-44B8-8AE2-03D50A02B766}" dt="2025-04-15T15:29:14.112" v="43" actId="20577"/>
        <pc:sldMkLst>
          <pc:docMk/>
          <pc:sldMk cId="0" sldId="262"/>
        </pc:sldMkLst>
        <pc:spChg chg="mod">
          <ac:chgData name="Rebecca Ryan" userId="064e021a-c977-4243-a928-3fd7044b9c42" providerId="ADAL" clId="{D03CFE55-49BB-44B8-8AE2-03D50A02B766}" dt="2025-04-15T15:29:14.112" v="43" actId="20577"/>
          <ac:spMkLst>
            <pc:docMk/>
            <pc:sldMk cId="0" sldId="262"/>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4500" b="1" i="0">
                <a:solidFill>
                  <a:schemeClr val="bg1"/>
                </a:solidFill>
                <a:latin typeface="Arial"/>
                <a:cs typeface="Arial"/>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1800" b="1"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4/15/2025</a:t>
            </a:fld>
            <a:endParaRPr lang="en-US"/>
          </a:p>
        </p:txBody>
      </p:sp>
      <p:sp>
        <p:nvSpPr>
          <p:cNvPr id="6" name="Holder 6"/>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1"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4/15/2025</a:t>
            </a:fld>
            <a:endParaRPr lang="en-US"/>
          </a:p>
        </p:txBody>
      </p:sp>
      <p:sp>
        <p:nvSpPr>
          <p:cNvPr id="6" name="Holder 6"/>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chemeClr val="bg1"/>
                </a:solidFill>
                <a:latin typeface="Arial"/>
                <a:cs typeface="Arial"/>
              </a:defRPr>
            </a:lvl1pPr>
          </a:lstStyle>
          <a:p>
            <a:endParaRPr/>
          </a:p>
        </p:txBody>
      </p:sp>
      <p:sp>
        <p:nvSpPr>
          <p:cNvPr id="3" name="Holder 3"/>
          <p:cNvSpPr>
            <a:spLocks noGrp="1"/>
          </p:cNvSpPr>
          <p:nvPr>
            <p:ph sz="half" idx="2"/>
          </p:nvPr>
        </p:nvSpPr>
        <p:spPr>
          <a:xfrm>
            <a:off x="1016000" y="2340932"/>
            <a:ext cx="7870190" cy="6311900"/>
          </a:xfrm>
          <a:prstGeom prst="rect">
            <a:avLst/>
          </a:prstGeom>
        </p:spPr>
        <p:txBody>
          <a:bodyPr wrap="square" lIns="0" tIns="0" rIns="0" bIns="0">
            <a:spAutoFit/>
          </a:bodyPr>
          <a:lstStyle>
            <a:lvl1pPr>
              <a:defRPr sz="1800" b="1" i="0">
                <a:solidFill>
                  <a:schemeClr val="bg1"/>
                </a:solidFill>
                <a:latin typeface="Calibri"/>
                <a:cs typeface="Calibri"/>
              </a:defRPr>
            </a:lvl1pPr>
          </a:lstStyle>
          <a:p>
            <a:endParaRPr/>
          </a:p>
        </p:txBody>
      </p:sp>
      <p:sp>
        <p:nvSpPr>
          <p:cNvPr id="4" name="Holder 4"/>
          <p:cNvSpPr>
            <a:spLocks noGrp="1"/>
          </p:cNvSpPr>
          <p:nvPr>
            <p:ph sz="half" idx="3"/>
          </p:nvPr>
        </p:nvSpPr>
        <p:spPr>
          <a:xfrm>
            <a:off x="11340662" y="3030532"/>
            <a:ext cx="6424930" cy="5683250"/>
          </a:xfrm>
          <a:prstGeom prst="rect">
            <a:avLst/>
          </a:prstGeom>
        </p:spPr>
        <p:txBody>
          <a:bodyPr wrap="square" lIns="0" tIns="0" rIns="0" bIns="0">
            <a:spAutoFit/>
          </a:bodyPr>
          <a:lstStyle>
            <a:lvl1pPr>
              <a:defRPr sz="1800" b="0" i="0">
                <a:solidFill>
                  <a:srgbClr val="132B59"/>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4/15/2025</a:t>
            </a:fld>
            <a:endParaRPr lang="en-US"/>
          </a:p>
        </p:txBody>
      </p:sp>
      <p:sp>
        <p:nvSpPr>
          <p:cNvPr id="7" name="Holder 7"/>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4/15/2025</a:t>
            </a:fld>
            <a:endParaRPr lang="en-US"/>
          </a:p>
        </p:txBody>
      </p:sp>
      <p:sp>
        <p:nvSpPr>
          <p:cNvPr id="5" name="Holder 5"/>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4/15/2025</a:t>
            </a:fld>
            <a:endParaRPr lang="en-US"/>
          </a:p>
        </p:txBody>
      </p:sp>
      <p:sp>
        <p:nvSpPr>
          <p:cNvPr id="4" name="Holder 4"/>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32B59"/>
          </a:solidFill>
        </p:spPr>
        <p:txBody>
          <a:bodyPr wrap="square" lIns="0" tIns="0" rIns="0" bIns="0" rtlCol="0"/>
          <a:lstStyle/>
          <a:p>
            <a:endParaRPr/>
          </a:p>
        </p:txBody>
      </p:sp>
      <p:sp>
        <p:nvSpPr>
          <p:cNvPr id="2" name="Holder 2"/>
          <p:cNvSpPr>
            <a:spLocks noGrp="1"/>
          </p:cNvSpPr>
          <p:nvPr>
            <p:ph type="title"/>
          </p:nvPr>
        </p:nvSpPr>
        <p:spPr>
          <a:xfrm>
            <a:off x="1016000" y="979805"/>
            <a:ext cx="16256000" cy="1261483"/>
          </a:xfrm>
          <a:prstGeom prst="rect">
            <a:avLst/>
          </a:prstGeom>
        </p:spPr>
        <p:txBody>
          <a:bodyPr wrap="square" lIns="0" tIns="0" rIns="0" bIns="0">
            <a:spAutoFit/>
          </a:bodyPr>
          <a:lstStyle>
            <a:lvl1pPr>
              <a:defRPr sz="4500" b="1" i="0">
                <a:solidFill>
                  <a:schemeClr val="bg1"/>
                </a:solidFill>
                <a:latin typeface="Arial"/>
                <a:cs typeface="Arial"/>
              </a:defRPr>
            </a:lvl1pPr>
          </a:lstStyle>
          <a:p>
            <a:endParaRPr/>
          </a:p>
        </p:txBody>
      </p:sp>
      <p:sp>
        <p:nvSpPr>
          <p:cNvPr id="3" name="Holder 3"/>
          <p:cNvSpPr>
            <a:spLocks noGrp="1"/>
          </p:cNvSpPr>
          <p:nvPr>
            <p:ph type="body" idx="1"/>
          </p:nvPr>
        </p:nvSpPr>
        <p:spPr>
          <a:xfrm>
            <a:off x="9735460" y="2399963"/>
            <a:ext cx="7781925" cy="3168650"/>
          </a:xfrm>
          <a:prstGeom prst="rect">
            <a:avLst/>
          </a:prstGeom>
        </p:spPr>
        <p:txBody>
          <a:bodyPr wrap="square" lIns="0" tIns="0" rIns="0" bIns="0">
            <a:spAutoFit/>
          </a:bodyPr>
          <a:lstStyle>
            <a:lvl1pPr>
              <a:defRPr sz="1800" b="1" i="0">
                <a:solidFill>
                  <a:schemeClr val="bg1"/>
                </a:solidFill>
                <a:latin typeface="Calibri"/>
                <a:cs typeface="Calibri"/>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4/15/2025</a:t>
            </a:fld>
            <a:endParaRPr lang="en-US"/>
          </a:p>
        </p:txBody>
      </p:sp>
      <p:sp>
        <p:nvSpPr>
          <p:cNvPr id="6" name="Holder 6"/>
          <p:cNvSpPr>
            <a:spLocks noGrp="1"/>
          </p:cNvSpPr>
          <p:nvPr>
            <p:ph type="sldNum" sz="quarter" idx="7"/>
          </p:nvPr>
        </p:nvSpPr>
        <p:spPr>
          <a:xfrm>
            <a:off x="17867630" y="9870642"/>
            <a:ext cx="393918" cy="279400"/>
          </a:xfrm>
          <a:prstGeom prst="rect">
            <a:avLst/>
          </a:prstGeom>
        </p:spPr>
        <p:txBody>
          <a:bodyPr wrap="square" lIns="0" tIns="0" rIns="0" bIns="0">
            <a:spAutoFit/>
          </a:bodyPr>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people@streetgames.org" TargetMode="External"/><Relationship Id="rId2" Type="http://schemas.openxmlformats.org/officeDocument/2006/relationships/hyperlink" Target="https://www.streetgames.org/about-us/careers/" TargetMode="External"/><Relationship Id="rId1" Type="http://schemas.openxmlformats.org/officeDocument/2006/relationships/slideLayout" Target="../slideLayouts/slideLayout3.xml"/><Relationship Id="rId4" Type="http://schemas.openxmlformats.org/officeDocument/2006/relationships/hyperlink" Target="mailto:jobs@streetgames.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hyperlink" Target="http://www.streetgames.org/"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www.youtube.com/watch?v=zeMba_1rQ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9" y="0"/>
            <a:ext cx="18288654" cy="10286999"/>
            <a:chOff x="-19" y="0"/>
            <a:chExt cx="18288654" cy="10286999"/>
          </a:xfrm>
        </p:grpSpPr>
        <p:pic>
          <p:nvPicPr>
            <p:cNvPr id="3" name="object 3"/>
            <p:cNvPicPr/>
            <p:nvPr/>
          </p:nvPicPr>
          <p:blipFill>
            <a:blip r:embed="rId2" cstate="print"/>
            <a:stretch>
              <a:fillRect/>
            </a:stretch>
          </p:blipFill>
          <p:spPr>
            <a:xfrm>
              <a:off x="0" y="0"/>
              <a:ext cx="18287999" cy="10286999"/>
            </a:xfrm>
            <a:prstGeom prst="rect">
              <a:avLst/>
            </a:prstGeom>
          </p:spPr>
        </p:pic>
        <p:pic>
          <p:nvPicPr>
            <p:cNvPr id="4" name="object 4"/>
            <p:cNvPicPr/>
            <p:nvPr/>
          </p:nvPicPr>
          <p:blipFill>
            <a:blip r:embed="rId3" cstate="print"/>
            <a:stretch>
              <a:fillRect/>
            </a:stretch>
          </p:blipFill>
          <p:spPr>
            <a:xfrm>
              <a:off x="7011319" y="1368614"/>
              <a:ext cx="4267199" cy="3171824"/>
            </a:xfrm>
            <a:prstGeom prst="rect">
              <a:avLst/>
            </a:prstGeom>
          </p:spPr>
        </p:pic>
        <p:sp>
          <p:nvSpPr>
            <p:cNvPr id="5" name="object 5"/>
            <p:cNvSpPr/>
            <p:nvPr/>
          </p:nvSpPr>
          <p:spPr>
            <a:xfrm>
              <a:off x="6668319" y="7040694"/>
              <a:ext cx="4951730" cy="0"/>
            </a:xfrm>
            <a:custGeom>
              <a:avLst/>
              <a:gdLst/>
              <a:ahLst/>
              <a:cxnLst/>
              <a:rect l="l" t="t" r="r" b="b"/>
              <a:pathLst>
                <a:path w="4951730">
                  <a:moveTo>
                    <a:pt x="0" y="0"/>
                  </a:moveTo>
                  <a:lnTo>
                    <a:pt x="4951360" y="0"/>
                  </a:lnTo>
                </a:path>
              </a:pathLst>
            </a:custGeom>
            <a:ln w="19049">
              <a:solidFill>
                <a:srgbClr val="D99823"/>
              </a:solidFill>
            </a:ln>
          </p:spPr>
          <p:txBody>
            <a:bodyPr wrap="square" lIns="0" tIns="0" rIns="0" bIns="0" rtlCol="0"/>
            <a:lstStyle/>
            <a:p>
              <a:endParaRPr/>
            </a:p>
          </p:txBody>
        </p:sp>
        <p:sp>
          <p:nvSpPr>
            <p:cNvPr id="6" name="object 6"/>
            <p:cNvSpPr/>
            <p:nvPr/>
          </p:nvSpPr>
          <p:spPr>
            <a:xfrm>
              <a:off x="-19" y="10210799"/>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C7263D"/>
            </a:solidFill>
          </p:spPr>
          <p:txBody>
            <a:bodyPr wrap="square" lIns="0" tIns="0" rIns="0" bIns="0" rtlCol="0"/>
            <a:lstStyle/>
            <a:p>
              <a:endParaRPr/>
            </a:p>
          </p:txBody>
        </p:sp>
        <p:sp>
          <p:nvSpPr>
            <p:cNvPr id="7" name="object 7"/>
            <p:cNvSpPr/>
            <p:nvPr/>
          </p:nvSpPr>
          <p:spPr>
            <a:xfrm>
              <a:off x="0" y="10135326"/>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D99823"/>
            </a:solidFill>
          </p:spPr>
          <p:txBody>
            <a:bodyPr wrap="square" lIns="0" tIns="0" rIns="0" bIns="0" rtlCol="0"/>
            <a:lstStyle/>
            <a:p>
              <a:endParaRPr/>
            </a:p>
          </p:txBody>
        </p:sp>
      </p:grpSp>
      <p:sp>
        <p:nvSpPr>
          <p:cNvPr id="9" name="object 9"/>
          <p:cNvSpPr txBox="1"/>
          <p:nvPr/>
        </p:nvSpPr>
        <p:spPr>
          <a:xfrm>
            <a:off x="6559177" y="4749474"/>
            <a:ext cx="5170170" cy="1597025"/>
          </a:xfrm>
          <a:prstGeom prst="rect">
            <a:avLst/>
          </a:prstGeom>
        </p:spPr>
        <p:txBody>
          <a:bodyPr vert="horz" wrap="square" lIns="0" tIns="12700" rIns="0" bIns="0" rtlCol="0">
            <a:spAutoFit/>
          </a:bodyPr>
          <a:lstStyle/>
          <a:p>
            <a:pPr marL="12700" marR="5080" indent="-635" algn="ctr">
              <a:lnSpc>
                <a:spcPct val="114599"/>
              </a:lnSpc>
              <a:spcBef>
                <a:spcPts val="100"/>
              </a:spcBef>
            </a:pPr>
            <a:r>
              <a:rPr sz="3000" dirty="0">
                <a:solidFill>
                  <a:srgbClr val="FFFFFF"/>
                </a:solidFill>
                <a:latin typeface="Calibri"/>
                <a:cs typeface="Calibri"/>
              </a:rPr>
              <a:t>CHANGING</a:t>
            </a:r>
            <a:r>
              <a:rPr sz="3000" spc="-130" dirty="0">
                <a:solidFill>
                  <a:srgbClr val="FFFFFF"/>
                </a:solidFill>
                <a:latin typeface="Calibri"/>
                <a:cs typeface="Calibri"/>
              </a:rPr>
              <a:t> </a:t>
            </a:r>
            <a:r>
              <a:rPr sz="3000" b="1" spc="-20" dirty="0">
                <a:solidFill>
                  <a:srgbClr val="C7263D"/>
                </a:solidFill>
                <a:latin typeface="Calibri"/>
                <a:cs typeface="Calibri"/>
              </a:rPr>
              <a:t>SPORT </a:t>
            </a:r>
            <a:r>
              <a:rPr sz="3000" dirty="0">
                <a:solidFill>
                  <a:srgbClr val="FFFFFF"/>
                </a:solidFill>
                <a:latin typeface="Calibri"/>
                <a:cs typeface="Calibri"/>
              </a:rPr>
              <a:t>STRENGTHENING</a:t>
            </a:r>
            <a:r>
              <a:rPr sz="3000" spc="-170" dirty="0">
                <a:solidFill>
                  <a:srgbClr val="FFFFFF"/>
                </a:solidFill>
                <a:latin typeface="Calibri"/>
                <a:cs typeface="Calibri"/>
              </a:rPr>
              <a:t> </a:t>
            </a:r>
            <a:r>
              <a:rPr sz="3000" b="1" spc="-10" dirty="0">
                <a:solidFill>
                  <a:srgbClr val="C7263D"/>
                </a:solidFill>
                <a:latin typeface="Calibri"/>
                <a:cs typeface="Calibri"/>
              </a:rPr>
              <a:t>COMMUNITIES </a:t>
            </a:r>
            <a:r>
              <a:rPr sz="3000" dirty="0">
                <a:solidFill>
                  <a:srgbClr val="FFFFFF"/>
                </a:solidFill>
                <a:latin typeface="Calibri"/>
                <a:cs typeface="Calibri"/>
              </a:rPr>
              <a:t>TRANSFORMING</a:t>
            </a:r>
            <a:r>
              <a:rPr sz="3000" spc="-155" dirty="0">
                <a:solidFill>
                  <a:srgbClr val="FFFFFF"/>
                </a:solidFill>
                <a:latin typeface="Calibri"/>
                <a:cs typeface="Calibri"/>
              </a:rPr>
              <a:t> </a:t>
            </a:r>
            <a:r>
              <a:rPr sz="3000" b="1" spc="-10" dirty="0">
                <a:solidFill>
                  <a:srgbClr val="C7263D"/>
                </a:solidFill>
                <a:latin typeface="Calibri"/>
                <a:cs typeface="Calibri"/>
              </a:rPr>
              <a:t>LIVES</a:t>
            </a:r>
            <a:endParaRPr sz="3000">
              <a:latin typeface="Calibri"/>
              <a:cs typeface="Calibri"/>
            </a:endParaRPr>
          </a:p>
        </p:txBody>
      </p:sp>
      <p:sp>
        <p:nvSpPr>
          <p:cNvPr id="10" name="object 10"/>
          <p:cNvSpPr txBox="1"/>
          <p:nvPr/>
        </p:nvSpPr>
        <p:spPr>
          <a:xfrm>
            <a:off x="910778" y="7601746"/>
            <a:ext cx="16466819" cy="711200"/>
          </a:xfrm>
          <a:prstGeom prst="rect">
            <a:avLst/>
          </a:prstGeom>
        </p:spPr>
        <p:txBody>
          <a:bodyPr vert="horz" wrap="square" lIns="0" tIns="12700" rIns="0" bIns="0" rtlCol="0">
            <a:spAutoFit/>
          </a:bodyPr>
          <a:lstStyle/>
          <a:p>
            <a:pPr marL="12700" algn="ctr">
              <a:lnSpc>
                <a:spcPct val="100000"/>
              </a:lnSpc>
              <a:spcBef>
                <a:spcPts val="100"/>
              </a:spcBef>
              <a:tabLst>
                <a:tab pos="2548255" algn="l"/>
                <a:tab pos="3326129" algn="l"/>
                <a:tab pos="6958330" algn="l"/>
                <a:tab pos="10534015" algn="l"/>
                <a:tab pos="11746230" algn="l"/>
              </a:tabLst>
            </a:pPr>
            <a:r>
              <a:rPr lang="en-GB" sz="4500" b="1" spc="-10" dirty="0">
                <a:solidFill>
                  <a:srgbClr val="FFFFFF"/>
                </a:solidFill>
                <a:latin typeface="Calibri"/>
                <a:cs typeface="Calibri"/>
              </a:rPr>
              <a:t>Place Partnership Manager – London &amp; </a:t>
            </a:r>
            <a:r>
              <a:rPr lang="en-GB" sz="4500" b="1" spc="-10" dirty="0" err="1">
                <a:solidFill>
                  <a:srgbClr val="FFFFFF"/>
                </a:solidFill>
                <a:latin typeface="Calibri"/>
                <a:cs typeface="Calibri"/>
              </a:rPr>
              <a:t>SouthEast</a:t>
            </a:r>
            <a:r>
              <a:rPr lang="en-GB" sz="4500" b="1" spc="-10" dirty="0">
                <a:solidFill>
                  <a:srgbClr val="FFFFFF"/>
                </a:solidFill>
                <a:latin typeface="Calibri"/>
                <a:cs typeface="Calibri"/>
              </a:rPr>
              <a:t>  </a:t>
            </a:r>
            <a:endParaRPr sz="45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6000" y="979805"/>
            <a:ext cx="16256000" cy="705321"/>
          </a:xfrm>
          <a:prstGeom prst="rect">
            <a:avLst/>
          </a:prstGeom>
        </p:spPr>
        <p:txBody>
          <a:bodyPr vert="horz" wrap="square" lIns="0" tIns="12700" rIns="0" bIns="0" rtlCol="0">
            <a:spAutoFit/>
          </a:bodyPr>
          <a:lstStyle/>
          <a:p>
            <a:pPr marL="12700">
              <a:lnSpc>
                <a:spcPct val="100000"/>
              </a:lnSpc>
              <a:spcBef>
                <a:spcPts val="100"/>
              </a:spcBef>
            </a:pPr>
            <a:r>
              <a:rPr lang="en-GB" spc="-245" dirty="0"/>
              <a:t>ABILIITES AND PERSONALITIES</a:t>
            </a:r>
            <a:endParaRPr spc="-265" dirty="0"/>
          </a:p>
        </p:txBody>
      </p:sp>
      <p:sp>
        <p:nvSpPr>
          <p:cNvPr id="3" name="object 3"/>
          <p:cNvSpPr/>
          <p:nvPr/>
        </p:nvSpPr>
        <p:spPr>
          <a:xfrm>
            <a:off x="1057275" y="2176825"/>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p:nvPr/>
        </p:nvSpPr>
        <p:spPr>
          <a:xfrm>
            <a:off x="838200" y="2933700"/>
            <a:ext cx="16227425" cy="5335435"/>
          </a:xfrm>
          <a:prstGeom prst="rect">
            <a:avLst/>
          </a:prstGeom>
        </p:spPr>
        <p:txBody>
          <a:bodyPr vert="horz" wrap="square" lIns="0" tIns="71755" rIns="0" bIns="0" rtlCol="0">
            <a:spAutoFit/>
          </a:bodyPr>
          <a:lstStyle/>
          <a:p>
            <a:r>
              <a:rPr lang="en-GB" sz="1800" b="1" dirty="0">
                <a:solidFill>
                  <a:schemeClr val="bg1"/>
                </a:solidFill>
              </a:rPr>
              <a:t>Abilities:</a:t>
            </a:r>
            <a:endParaRPr lang="en-GB" sz="1800" dirty="0">
              <a:solidFill>
                <a:schemeClr val="bg1"/>
              </a:solidFill>
            </a:endParaRPr>
          </a:p>
          <a:p>
            <a:pPr lvl="0"/>
            <a:r>
              <a:rPr lang="en-GB" sz="1800" dirty="0">
                <a:solidFill>
                  <a:schemeClr val="bg1"/>
                </a:solidFill>
              </a:rPr>
              <a:t>Able to employ a facilitative style with staff and partners in keeping with the culture of the organisation</a:t>
            </a:r>
          </a:p>
          <a:p>
            <a:pPr lvl="0"/>
            <a:r>
              <a:rPr lang="en-GB" sz="1800" dirty="0">
                <a:solidFill>
                  <a:schemeClr val="bg1"/>
                </a:solidFill>
              </a:rPr>
              <a:t>Able to work independently and as part of a team, when required</a:t>
            </a:r>
          </a:p>
          <a:p>
            <a:pPr lvl="0"/>
            <a:r>
              <a:rPr lang="en-GB" sz="1800" dirty="0">
                <a:solidFill>
                  <a:schemeClr val="bg1"/>
                </a:solidFill>
              </a:rPr>
              <a:t>Able to identify new and innovate ways to develop and grow projects</a:t>
            </a:r>
          </a:p>
          <a:p>
            <a:pPr lvl="0"/>
            <a:r>
              <a:rPr lang="en-GB" sz="1800" dirty="0">
                <a:solidFill>
                  <a:schemeClr val="bg1"/>
                </a:solidFill>
              </a:rPr>
              <a:t>Able to collect, analyse and report on findings of data. Including using findings to inform decision making</a:t>
            </a:r>
          </a:p>
          <a:p>
            <a:pPr lvl="0"/>
            <a:r>
              <a:rPr lang="en-GB" sz="1800" dirty="0">
                <a:solidFill>
                  <a:schemeClr val="bg1"/>
                </a:solidFill>
              </a:rPr>
              <a:t>Excellent administration and organisational skills and to be IT proficient, including effective use of Microsoft Word, Excel, Power-point, Outlook, Teams and other video calling platforms.</a:t>
            </a:r>
          </a:p>
          <a:p>
            <a:pPr lvl="0"/>
            <a:r>
              <a:rPr lang="en-GB" sz="1800" dirty="0">
                <a:solidFill>
                  <a:schemeClr val="bg1"/>
                </a:solidFill>
              </a:rPr>
              <a:t>Able to deal with conflicting and competing priorities and to prioritise workload. </a:t>
            </a:r>
          </a:p>
          <a:p>
            <a:pPr lvl="0"/>
            <a:endParaRPr lang="en-GB" dirty="0">
              <a:solidFill>
                <a:schemeClr val="bg1"/>
              </a:solidFill>
            </a:endParaRPr>
          </a:p>
          <a:p>
            <a:pPr lvl="0"/>
            <a:r>
              <a:rPr lang="en-GB" sz="1800" dirty="0">
                <a:solidFill>
                  <a:schemeClr val="bg1"/>
                </a:solidFill>
              </a:rPr>
              <a:t>Personalities:</a:t>
            </a:r>
          </a:p>
          <a:p>
            <a:r>
              <a:rPr lang="en-GB" sz="1800" dirty="0">
                <a:solidFill>
                  <a:schemeClr val="bg1"/>
                </a:solidFill>
              </a:rPr>
              <a:t>This post will be subject to an enhanced DBS check</a:t>
            </a:r>
          </a:p>
          <a:p>
            <a:r>
              <a:rPr lang="en-GB" sz="1800" dirty="0">
                <a:solidFill>
                  <a:schemeClr val="bg1"/>
                </a:solidFill>
              </a:rPr>
              <a:t>The post holder must be able to travel within the designated region. </a:t>
            </a:r>
          </a:p>
          <a:p>
            <a:r>
              <a:rPr lang="en-GB" sz="1800" dirty="0">
                <a:solidFill>
                  <a:schemeClr val="bg1"/>
                </a:solidFill>
              </a:rPr>
              <a:t>The post holder will be expected to work some anti-social hours and may be required to stay away from home on occasion (details to be negotiated with line manager).</a:t>
            </a:r>
          </a:p>
          <a:p>
            <a:pPr lvl="0"/>
            <a:endParaRPr lang="en-GB" sz="1800" dirty="0">
              <a:solidFill>
                <a:schemeClr val="bg1"/>
              </a:solidFill>
            </a:endParaRPr>
          </a:p>
          <a:p>
            <a:pPr lvl="0"/>
            <a:endParaRPr lang="en-GB" sz="1800" dirty="0">
              <a:solidFill>
                <a:schemeClr val="bg1"/>
              </a:solidFill>
            </a:endParaRPr>
          </a:p>
          <a:p>
            <a:pPr lvl="0"/>
            <a:endParaRPr lang="en-GB" sz="1800" dirty="0">
              <a:solidFill>
                <a:schemeClr val="bg1"/>
              </a:solidFill>
            </a:endParaRPr>
          </a:p>
          <a:p>
            <a:pPr lvl="0"/>
            <a:endParaRPr lang="en-GB" dirty="0">
              <a:solidFill>
                <a:schemeClr val="bg1"/>
              </a:solidFill>
            </a:endParaRPr>
          </a:p>
          <a:p>
            <a:pPr lvl="0"/>
            <a:endParaRPr lang="en-GB" sz="1800" dirty="0">
              <a:solidFill>
                <a:schemeClr val="bg1"/>
              </a:solidFill>
            </a:endParaRPr>
          </a:p>
        </p:txBody>
      </p:sp>
      <p:sp>
        <p:nvSpPr>
          <p:cNvPr id="5" name="object 5"/>
          <p:cNvSpPr/>
          <p:nvPr/>
        </p:nvSpPr>
        <p:spPr>
          <a:xfrm>
            <a:off x="17456587" y="0"/>
            <a:ext cx="831850" cy="10287000"/>
          </a:xfrm>
          <a:custGeom>
            <a:avLst/>
            <a:gdLst/>
            <a:ahLst/>
            <a:cxnLst/>
            <a:rect l="l" t="t" r="r" b="b"/>
            <a:pathLst>
              <a:path w="831850" h="10287000">
                <a:moveTo>
                  <a:pt x="831411" y="10286999"/>
                </a:moveTo>
                <a:lnTo>
                  <a:pt x="0" y="10286999"/>
                </a:lnTo>
                <a:lnTo>
                  <a:pt x="0" y="0"/>
                </a:lnTo>
                <a:lnTo>
                  <a:pt x="831411" y="0"/>
                </a:lnTo>
                <a:lnTo>
                  <a:pt x="831411" y="10286999"/>
                </a:lnTo>
                <a:close/>
              </a:path>
            </a:pathLst>
          </a:custGeom>
          <a:solidFill>
            <a:srgbClr val="C7263D"/>
          </a:solidFill>
        </p:spPr>
        <p:txBody>
          <a:bodyPr wrap="square" lIns="0" tIns="0" rIns="0" bIns="0" rtlCol="0"/>
          <a:lstStyle/>
          <a:p>
            <a:endParaRPr/>
          </a:p>
        </p:txBody>
      </p:sp>
      <p:sp>
        <p:nvSpPr>
          <p:cNvPr id="6" name="object 6"/>
          <p:cNvSpPr txBox="1"/>
          <p:nvPr/>
        </p:nvSpPr>
        <p:spPr>
          <a:xfrm>
            <a:off x="17964368" y="9883342"/>
            <a:ext cx="128905" cy="254000"/>
          </a:xfrm>
          <a:prstGeom prst="rect">
            <a:avLst/>
          </a:prstGeom>
        </p:spPr>
        <p:txBody>
          <a:bodyPr vert="horz" wrap="square" lIns="0" tIns="0" rIns="0" bIns="0" rtlCol="0">
            <a:spAutoFit/>
          </a:bodyPr>
          <a:lstStyle/>
          <a:p>
            <a:pPr>
              <a:lnSpc>
                <a:spcPts val="1900"/>
              </a:lnSpc>
            </a:pPr>
            <a:r>
              <a:rPr sz="2000" b="1" spc="-50" dirty="0">
                <a:solidFill>
                  <a:srgbClr val="FFFFFF"/>
                </a:solidFill>
                <a:latin typeface="Calibri"/>
                <a:cs typeface="Calibri"/>
              </a:rPr>
              <a:t>9</a:t>
            </a:r>
            <a:endParaRPr sz="2000">
              <a:latin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2000"/>
              </a:lnSpc>
            </a:pPr>
            <a:fld id="{81D60167-4931-47E6-BA6A-407CBD079E47}" type="slidenum">
              <a:rPr spc="-25" dirty="0"/>
              <a:t>10</a:t>
            </a:fld>
            <a:endParaRPr spc="-25" dirty="0"/>
          </a:p>
        </p:txBody>
      </p:sp>
    </p:spTree>
    <p:extLst>
      <p:ext uri="{BB962C8B-B14F-4D97-AF65-F5344CB8AC3E}">
        <p14:creationId xmlns:p14="http://schemas.microsoft.com/office/powerpoint/2010/main" val="789982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6000" y="979805"/>
            <a:ext cx="16256000" cy="705321"/>
          </a:xfrm>
          <a:prstGeom prst="rect">
            <a:avLst/>
          </a:prstGeom>
        </p:spPr>
        <p:txBody>
          <a:bodyPr vert="horz" wrap="square" lIns="0" tIns="12700" rIns="0" bIns="0" rtlCol="0">
            <a:spAutoFit/>
          </a:bodyPr>
          <a:lstStyle/>
          <a:p>
            <a:pPr marL="12700">
              <a:lnSpc>
                <a:spcPct val="100000"/>
              </a:lnSpc>
              <a:spcBef>
                <a:spcPts val="100"/>
              </a:spcBef>
            </a:pPr>
            <a:r>
              <a:rPr lang="en-GB" spc="-245" dirty="0"/>
              <a:t>BENEFITS</a:t>
            </a:r>
            <a:endParaRPr spc="-265" dirty="0"/>
          </a:p>
        </p:txBody>
      </p:sp>
      <p:sp>
        <p:nvSpPr>
          <p:cNvPr id="3" name="object 3"/>
          <p:cNvSpPr/>
          <p:nvPr/>
        </p:nvSpPr>
        <p:spPr>
          <a:xfrm>
            <a:off x="1057275" y="2176825"/>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grpSp>
        <p:nvGrpSpPr>
          <p:cNvPr id="5" name="object 5"/>
          <p:cNvGrpSpPr/>
          <p:nvPr/>
        </p:nvGrpSpPr>
        <p:grpSpPr>
          <a:xfrm>
            <a:off x="609600" y="3792219"/>
            <a:ext cx="5678170" cy="3888740"/>
            <a:chOff x="1028700" y="6398545"/>
            <a:chExt cx="5678170" cy="3888740"/>
          </a:xfrm>
        </p:grpSpPr>
        <p:sp>
          <p:nvSpPr>
            <p:cNvPr id="6" name="object 6"/>
            <p:cNvSpPr/>
            <p:nvPr/>
          </p:nvSpPr>
          <p:spPr>
            <a:xfrm>
              <a:off x="1028700" y="6398545"/>
              <a:ext cx="5678170" cy="3888740"/>
            </a:xfrm>
            <a:custGeom>
              <a:avLst/>
              <a:gdLst/>
              <a:ahLst/>
              <a:cxnLst/>
              <a:rect l="l" t="t" r="r" b="b"/>
              <a:pathLst>
                <a:path w="5678170" h="3888740">
                  <a:moveTo>
                    <a:pt x="0" y="0"/>
                  </a:moveTo>
                  <a:lnTo>
                    <a:pt x="5677623" y="0"/>
                  </a:lnTo>
                  <a:lnTo>
                    <a:pt x="5677623" y="3888454"/>
                  </a:lnTo>
                  <a:lnTo>
                    <a:pt x="0" y="3888454"/>
                  </a:lnTo>
                  <a:lnTo>
                    <a:pt x="0" y="0"/>
                  </a:lnTo>
                  <a:close/>
                </a:path>
              </a:pathLst>
            </a:custGeom>
            <a:solidFill>
              <a:srgbClr val="C7263D"/>
            </a:solidFill>
          </p:spPr>
          <p:txBody>
            <a:bodyPr wrap="square" lIns="0" tIns="0" rIns="0" bIns="0" rtlCol="0"/>
            <a:lstStyle/>
            <a:p>
              <a:endParaRPr/>
            </a:p>
          </p:txBody>
        </p:sp>
        <p:sp>
          <p:nvSpPr>
            <p:cNvPr id="7" name="object 7"/>
            <p:cNvSpPr/>
            <p:nvPr/>
          </p:nvSpPr>
          <p:spPr>
            <a:xfrm>
              <a:off x="1392872" y="7136929"/>
              <a:ext cx="59690" cy="2726690"/>
            </a:xfrm>
            <a:custGeom>
              <a:avLst/>
              <a:gdLst/>
              <a:ahLst/>
              <a:cxnLst/>
              <a:rect l="l" t="t" r="r" b="b"/>
              <a:pathLst>
                <a:path w="59690" h="2726690">
                  <a:moveTo>
                    <a:pt x="59270" y="2692692"/>
                  </a:moveTo>
                  <a:lnTo>
                    <a:pt x="33566" y="2666987"/>
                  </a:lnTo>
                  <a:lnTo>
                    <a:pt x="25704" y="2666987"/>
                  </a:lnTo>
                  <a:lnTo>
                    <a:pt x="0" y="2692692"/>
                  </a:lnTo>
                  <a:lnTo>
                    <a:pt x="0" y="2700553"/>
                  </a:lnTo>
                  <a:lnTo>
                    <a:pt x="25704" y="2726258"/>
                  </a:lnTo>
                  <a:lnTo>
                    <a:pt x="33566" y="2726258"/>
                  </a:lnTo>
                  <a:lnTo>
                    <a:pt x="59270" y="2700553"/>
                  </a:lnTo>
                  <a:lnTo>
                    <a:pt x="59270" y="2696629"/>
                  </a:lnTo>
                  <a:lnTo>
                    <a:pt x="59270" y="2692692"/>
                  </a:lnTo>
                  <a:close/>
                </a:path>
                <a:path w="59690" h="2726690">
                  <a:moveTo>
                    <a:pt x="59270" y="2396363"/>
                  </a:moveTo>
                  <a:lnTo>
                    <a:pt x="33566" y="2370658"/>
                  </a:lnTo>
                  <a:lnTo>
                    <a:pt x="25704" y="2370658"/>
                  </a:lnTo>
                  <a:lnTo>
                    <a:pt x="0" y="2396363"/>
                  </a:lnTo>
                  <a:lnTo>
                    <a:pt x="0" y="2404224"/>
                  </a:lnTo>
                  <a:lnTo>
                    <a:pt x="25704" y="2429929"/>
                  </a:lnTo>
                  <a:lnTo>
                    <a:pt x="33566" y="2429929"/>
                  </a:lnTo>
                  <a:lnTo>
                    <a:pt x="59270" y="2404224"/>
                  </a:lnTo>
                  <a:lnTo>
                    <a:pt x="59270" y="2400287"/>
                  </a:lnTo>
                  <a:lnTo>
                    <a:pt x="59270" y="2396363"/>
                  </a:lnTo>
                  <a:close/>
                </a:path>
                <a:path w="59690" h="2726690">
                  <a:moveTo>
                    <a:pt x="59270" y="2100033"/>
                  </a:moveTo>
                  <a:lnTo>
                    <a:pt x="33566" y="2074329"/>
                  </a:lnTo>
                  <a:lnTo>
                    <a:pt x="25704" y="2074329"/>
                  </a:lnTo>
                  <a:lnTo>
                    <a:pt x="0" y="2100033"/>
                  </a:lnTo>
                  <a:lnTo>
                    <a:pt x="0" y="2107895"/>
                  </a:lnTo>
                  <a:lnTo>
                    <a:pt x="25704" y="2133587"/>
                  </a:lnTo>
                  <a:lnTo>
                    <a:pt x="33566" y="2133587"/>
                  </a:lnTo>
                  <a:lnTo>
                    <a:pt x="59270" y="2107895"/>
                  </a:lnTo>
                  <a:lnTo>
                    <a:pt x="59270" y="2103958"/>
                  </a:lnTo>
                  <a:lnTo>
                    <a:pt x="59270" y="2100033"/>
                  </a:lnTo>
                  <a:close/>
                </a:path>
                <a:path w="59690" h="2726690">
                  <a:moveTo>
                    <a:pt x="59270" y="1803692"/>
                  </a:moveTo>
                  <a:lnTo>
                    <a:pt x="33566" y="1777987"/>
                  </a:lnTo>
                  <a:lnTo>
                    <a:pt x="25704" y="1777987"/>
                  </a:lnTo>
                  <a:lnTo>
                    <a:pt x="0" y="1803692"/>
                  </a:lnTo>
                  <a:lnTo>
                    <a:pt x="0" y="1811553"/>
                  </a:lnTo>
                  <a:lnTo>
                    <a:pt x="25704" y="1837258"/>
                  </a:lnTo>
                  <a:lnTo>
                    <a:pt x="33566" y="1837258"/>
                  </a:lnTo>
                  <a:lnTo>
                    <a:pt x="59270" y="1811553"/>
                  </a:lnTo>
                  <a:lnTo>
                    <a:pt x="59270" y="1807629"/>
                  </a:lnTo>
                  <a:lnTo>
                    <a:pt x="59270" y="1803692"/>
                  </a:lnTo>
                  <a:close/>
                </a:path>
                <a:path w="59690" h="2726690">
                  <a:moveTo>
                    <a:pt x="59270" y="1507363"/>
                  </a:moveTo>
                  <a:lnTo>
                    <a:pt x="33566" y="1481658"/>
                  </a:lnTo>
                  <a:lnTo>
                    <a:pt x="25704" y="1481658"/>
                  </a:lnTo>
                  <a:lnTo>
                    <a:pt x="0" y="1507363"/>
                  </a:lnTo>
                  <a:lnTo>
                    <a:pt x="0" y="1515224"/>
                  </a:lnTo>
                  <a:lnTo>
                    <a:pt x="25704" y="1540929"/>
                  </a:lnTo>
                  <a:lnTo>
                    <a:pt x="33566" y="1540929"/>
                  </a:lnTo>
                  <a:lnTo>
                    <a:pt x="59270" y="1515224"/>
                  </a:lnTo>
                  <a:lnTo>
                    <a:pt x="59270" y="1511287"/>
                  </a:lnTo>
                  <a:lnTo>
                    <a:pt x="59270" y="1507363"/>
                  </a:lnTo>
                  <a:close/>
                </a:path>
                <a:path w="59690" h="2726690">
                  <a:moveTo>
                    <a:pt x="59270" y="1211033"/>
                  </a:moveTo>
                  <a:lnTo>
                    <a:pt x="33566" y="1185329"/>
                  </a:lnTo>
                  <a:lnTo>
                    <a:pt x="25704" y="1185329"/>
                  </a:lnTo>
                  <a:lnTo>
                    <a:pt x="0" y="1211033"/>
                  </a:lnTo>
                  <a:lnTo>
                    <a:pt x="0" y="1218895"/>
                  </a:lnTo>
                  <a:lnTo>
                    <a:pt x="25704" y="1244587"/>
                  </a:lnTo>
                  <a:lnTo>
                    <a:pt x="33566" y="1244587"/>
                  </a:lnTo>
                  <a:lnTo>
                    <a:pt x="59270" y="1218895"/>
                  </a:lnTo>
                  <a:lnTo>
                    <a:pt x="59270" y="1214958"/>
                  </a:lnTo>
                  <a:lnTo>
                    <a:pt x="59270" y="1211033"/>
                  </a:lnTo>
                  <a:close/>
                </a:path>
                <a:path w="59690" h="2726690">
                  <a:moveTo>
                    <a:pt x="59270" y="914692"/>
                  </a:moveTo>
                  <a:lnTo>
                    <a:pt x="33566" y="889000"/>
                  </a:lnTo>
                  <a:lnTo>
                    <a:pt x="25704" y="889000"/>
                  </a:lnTo>
                  <a:lnTo>
                    <a:pt x="0" y="914692"/>
                  </a:lnTo>
                  <a:lnTo>
                    <a:pt x="0" y="922553"/>
                  </a:lnTo>
                  <a:lnTo>
                    <a:pt x="25704" y="948258"/>
                  </a:lnTo>
                  <a:lnTo>
                    <a:pt x="33566" y="948258"/>
                  </a:lnTo>
                  <a:lnTo>
                    <a:pt x="59270" y="922553"/>
                  </a:lnTo>
                  <a:lnTo>
                    <a:pt x="59270" y="918629"/>
                  </a:lnTo>
                  <a:lnTo>
                    <a:pt x="59270" y="914692"/>
                  </a:lnTo>
                  <a:close/>
                </a:path>
                <a:path w="59690" h="2726690">
                  <a:moveTo>
                    <a:pt x="59270" y="618363"/>
                  </a:moveTo>
                  <a:lnTo>
                    <a:pt x="33566" y="592658"/>
                  </a:lnTo>
                  <a:lnTo>
                    <a:pt x="25704" y="592658"/>
                  </a:lnTo>
                  <a:lnTo>
                    <a:pt x="0" y="618363"/>
                  </a:lnTo>
                  <a:lnTo>
                    <a:pt x="0" y="626224"/>
                  </a:lnTo>
                  <a:lnTo>
                    <a:pt x="25704" y="651929"/>
                  </a:lnTo>
                  <a:lnTo>
                    <a:pt x="33566" y="651929"/>
                  </a:lnTo>
                  <a:lnTo>
                    <a:pt x="59270" y="626224"/>
                  </a:lnTo>
                  <a:lnTo>
                    <a:pt x="59270" y="622300"/>
                  </a:lnTo>
                  <a:lnTo>
                    <a:pt x="59270" y="618363"/>
                  </a:lnTo>
                  <a:close/>
                </a:path>
                <a:path w="59690" h="2726690">
                  <a:moveTo>
                    <a:pt x="59270" y="322033"/>
                  </a:moveTo>
                  <a:lnTo>
                    <a:pt x="33566" y="296329"/>
                  </a:lnTo>
                  <a:lnTo>
                    <a:pt x="25704" y="296329"/>
                  </a:lnTo>
                  <a:lnTo>
                    <a:pt x="0" y="322033"/>
                  </a:lnTo>
                  <a:lnTo>
                    <a:pt x="0" y="329895"/>
                  </a:lnTo>
                  <a:lnTo>
                    <a:pt x="25704" y="355600"/>
                  </a:lnTo>
                  <a:lnTo>
                    <a:pt x="33566" y="355600"/>
                  </a:lnTo>
                  <a:lnTo>
                    <a:pt x="59270" y="329895"/>
                  </a:lnTo>
                  <a:lnTo>
                    <a:pt x="59270" y="325958"/>
                  </a:lnTo>
                  <a:lnTo>
                    <a:pt x="59270" y="322033"/>
                  </a:lnTo>
                  <a:close/>
                </a:path>
                <a:path w="59690" h="2726690">
                  <a:moveTo>
                    <a:pt x="59270" y="25692"/>
                  </a:moveTo>
                  <a:lnTo>
                    <a:pt x="33566" y="0"/>
                  </a:lnTo>
                  <a:lnTo>
                    <a:pt x="25704" y="0"/>
                  </a:lnTo>
                  <a:lnTo>
                    <a:pt x="0" y="25692"/>
                  </a:lnTo>
                  <a:lnTo>
                    <a:pt x="0" y="33553"/>
                  </a:lnTo>
                  <a:lnTo>
                    <a:pt x="25704" y="59258"/>
                  </a:lnTo>
                  <a:lnTo>
                    <a:pt x="33566" y="59258"/>
                  </a:lnTo>
                  <a:lnTo>
                    <a:pt x="59270" y="33553"/>
                  </a:lnTo>
                  <a:lnTo>
                    <a:pt x="59270" y="29629"/>
                  </a:lnTo>
                  <a:lnTo>
                    <a:pt x="59270" y="25692"/>
                  </a:lnTo>
                  <a:close/>
                </a:path>
              </a:pathLst>
            </a:custGeom>
            <a:solidFill>
              <a:srgbClr val="FFFFFF"/>
            </a:solidFill>
          </p:spPr>
          <p:txBody>
            <a:bodyPr wrap="square" lIns="0" tIns="0" rIns="0" bIns="0" rtlCol="0"/>
            <a:lstStyle/>
            <a:p>
              <a:endParaRPr/>
            </a:p>
          </p:txBody>
        </p:sp>
      </p:grpSp>
      <p:sp>
        <p:nvSpPr>
          <p:cNvPr id="8" name="object 8"/>
          <p:cNvSpPr txBox="1"/>
          <p:nvPr/>
        </p:nvSpPr>
        <p:spPr>
          <a:xfrm>
            <a:off x="802231" y="3792219"/>
            <a:ext cx="5678170" cy="3888740"/>
          </a:xfrm>
          <a:prstGeom prst="rect">
            <a:avLst/>
          </a:prstGeom>
        </p:spPr>
        <p:txBody>
          <a:bodyPr vert="horz" wrap="square" lIns="0" tIns="110489" rIns="0" bIns="0" rtlCol="0">
            <a:spAutoFit/>
          </a:bodyPr>
          <a:lstStyle/>
          <a:p>
            <a:pPr marL="141605">
              <a:lnSpc>
                <a:spcPct val="100000"/>
              </a:lnSpc>
              <a:spcBef>
                <a:spcPts val="869"/>
              </a:spcBef>
            </a:pPr>
            <a:r>
              <a:rPr sz="2200" b="1" spc="-10" dirty="0">
                <a:solidFill>
                  <a:srgbClr val="FFFFFF"/>
                </a:solidFill>
                <a:latin typeface="Calibri"/>
                <a:cs typeface="Calibri"/>
              </a:rPr>
              <a:t>Benefits</a:t>
            </a:r>
            <a:endParaRPr sz="2200" dirty="0">
              <a:latin typeface="Calibri"/>
              <a:cs typeface="Calibri"/>
            </a:endParaRPr>
          </a:p>
          <a:p>
            <a:pPr marL="530225">
              <a:lnSpc>
                <a:spcPct val="100000"/>
              </a:lnSpc>
              <a:spcBef>
                <a:spcPts val="1145"/>
              </a:spcBef>
            </a:pPr>
            <a:r>
              <a:rPr sz="1800" dirty="0">
                <a:solidFill>
                  <a:srgbClr val="FFFFFF"/>
                </a:solidFill>
                <a:latin typeface="Calibri"/>
                <a:cs typeface="Calibri"/>
              </a:rPr>
              <a:t>Hybrid</a:t>
            </a:r>
            <a:r>
              <a:rPr sz="1800" spc="-65" dirty="0">
                <a:solidFill>
                  <a:srgbClr val="FFFFFF"/>
                </a:solidFill>
                <a:latin typeface="Calibri"/>
                <a:cs typeface="Calibri"/>
              </a:rPr>
              <a:t> </a:t>
            </a:r>
            <a:r>
              <a:rPr sz="1800" spc="-10" dirty="0">
                <a:solidFill>
                  <a:srgbClr val="FFFFFF"/>
                </a:solidFill>
                <a:latin typeface="Calibri"/>
                <a:cs typeface="Calibri"/>
              </a:rPr>
              <a:t>working</a:t>
            </a:r>
            <a:endParaRPr sz="1800" dirty="0">
              <a:latin typeface="Calibri"/>
              <a:cs typeface="Calibri"/>
            </a:endParaRPr>
          </a:p>
          <a:p>
            <a:pPr marL="530225">
              <a:lnSpc>
                <a:spcPct val="100000"/>
              </a:lnSpc>
              <a:spcBef>
                <a:spcPts val="170"/>
              </a:spcBef>
            </a:pPr>
            <a:r>
              <a:rPr sz="1800" dirty="0">
                <a:solidFill>
                  <a:srgbClr val="FFFFFF"/>
                </a:solidFill>
                <a:latin typeface="Calibri"/>
                <a:cs typeface="Calibri"/>
              </a:rPr>
              <a:t>Great</a:t>
            </a:r>
            <a:r>
              <a:rPr sz="1800" spc="-45" dirty="0">
                <a:solidFill>
                  <a:srgbClr val="FFFFFF"/>
                </a:solidFill>
                <a:latin typeface="Calibri"/>
                <a:cs typeface="Calibri"/>
              </a:rPr>
              <a:t> </a:t>
            </a:r>
            <a:r>
              <a:rPr sz="1800" spc="-10" dirty="0">
                <a:solidFill>
                  <a:srgbClr val="FFFFFF"/>
                </a:solidFill>
                <a:latin typeface="Calibri"/>
                <a:cs typeface="Calibri"/>
              </a:rPr>
              <a:t>work-</a:t>
            </a:r>
            <a:r>
              <a:rPr sz="1800" dirty="0">
                <a:solidFill>
                  <a:srgbClr val="FFFFFF"/>
                </a:solidFill>
                <a:latin typeface="Calibri"/>
                <a:cs typeface="Calibri"/>
              </a:rPr>
              <a:t>life</a:t>
            </a:r>
            <a:r>
              <a:rPr sz="1800" spc="-45" dirty="0">
                <a:solidFill>
                  <a:srgbClr val="FFFFFF"/>
                </a:solidFill>
                <a:latin typeface="Calibri"/>
                <a:cs typeface="Calibri"/>
              </a:rPr>
              <a:t> </a:t>
            </a:r>
            <a:r>
              <a:rPr sz="1800" spc="-10" dirty="0">
                <a:solidFill>
                  <a:srgbClr val="FFFFFF"/>
                </a:solidFill>
                <a:latin typeface="Calibri"/>
                <a:cs typeface="Calibri"/>
              </a:rPr>
              <a:t>balance</a:t>
            </a:r>
            <a:endParaRPr sz="1800" dirty="0">
              <a:latin typeface="Calibri"/>
              <a:cs typeface="Calibri"/>
            </a:endParaRPr>
          </a:p>
          <a:p>
            <a:pPr marL="530225" marR="778510">
              <a:lnSpc>
                <a:spcPct val="108000"/>
              </a:lnSpc>
              <a:spcBef>
                <a:spcPts val="5"/>
              </a:spcBef>
            </a:pPr>
            <a:r>
              <a:rPr sz="1800" dirty="0">
                <a:solidFill>
                  <a:srgbClr val="FFFFFF"/>
                </a:solidFill>
                <a:latin typeface="Calibri"/>
                <a:cs typeface="Calibri"/>
              </a:rPr>
              <a:t>Access</a:t>
            </a:r>
            <a:r>
              <a:rPr sz="1800" spc="-45" dirty="0">
                <a:solidFill>
                  <a:srgbClr val="FFFFFF"/>
                </a:solidFill>
                <a:latin typeface="Calibri"/>
                <a:cs typeface="Calibri"/>
              </a:rPr>
              <a:t> </a:t>
            </a:r>
            <a:r>
              <a:rPr sz="1800" dirty="0">
                <a:solidFill>
                  <a:srgbClr val="FFFFFF"/>
                </a:solidFill>
                <a:latin typeface="Calibri"/>
                <a:cs typeface="Calibri"/>
              </a:rPr>
              <a:t>to</a:t>
            </a:r>
            <a:r>
              <a:rPr sz="1800" spc="-40" dirty="0">
                <a:solidFill>
                  <a:srgbClr val="FFFFFF"/>
                </a:solidFill>
                <a:latin typeface="Calibri"/>
                <a:cs typeface="Calibri"/>
              </a:rPr>
              <a:t> </a:t>
            </a:r>
            <a:r>
              <a:rPr sz="1800" dirty="0">
                <a:solidFill>
                  <a:srgbClr val="FFFFFF"/>
                </a:solidFill>
                <a:latin typeface="Calibri"/>
                <a:cs typeface="Calibri"/>
              </a:rPr>
              <a:t>free</a:t>
            </a:r>
            <a:r>
              <a:rPr sz="1800" spc="-40" dirty="0">
                <a:solidFill>
                  <a:srgbClr val="FFFFFF"/>
                </a:solidFill>
                <a:latin typeface="Calibri"/>
                <a:cs typeface="Calibri"/>
              </a:rPr>
              <a:t> </a:t>
            </a:r>
            <a:r>
              <a:rPr sz="1800" spc="-10" dirty="0">
                <a:solidFill>
                  <a:srgbClr val="FFFFFF"/>
                </a:solidFill>
                <a:latin typeface="Calibri"/>
                <a:cs typeface="Calibri"/>
              </a:rPr>
              <a:t>counselling</a:t>
            </a:r>
            <a:r>
              <a:rPr sz="1800" spc="-40" dirty="0">
                <a:solidFill>
                  <a:srgbClr val="FFFFFF"/>
                </a:solidFill>
                <a:latin typeface="Calibri"/>
                <a:cs typeface="Calibri"/>
              </a:rPr>
              <a:t> </a:t>
            </a:r>
            <a:r>
              <a:rPr sz="1800" dirty="0">
                <a:solidFill>
                  <a:srgbClr val="FFFFFF"/>
                </a:solidFill>
                <a:latin typeface="Calibri"/>
                <a:cs typeface="Calibri"/>
              </a:rPr>
              <a:t>and</a:t>
            </a:r>
            <a:r>
              <a:rPr sz="1800" spc="-40" dirty="0">
                <a:solidFill>
                  <a:srgbClr val="FFFFFF"/>
                </a:solidFill>
                <a:latin typeface="Calibri"/>
                <a:cs typeface="Calibri"/>
              </a:rPr>
              <a:t> </a:t>
            </a:r>
            <a:r>
              <a:rPr sz="1800" dirty="0">
                <a:solidFill>
                  <a:srgbClr val="FFFFFF"/>
                </a:solidFill>
                <a:latin typeface="Calibri"/>
                <a:cs typeface="Calibri"/>
              </a:rPr>
              <a:t>support</a:t>
            </a:r>
            <a:r>
              <a:rPr sz="1800" spc="-40" dirty="0">
                <a:solidFill>
                  <a:srgbClr val="FFFFFF"/>
                </a:solidFill>
                <a:latin typeface="Calibri"/>
                <a:cs typeface="Calibri"/>
              </a:rPr>
              <a:t> </a:t>
            </a:r>
            <a:r>
              <a:rPr sz="1800" spc="-10" dirty="0">
                <a:solidFill>
                  <a:srgbClr val="FFFFFF"/>
                </a:solidFill>
                <a:latin typeface="Calibri"/>
                <a:cs typeface="Calibri"/>
              </a:rPr>
              <a:t>services Enhanced</a:t>
            </a:r>
            <a:r>
              <a:rPr sz="1800" spc="-50" dirty="0">
                <a:solidFill>
                  <a:srgbClr val="FFFFFF"/>
                </a:solidFill>
                <a:latin typeface="Calibri"/>
                <a:cs typeface="Calibri"/>
              </a:rPr>
              <a:t> </a:t>
            </a:r>
            <a:r>
              <a:rPr sz="1800" dirty="0">
                <a:solidFill>
                  <a:srgbClr val="FFFFFF"/>
                </a:solidFill>
                <a:latin typeface="Calibri"/>
                <a:cs typeface="Calibri"/>
              </a:rPr>
              <a:t>family</a:t>
            </a:r>
            <a:r>
              <a:rPr sz="1800" spc="-45" dirty="0">
                <a:solidFill>
                  <a:srgbClr val="FFFFFF"/>
                </a:solidFill>
                <a:latin typeface="Calibri"/>
                <a:cs typeface="Calibri"/>
              </a:rPr>
              <a:t> </a:t>
            </a:r>
            <a:r>
              <a:rPr sz="1800" dirty="0">
                <a:solidFill>
                  <a:srgbClr val="FFFFFF"/>
                </a:solidFill>
                <a:latin typeface="Calibri"/>
                <a:cs typeface="Calibri"/>
              </a:rPr>
              <a:t>friendly</a:t>
            </a:r>
            <a:r>
              <a:rPr sz="1800" spc="-50" dirty="0">
                <a:solidFill>
                  <a:srgbClr val="FFFFFF"/>
                </a:solidFill>
                <a:latin typeface="Calibri"/>
                <a:cs typeface="Calibri"/>
              </a:rPr>
              <a:t> </a:t>
            </a:r>
            <a:r>
              <a:rPr sz="1800" spc="-10" dirty="0">
                <a:solidFill>
                  <a:srgbClr val="FFFFFF"/>
                </a:solidFill>
                <a:latin typeface="Calibri"/>
                <a:cs typeface="Calibri"/>
              </a:rPr>
              <a:t>benefits</a:t>
            </a:r>
            <a:endParaRPr sz="1800" dirty="0">
              <a:latin typeface="Calibri"/>
              <a:cs typeface="Calibri"/>
            </a:endParaRPr>
          </a:p>
          <a:p>
            <a:pPr marL="530225" marR="3369945">
              <a:lnSpc>
                <a:spcPct val="108000"/>
              </a:lnSpc>
            </a:pPr>
            <a:r>
              <a:rPr sz="1800" dirty="0">
                <a:solidFill>
                  <a:srgbClr val="FFFFFF"/>
                </a:solidFill>
                <a:latin typeface="Calibri"/>
                <a:cs typeface="Calibri"/>
              </a:rPr>
              <a:t>Company</a:t>
            </a:r>
            <a:r>
              <a:rPr sz="1800" spc="-85" dirty="0">
                <a:solidFill>
                  <a:srgbClr val="FFFFFF"/>
                </a:solidFill>
                <a:latin typeface="Calibri"/>
                <a:cs typeface="Calibri"/>
              </a:rPr>
              <a:t> </a:t>
            </a:r>
            <a:r>
              <a:rPr sz="1800" spc="-10" dirty="0">
                <a:solidFill>
                  <a:srgbClr val="FFFFFF"/>
                </a:solidFill>
                <a:latin typeface="Calibri"/>
                <a:cs typeface="Calibri"/>
              </a:rPr>
              <a:t>socials </a:t>
            </a:r>
            <a:r>
              <a:rPr sz="1800" dirty="0">
                <a:solidFill>
                  <a:srgbClr val="FFFFFF"/>
                </a:solidFill>
                <a:latin typeface="Calibri"/>
                <a:cs typeface="Calibri"/>
              </a:rPr>
              <a:t>Eye</a:t>
            </a:r>
            <a:r>
              <a:rPr sz="1800" spc="-35" dirty="0">
                <a:solidFill>
                  <a:srgbClr val="FFFFFF"/>
                </a:solidFill>
                <a:latin typeface="Calibri"/>
                <a:cs typeface="Calibri"/>
              </a:rPr>
              <a:t> </a:t>
            </a:r>
            <a:r>
              <a:rPr sz="1800" dirty="0">
                <a:solidFill>
                  <a:srgbClr val="FFFFFF"/>
                </a:solidFill>
                <a:latin typeface="Calibri"/>
                <a:cs typeface="Calibri"/>
              </a:rPr>
              <a:t>care</a:t>
            </a:r>
            <a:r>
              <a:rPr sz="1800" spc="-35" dirty="0">
                <a:solidFill>
                  <a:srgbClr val="FFFFFF"/>
                </a:solidFill>
                <a:latin typeface="Calibri"/>
                <a:cs typeface="Calibri"/>
              </a:rPr>
              <a:t> </a:t>
            </a:r>
            <a:r>
              <a:rPr sz="1800" spc="-10" dirty="0">
                <a:solidFill>
                  <a:srgbClr val="FFFFFF"/>
                </a:solidFill>
                <a:latin typeface="Calibri"/>
                <a:cs typeface="Calibri"/>
              </a:rPr>
              <a:t>allowance </a:t>
            </a:r>
            <a:r>
              <a:rPr sz="1800" dirty="0">
                <a:solidFill>
                  <a:srgbClr val="FFFFFF"/>
                </a:solidFill>
                <a:latin typeface="Calibri"/>
                <a:cs typeface="Calibri"/>
              </a:rPr>
              <a:t>Cycle</a:t>
            </a:r>
            <a:r>
              <a:rPr sz="1800" spc="-55" dirty="0">
                <a:solidFill>
                  <a:srgbClr val="FFFFFF"/>
                </a:solidFill>
                <a:latin typeface="Calibri"/>
                <a:cs typeface="Calibri"/>
              </a:rPr>
              <a:t> </a:t>
            </a:r>
            <a:r>
              <a:rPr sz="1800" spc="-10" dirty="0">
                <a:solidFill>
                  <a:srgbClr val="FFFFFF"/>
                </a:solidFill>
                <a:latin typeface="Calibri"/>
                <a:cs typeface="Calibri"/>
              </a:rPr>
              <a:t>scheme</a:t>
            </a:r>
            <a:endParaRPr sz="1800" dirty="0">
              <a:latin typeface="Calibri"/>
              <a:cs typeface="Calibri"/>
            </a:endParaRPr>
          </a:p>
          <a:p>
            <a:pPr marL="530225" marR="290195">
              <a:lnSpc>
                <a:spcPct val="108000"/>
              </a:lnSpc>
            </a:pPr>
            <a:r>
              <a:rPr sz="1800" dirty="0">
                <a:solidFill>
                  <a:srgbClr val="FFFFFF"/>
                </a:solidFill>
                <a:latin typeface="Calibri"/>
                <a:cs typeface="Calibri"/>
              </a:rPr>
              <a:t>Pension</a:t>
            </a:r>
            <a:r>
              <a:rPr sz="1800" spc="-50" dirty="0">
                <a:solidFill>
                  <a:srgbClr val="FFFFFF"/>
                </a:solidFill>
                <a:latin typeface="Calibri"/>
                <a:cs typeface="Calibri"/>
              </a:rPr>
              <a:t> </a:t>
            </a:r>
            <a:r>
              <a:rPr sz="1800" dirty="0">
                <a:solidFill>
                  <a:srgbClr val="FFFFFF"/>
                </a:solidFill>
                <a:latin typeface="Calibri"/>
                <a:cs typeface="Calibri"/>
              </a:rPr>
              <a:t>scheme</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up</a:t>
            </a:r>
            <a:r>
              <a:rPr sz="1800" spc="-45" dirty="0">
                <a:solidFill>
                  <a:srgbClr val="FFFFFF"/>
                </a:solidFill>
                <a:latin typeface="Calibri"/>
                <a:cs typeface="Calibri"/>
              </a:rPr>
              <a:t> </a:t>
            </a:r>
            <a:r>
              <a:rPr sz="1800" dirty="0">
                <a:solidFill>
                  <a:srgbClr val="FFFFFF"/>
                </a:solidFill>
                <a:latin typeface="Calibri"/>
                <a:cs typeface="Calibri"/>
              </a:rPr>
              <a:t>to</a:t>
            </a:r>
            <a:r>
              <a:rPr sz="1800" spc="-45" dirty="0">
                <a:solidFill>
                  <a:srgbClr val="FFFFFF"/>
                </a:solidFill>
                <a:latin typeface="Calibri"/>
                <a:cs typeface="Calibri"/>
              </a:rPr>
              <a:t> </a:t>
            </a:r>
            <a:r>
              <a:rPr sz="1800" dirty="0">
                <a:solidFill>
                  <a:srgbClr val="FFFFFF"/>
                </a:solidFill>
                <a:latin typeface="Calibri"/>
                <a:cs typeface="Calibri"/>
              </a:rPr>
              <a:t>8%</a:t>
            </a:r>
            <a:r>
              <a:rPr sz="1800" spc="-45" dirty="0">
                <a:solidFill>
                  <a:srgbClr val="FFFFFF"/>
                </a:solidFill>
                <a:latin typeface="Calibri"/>
                <a:cs typeface="Calibri"/>
              </a:rPr>
              <a:t> </a:t>
            </a:r>
            <a:r>
              <a:rPr sz="1800" dirty="0">
                <a:solidFill>
                  <a:srgbClr val="FFFFFF"/>
                </a:solidFill>
                <a:latin typeface="Calibri"/>
                <a:cs typeface="Calibri"/>
              </a:rPr>
              <a:t>employer</a:t>
            </a:r>
            <a:r>
              <a:rPr sz="1800" spc="-50" dirty="0">
                <a:solidFill>
                  <a:srgbClr val="FFFFFF"/>
                </a:solidFill>
                <a:latin typeface="Calibri"/>
                <a:cs typeface="Calibri"/>
              </a:rPr>
              <a:t> </a:t>
            </a:r>
            <a:r>
              <a:rPr sz="1800" spc="-10" dirty="0">
                <a:solidFill>
                  <a:srgbClr val="FFFFFF"/>
                </a:solidFill>
                <a:latin typeface="Calibri"/>
                <a:cs typeface="Calibri"/>
              </a:rPr>
              <a:t>contributions </a:t>
            </a:r>
            <a:r>
              <a:rPr sz="1800" dirty="0">
                <a:solidFill>
                  <a:srgbClr val="FFFFFF"/>
                </a:solidFill>
                <a:latin typeface="Calibri"/>
                <a:cs typeface="Calibri"/>
              </a:rPr>
              <a:t>25</a:t>
            </a:r>
            <a:r>
              <a:rPr sz="1800" spc="-50" dirty="0">
                <a:solidFill>
                  <a:srgbClr val="FFFFFF"/>
                </a:solidFill>
                <a:latin typeface="Calibri"/>
                <a:cs typeface="Calibri"/>
              </a:rPr>
              <a:t> </a:t>
            </a:r>
            <a:r>
              <a:rPr sz="1800" dirty="0">
                <a:solidFill>
                  <a:srgbClr val="FFFFFF"/>
                </a:solidFill>
                <a:latin typeface="Calibri"/>
                <a:cs typeface="Calibri"/>
              </a:rPr>
              <a:t>days</a:t>
            </a:r>
            <a:r>
              <a:rPr sz="1800" spc="-45" dirty="0">
                <a:solidFill>
                  <a:srgbClr val="FFFFFF"/>
                </a:solidFill>
                <a:latin typeface="Calibri"/>
                <a:cs typeface="Calibri"/>
              </a:rPr>
              <a:t> </a:t>
            </a:r>
            <a:r>
              <a:rPr sz="1800" dirty="0">
                <a:solidFill>
                  <a:srgbClr val="FFFFFF"/>
                </a:solidFill>
                <a:latin typeface="Calibri"/>
                <a:cs typeface="Calibri"/>
              </a:rPr>
              <a:t>annual</a:t>
            </a:r>
            <a:r>
              <a:rPr sz="1800" spc="-50" dirty="0">
                <a:solidFill>
                  <a:srgbClr val="FFFFFF"/>
                </a:solidFill>
                <a:latin typeface="Calibri"/>
                <a:cs typeface="Calibri"/>
              </a:rPr>
              <a:t> </a:t>
            </a:r>
            <a:r>
              <a:rPr sz="1800" dirty="0">
                <a:solidFill>
                  <a:srgbClr val="FFFFFF"/>
                </a:solidFill>
                <a:latin typeface="Calibri"/>
                <a:cs typeface="Calibri"/>
              </a:rPr>
              <a:t>leave</a:t>
            </a:r>
            <a:r>
              <a:rPr sz="1800" spc="-45" dirty="0">
                <a:solidFill>
                  <a:srgbClr val="FFFFFF"/>
                </a:solidFill>
                <a:latin typeface="Calibri"/>
                <a:cs typeface="Calibri"/>
              </a:rPr>
              <a:t> </a:t>
            </a:r>
            <a:r>
              <a:rPr sz="1800" dirty="0">
                <a:solidFill>
                  <a:srgbClr val="FFFFFF"/>
                </a:solidFill>
                <a:latin typeface="Calibri"/>
                <a:cs typeface="Calibri"/>
              </a:rPr>
              <a:t>plus</a:t>
            </a:r>
            <a:r>
              <a:rPr sz="1800" spc="-45" dirty="0">
                <a:solidFill>
                  <a:srgbClr val="FFFFFF"/>
                </a:solidFill>
                <a:latin typeface="Calibri"/>
                <a:cs typeface="Calibri"/>
              </a:rPr>
              <a:t> </a:t>
            </a:r>
            <a:r>
              <a:rPr sz="1800" dirty="0">
                <a:solidFill>
                  <a:srgbClr val="FFFFFF"/>
                </a:solidFill>
                <a:latin typeface="Calibri"/>
                <a:cs typeface="Calibri"/>
              </a:rPr>
              <a:t>bank</a:t>
            </a:r>
            <a:r>
              <a:rPr sz="1800" spc="-50" dirty="0">
                <a:solidFill>
                  <a:srgbClr val="FFFFFF"/>
                </a:solidFill>
                <a:latin typeface="Calibri"/>
                <a:cs typeface="Calibri"/>
              </a:rPr>
              <a:t> </a:t>
            </a:r>
            <a:r>
              <a:rPr sz="1800" spc="-10" dirty="0">
                <a:solidFill>
                  <a:srgbClr val="FFFFFF"/>
                </a:solidFill>
                <a:latin typeface="Calibri"/>
                <a:cs typeface="Calibri"/>
              </a:rPr>
              <a:t>holidays</a:t>
            </a:r>
            <a:endParaRPr sz="1800" dirty="0">
              <a:latin typeface="Calibri"/>
              <a:cs typeface="Calibri"/>
            </a:endParaRPr>
          </a:p>
          <a:p>
            <a:pPr marL="530225">
              <a:lnSpc>
                <a:spcPct val="100000"/>
              </a:lnSpc>
              <a:spcBef>
                <a:spcPts val="170"/>
              </a:spcBef>
            </a:pPr>
            <a:r>
              <a:rPr sz="1800" dirty="0">
                <a:solidFill>
                  <a:srgbClr val="FFFFFF"/>
                </a:solidFill>
                <a:latin typeface="Calibri"/>
                <a:cs typeface="Calibri"/>
              </a:rPr>
              <a:t>2</a:t>
            </a:r>
            <a:r>
              <a:rPr sz="1800" spc="-30" dirty="0">
                <a:solidFill>
                  <a:srgbClr val="FFFFFF"/>
                </a:solidFill>
                <a:latin typeface="Calibri"/>
                <a:cs typeface="Calibri"/>
              </a:rPr>
              <a:t> </a:t>
            </a:r>
            <a:r>
              <a:rPr sz="1800" spc="-10" dirty="0">
                <a:solidFill>
                  <a:srgbClr val="FFFFFF"/>
                </a:solidFill>
                <a:latin typeface="Calibri"/>
                <a:cs typeface="Calibri"/>
              </a:rPr>
              <a:t>Volunteering</a:t>
            </a:r>
            <a:r>
              <a:rPr sz="1800" spc="-25" dirty="0">
                <a:solidFill>
                  <a:srgbClr val="FFFFFF"/>
                </a:solidFill>
                <a:latin typeface="Calibri"/>
                <a:cs typeface="Calibri"/>
              </a:rPr>
              <a:t> </a:t>
            </a:r>
            <a:r>
              <a:rPr sz="1800" dirty="0">
                <a:solidFill>
                  <a:srgbClr val="FFFFFF"/>
                </a:solidFill>
                <a:latin typeface="Calibri"/>
                <a:cs typeface="Calibri"/>
              </a:rPr>
              <a:t>days</a:t>
            </a:r>
            <a:r>
              <a:rPr sz="1800" spc="-25" dirty="0">
                <a:solidFill>
                  <a:srgbClr val="FFFFFF"/>
                </a:solidFill>
                <a:latin typeface="Calibri"/>
                <a:cs typeface="Calibri"/>
              </a:rPr>
              <a:t> </a:t>
            </a:r>
            <a:r>
              <a:rPr sz="1800" dirty="0">
                <a:solidFill>
                  <a:srgbClr val="FFFFFF"/>
                </a:solidFill>
                <a:latin typeface="Calibri"/>
                <a:cs typeface="Calibri"/>
              </a:rPr>
              <a:t>per</a:t>
            </a:r>
            <a:r>
              <a:rPr sz="1800" spc="-25" dirty="0">
                <a:solidFill>
                  <a:srgbClr val="FFFFFF"/>
                </a:solidFill>
                <a:latin typeface="Calibri"/>
                <a:cs typeface="Calibri"/>
              </a:rPr>
              <a:t> </a:t>
            </a:r>
            <a:r>
              <a:rPr sz="1800" spc="-20" dirty="0">
                <a:solidFill>
                  <a:srgbClr val="FFFFFF"/>
                </a:solidFill>
                <a:latin typeface="Calibri"/>
                <a:cs typeface="Calibri"/>
              </a:rPr>
              <a:t>year</a:t>
            </a:r>
            <a:endParaRPr sz="1800" dirty="0">
              <a:latin typeface="Calibri"/>
              <a:cs typeface="Calibri"/>
            </a:endParaRPr>
          </a:p>
        </p:txBody>
      </p:sp>
      <p:pic>
        <p:nvPicPr>
          <p:cNvPr id="9" name="object 9"/>
          <p:cNvPicPr/>
          <p:nvPr/>
        </p:nvPicPr>
        <p:blipFill>
          <a:blip r:embed="rId2" cstate="print"/>
          <a:stretch>
            <a:fillRect/>
          </a:stretch>
        </p:blipFill>
        <p:spPr>
          <a:xfrm>
            <a:off x="6480401" y="3794760"/>
            <a:ext cx="11578899" cy="3886199"/>
          </a:xfrm>
          <a:prstGeom prst="rect">
            <a:avLst/>
          </a:prstGeom>
        </p:spPr>
      </p:pic>
      <p:sp>
        <p:nvSpPr>
          <p:cNvPr id="10" name="object 10"/>
          <p:cNvSpPr txBox="1"/>
          <p:nvPr/>
        </p:nvSpPr>
        <p:spPr>
          <a:xfrm>
            <a:off x="17964368" y="9883342"/>
            <a:ext cx="128905" cy="254000"/>
          </a:xfrm>
          <a:prstGeom prst="rect">
            <a:avLst/>
          </a:prstGeom>
        </p:spPr>
        <p:txBody>
          <a:bodyPr vert="horz" wrap="square" lIns="0" tIns="0" rIns="0" bIns="0" rtlCol="0">
            <a:spAutoFit/>
          </a:bodyPr>
          <a:lstStyle/>
          <a:p>
            <a:pPr>
              <a:lnSpc>
                <a:spcPts val="1900"/>
              </a:lnSpc>
            </a:pPr>
            <a:r>
              <a:rPr sz="2000" b="1" spc="-50" dirty="0">
                <a:solidFill>
                  <a:srgbClr val="FFFFFF"/>
                </a:solidFill>
                <a:latin typeface="Calibri"/>
                <a:cs typeface="Calibri"/>
              </a:rPr>
              <a:t>9</a:t>
            </a:r>
            <a:endParaRPr sz="2000">
              <a:latin typeface="Calibri"/>
              <a:cs typeface="Calibri"/>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2000"/>
              </a:lnSpc>
            </a:pPr>
            <a:fld id="{81D60167-4931-47E6-BA6A-407CBD079E47}" type="slidenum">
              <a:rPr spc="-25" dirty="0"/>
              <a:t>11</a:t>
            </a:fld>
            <a:endParaRPr spc="-2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2092665"/>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3" name="object 3"/>
          <p:cNvSpPr txBox="1">
            <a:spLocks noGrp="1"/>
          </p:cNvSpPr>
          <p:nvPr>
            <p:ph type="title"/>
          </p:nvPr>
        </p:nvSpPr>
        <p:spPr>
          <a:xfrm>
            <a:off x="1016000" y="979805"/>
            <a:ext cx="4208145" cy="711200"/>
          </a:xfrm>
          <a:prstGeom prst="rect">
            <a:avLst/>
          </a:prstGeom>
        </p:spPr>
        <p:txBody>
          <a:bodyPr vert="horz" wrap="square" lIns="0" tIns="12700" rIns="0" bIns="0" rtlCol="0">
            <a:spAutoFit/>
          </a:bodyPr>
          <a:lstStyle/>
          <a:p>
            <a:pPr marL="12700">
              <a:lnSpc>
                <a:spcPct val="100000"/>
              </a:lnSpc>
              <a:spcBef>
                <a:spcPts val="100"/>
              </a:spcBef>
            </a:pPr>
            <a:r>
              <a:rPr dirty="0"/>
              <a:t>HOW</a:t>
            </a:r>
            <a:r>
              <a:rPr spc="-560" dirty="0"/>
              <a:t> </a:t>
            </a:r>
            <a:r>
              <a:rPr dirty="0"/>
              <a:t>TO</a:t>
            </a:r>
            <a:r>
              <a:rPr spc="-560" dirty="0"/>
              <a:t> </a:t>
            </a:r>
            <a:r>
              <a:rPr spc="-135" dirty="0"/>
              <a:t>APPLY</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25" dirty="0"/>
              <a:t>12</a:t>
            </a:fld>
            <a:endParaRPr spc="-25" dirty="0"/>
          </a:p>
        </p:txBody>
      </p:sp>
      <p:sp>
        <p:nvSpPr>
          <p:cNvPr id="4" name="object 4"/>
          <p:cNvSpPr txBox="1"/>
          <p:nvPr/>
        </p:nvSpPr>
        <p:spPr>
          <a:xfrm>
            <a:off x="1016000" y="2340932"/>
            <a:ext cx="7858125" cy="4914294"/>
          </a:xfrm>
          <a:prstGeom prst="rect">
            <a:avLst/>
          </a:prstGeom>
        </p:spPr>
        <p:txBody>
          <a:bodyPr vert="horz" wrap="square" lIns="0" tIns="52705" rIns="0" bIns="0" rtlCol="0">
            <a:spAutoFit/>
          </a:bodyPr>
          <a:lstStyle/>
          <a:p>
            <a:pPr>
              <a:lnSpc>
                <a:spcPct val="115000"/>
              </a:lnSpc>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 can upload your CV and covering letter, outlining your suitability for the role on our website at</a:t>
            </a:r>
          </a:p>
          <a:p>
            <a:pPr>
              <a:lnSpc>
                <a:spcPct val="115000"/>
              </a:lnSpc>
            </a:pPr>
            <a:r>
              <a:rPr lang="en-GB" sz="1800" dirty="0">
                <a:effectLst/>
                <a:latin typeface="Calibri" panose="020F0502020204030204" pitchFamily="34" charset="0"/>
                <a:ea typeface="Calibri" panose="020F0502020204030204" pitchFamily="34" charset="0"/>
                <a:cs typeface="Calibri" panose="020F0502020204030204" pitchFamily="34" charset="0"/>
                <a:hlinkClick r:id="rId2"/>
              </a:rPr>
              <a:t>https://www.streetgames.org/about-us/careers/</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 can email your CV and covering letter, outlining your suitability for the role direct to: </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people@streetgames.org</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and quote </a:t>
            </a:r>
            <a:r>
              <a:rPr lang="en-GB"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Admin Assistant </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 the subject line.</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If you require any additional support applying for this role, please contact </a:t>
            </a:r>
            <a:r>
              <a:rPr lang="en-GB" sz="18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people@streetgames.org</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and we will try and accommodate any reasonable requests.</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kern="1200" dirty="0">
                <a:solidFill>
                  <a:schemeClr val="bg1"/>
                </a:solidFill>
                <a:latin typeface="+mj-lt"/>
                <a:ea typeface="+mj-ea"/>
                <a:cs typeface="+mj-cs"/>
              </a:rPr>
              <a:t>Closing date for applications is </a:t>
            </a:r>
            <a:r>
              <a:rPr lang="en-US" b="1" kern="1200" dirty="0">
                <a:solidFill>
                  <a:schemeClr val="bg1"/>
                </a:solidFill>
                <a:latin typeface="+mj-lt"/>
                <a:ea typeface="+mj-ea"/>
                <a:cs typeface="+mj-cs"/>
              </a:rPr>
              <a:t>Friday 11</a:t>
            </a:r>
            <a:r>
              <a:rPr lang="en-US" b="1" kern="1200" baseline="30000" dirty="0">
                <a:solidFill>
                  <a:schemeClr val="bg1"/>
                </a:solidFill>
                <a:latin typeface="+mj-lt"/>
                <a:ea typeface="+mj-ea"/>
                <a:cs typeface="+mj-cs"/>
              </a:rPr>
              <a:t>th</a:t>
            </a:r>
            <a:r>
              <a:rPr lang="en-US" b="1" kern="1200" dirty="0">
                <a:solidFill>
                  <a:schemeClr val="bg1"/>
                </a:solidFill>
                <a:latin typeface="+mj-lt"/>
                <a:ea typeface="+mj-ea"/>
                <a:cs typeface="+mj-cs"/>
              </a:rPr>
              <a:t> May 12 noon.</a:t>
            </a:r>
            <a:br>
              <a:rPr lang="en-US" sz="1800" b="1" kern="1200" dirty="0">
                <a:solidFill>
                  <a:schemeClr val="bg1"/>
                </a:solidFill>
                <a:latin typeface="+mj-lt"/>
                <a:ea typeface="+mj-ea"/>
                <a:cs typeface="+mj-cs"/>
              </a:rPr>
            </a:br>
            <a:r>
              <a:rPr lang="en-US" sz="1800" b="1" kern="1200" dirty="0">
                <a:solidFill>
                  <a:schemeClr val="bg1"/>
                </a:solidFill>
                <a:latin typeface="+mj-lt"/>
                <a:ea typeface="+mj-ea"/>
                <a:cs typeface="+mj-cs"/>
              </a:rPr>
              <a:t>Interviews will be held in London week commencing Monday </a:t>
            </a:r>
            <a:r>
              <a:rPr lang="en-US" b="1" kern="1200" dirty="0">
                <a:solidFill>
                  <a:schemeClr val="bg1"/>
                </a:solidFill>
                <a:latin typeface="+mj-lt"/>
                <a:ea typeface="+mj-ea"/>
                <a:cs typeface="+mj-cs"/>
              </a:rPr>
              <a:t>19t</a:t>
            </a:r>
            <a:r>
              <a:rPr lang="en-US" sz="1800" b="1" kern="1200" baseline="30000" dirty="0">
                <a:solidFill>
                  <a:schemeClr val="bg1"/>
                </a:solidFill>
                <a:latin typeface="+mj-lt"/>
                <a:ea typeface="+mj-ea"/>
                <a:cs typeface="+mj-cs"/>
              </a:rPr>
              <a:t>h</a:t>
            </a:r>
            <a:r>
              <a:rPr lang="en-US" sz="1800" b="1" kern="1200" dirty="0">
                <a:solidFill>
                  <a:schemeClr val="bg1"/>
                </a:solidFill>
                <a:latin typeface="+mj-lt"/>
                <a:ea typeface="+mj-ea"/>
                <a:cs typeface="+mj-cs"/>
              </a:rPr>
              <a:t> May</a:t>
            </a:r>
            <a:endParaRPr lang="en-GB" dirty="0">
              <a:solidFill>
                <a:schemeClr val="bg1"/>
              </a:solidFill>
            </a:endParaRPr>
          </a:p>
          <a:p>
            <a:pPr>
              <a:lnSpc>
                <a:spcPct val="115000"/>
              </a:lnSpc>
              <a:spcAft>
                <a:spcPts val="1000"/>
              </a:spcAft>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If you know you will be unavailable on the dates above, please state this on your application</a:t>
            </a:r>
            <a:endParaRPr sz="1800" dirty="0">
              <a:solidFill>
                <a:schemeClr val="bg1"/>
              </a:solidFill>
              <a:latin typeface="Calibri"/>
              <a:cs typeface="Calibri"/>
            </a:endParaRPr>
          </a:p>
        </p:txBody>
      </p:sp>
      <p:sp>
        <p:nvSpPr>
          <p:cNvPr id="6" name="object 6"/>
          <p:cNvSpPr txBox="1"/>
          <p:nvPr/>
        </p:nvSpPr>
        <p:spPr>
          <a:xfrm>
            <a:off x="9247714" y="5656845"/>
            <a:ext cx="8110220" cy="2044149"/>
          </a:xfrm>
          <a:prstGeom prst="rect">
            <a:avLst/>
          </a:prstGeom>
          <a:solidFill>
            <a:srgbClr val="C7263D"/>
          </a:solidFill>
        </p:spPr>
        <p:txBody>
          <a:bodyPr vert="horz" wrap="square" lIns="0" tIns="194310" rIns="0" bIns="0" rtlCol="0">
            <a:spAutoFit/>
          </a:bodyPr>
          <a:lstStyle/>
          <a:p>
            <a:pPr marL="138430">
              <a:lnSpc>
                <a:spcPct val="100000"/>
              </a:lnSpc>
              <a:spcBef>
                <a:spcPts val="1530"/>
              </a:spcBef>
            </a:pPr>
            <a:r>
              <a:rPr sz="1800" b="1" dirty="0">
                <a:solidFill>
                  <a:srgbClr val="FFFFFF"/>
                </a:solidFill>
                <a:latin typeface="Calibri"/>
                <a:cs typeface="Calibri"/>
              </a:rPr>
              <a:t>methods</a:t>
            </a:r>
            <a:r>
              <a:rPr sz="1800" b="1" spc="-30" dirty="0">
                <a:solidFill>
                  <a:srgbClr val="FFFFFF"/>
                </a:solidFill>
                <a:latin typeface="Calibri"/>
                <a:cs typeface="Calibri"/>
              </a:rPr>
              <a:t> </a:t>
            </a:r>
            <a:r>
              <a:rPr sz="1800" b="1" dirty="0">
                <a:solidFill>
                  <a:srgbClr val="FFFFFF"/>
                </a:solidFill>
                <a:latin typeface="Calibri"/>
                <a:cs typeface="Calibri"/>
              </a:rPr>
              <a:t>are</a:t>
            </a:r>
            <a:r>
              <a:rPr sz="1800" b="1" spc="-30" dirty="0">
                <a:solidFill>
                  <a:srgbClr val="FFFFFF"/>
                </a:solidFill>
                <a:latin typeface="Calibri"/>
                <a:cs typeface="Calibri"/>
              </a:rPr>
              <a:t> </a:t>
            </a:r>
            <a:r>
              <a:rPr sz="1800" b="1" dirty="0">
                <a:solidFill>
                  <a:srgbClr val="FFFFFF"/>
                </a:solidFill>
                <a:latin typeface="Calibri"/>
                <a:cs typeface="Calibri"/>
              </a:rPr>
              <a:t>used</a:t>
            </a:r>
            <a:r>
              <a:rPr sz="1800" b="1" spc="-30" dirty="0">
                <a:solidFill>
                  <a:srgbClr val="FFFFFF"/>
                </a:solidFill>
                <a:latin typeface="Calibri"/>
                <a:cs typeface="Calibri"/>
              </a:rPr>
              <a:t> </a:t>
            </a:r>
            <a:r>
              <a:rPr sz="1800" b="1" dirty="0">
                <a:solidFill>
                  <a:srgbClr val="FFFFFF"/>
                </a:solidFill>
                <a:latin typeface="Calibri"/>
                <a:cs typeface="Calibri"/>
              </a:rPr>
              <a:t>to</a:t>
            </a:r>
            <a:r>
              <a:rPr sz="1800" b="1" spc="-25" dirty="0">
                <a:solidFill>
                  <a:srgbClr val="FFFFFF"/>
                </a:solidFill>
                <a:latin typeface="Calibri"/>
                <a:cs typeface="Calibri"/>
              </a:rPr>
              <a:t> </a:t>
            </a:r>
            <a:r>
              <a:rPr sz="1800" b="1" dirty="0">
                <a:solidFill>
                  <a:srgbClr val="FFFFFF"/>
                </a:solidFill>
                <a:latin typeface="Calibri"/>
                <a:cs typeface="Calibri"/>
              </a:rPr>
              <a:t>systematically</a:t>
            </a:r>
            <a:r>
              <a:rPr sz="1800" b="1" spc="-30" dirty="0">
                <a:solidFill>
                  <a:srgbClr val="FFFFFF"/>
                </a:solidFill>
                <a:latin typeface="Calibri"/>
                <a:cs typeface="Calibri"/>
              </a:rPr>
              <a:t> </a:t>
            </a:r>
            <a:r>
              <a:rPr sz="1800" b="1" dirty="0">
                <a:solidFill>
                  <a:srgbClr val="FFFFFF"/>
                </a:solidFill>
                <a:latin typeface="Calibri"/>
                <a:cs typeface="Calibri"/>
              </a:rPr>
              <a:t>remove</a:t>
            </a:r>
            <a:r>
              <a:rPr sz="1800" b="1" spc="-30" dirty="0">
                <a:solidFill>
                  <a:srgbClr val="FFFFFF"/>
                </a:solidFill>
                <a:latin typeface="Calibri"/>
                <a:cs typeface="Calibri"/>
              </a:rPr>
              <a:t> </a:t>
            </a:r>
            <a:r>
              <a:rPr sz="1800" b="1" dirty="0">
                <a:solidFill>
                  <a:srgbClr val="FFFFFF"/>
                </a:solidFill>
                <a:latin typeface="Calibri"/>
                <a:cs typeface="Calibri"/>
              </a:rPr>
              <a:t>bias</a:t>
            </a:r>
            <a:r>
              <a:rPr sz="1800" b="1" spc="-30" dirty="0">
                <a:solidFill>
                  <a:srgbClr val="FFFFFF"/>
                </a:solidFill>
                <a:latin typeface="Calibri"/>
                <a:cs typeface="Calibri"/>
              </a:rPr>
              <a:t> </a:t>
            </a:r>
            <a:r>
              <a:rPr sz="1800" b="1" dirty="0">
                <a:solidFill>
                  <a:srgbClr val="FFFFFF"/>
                </a:solidFill>
                <a:latin typeface="Calibri"/>
                <a:cs typeface="Calibri"/>
              </a:rPr>
              <a:t>from</a:t>
            </a:r>
            <a:r>
              <a:rPr sz="1800" b="1" spc="-30" dirty="0">
                <a:solidFill>
                  <a:srgbClr val="FFFFFF"/>
                </a:solidFill>
                <a:latin typeface="Calibri"/>
                <a:cs typeface="Calibri"/>
              </a:rPr>
              <a:t> </a:t>
            </a:r>
            <a:r>
              <a:rPr sz="1800" b="1" dirty="0">
                <a:solidFill>
                  <a:srgbClr val="FFFFFF"/>
                </a:solidFill>
                <a:latin typeface="Calibri"/>
                <a:cs typeface="Calibri"/>
              </a:rPr>
              <a:t>reviewing</a:t>
            </a:r>
            <a:r>
              <a:rPr sz="1800" b="1" spc="-25" dirty="0">
                <a:solidFill>
                  <a:srgbClr val="FFFFFF"/>
                </a:solidFill>
                <a:latin typeface="Calibri"/>
                <a:cs typeface="Calibri"/>
              </a:rPr>
              <a:t> </a:t>
            </a:r>
            <a:r>
              <a:rPr sz="1800" b="1" spc="-10" dirty="0">
                <a:solidFill>
                  <a:srgbClr val="FFFFFF"/>
                </a:solidFill>
                <a:latin typeface="Calibri"/>
                <a:cs typeface="Calibri"/>
              </a:rPr>
              <a:t>process:</a:t>
            </a:r>
            <a:endParaRPr sz="1800" dirty="0">
              <a:latin typeface="Calibri"/>
              <a:cs typeface="Calibri"/>
            </a:endParaRPr>
          </a:p>
          <a:p>
            <a:pPr>
              <a:lnSpc>
                <a:spcPct val="100000"/>
              </a:lnSpc>
              <a:spcBef>
                <a:spcPts val="275"/>
              </a:spcBef>
            </a:pPr>
            <a:endParaRPr sz="1800" dirty="0">
              <a:latin typeface="Calibri"/>
              <a:cs typeface="Calibri"/>
            </a:endParaRPr>
          </a:p>
          <a:p>
            <a:pPr marL="138430" marR="899794" indent="227965">
              <a:lnSpc>
                <a:spcPct val="114599"/>
              </a:lnSpc>
              <a:buAutoNum type="arabicPeriod"/>
              <a:tabLst>
                <a:tab pos="366395" algn="l"/>
              </a:tabLst>
            </a:pPr>
            <a:r>
              <a:rPr sz="1800" b="1" dirty="0">
                <a:solidFill>
                  <a:srgbClr val="FFFFFF"/>
                </a:solidFill>
                <a:latin typeface="Calibri"/>
                <a:cs typeface="Calibri"/>
              </a:rPr>
              <a:t>anonymisation</a:t>
            </a:r>
            <a:r>
              <a:rPr sz="1800" b="1" spc="-35" dirty="0">
                <a:solidFill>
                  <a:srgbClr val="FFFFFF"/>
                </a:solidFill>
                <a:latin typeface="Calibri"/>
                <a:cs typeface="Calibri"/>
              </a:rPr>
              <a:t> </a:t>
            </a:r>
            <a:r>
              <a:rPr sz="1800" dirty="0">
                <a:solidFill>
                  <a:srgbClr val="FFFFFF"/>
                </a:solidFill>
                <a:latin typeface="Calibri"/>
                <a:cs typeface="Calibri"/>
              </a:rPr>
              <a:t>–</a:t>
            </a:r>
            <a:r>
              <a:rPr sz="1800" spc="-40" dirty="0">
                <a:solidFill>
                  <a:srgbClr val="FFFFFF"/>
                </a:solidFill>
                <a:latin typeface="Calibri"/>
                <a:cs typeface="Calibri"/>
              </a:rPr>
              <a:t> </a:t>
            </a:r>
            <a:r>
              <a:rPr sz="1800" dirty="0">
                <a:solidFill>
                  <a:srgbClr val="FFFFFF"/>
                </a:solidFill>
                <a:latin typeface="Calibri"/>
                <a:cs typeface="Calibri"/>
              </a:rPr>
              <a:t>removing</a:t>
            </a:r>
            <a:r>
              <a:rPr sz="1800" spc="-35" dirty="0">
                <a:solidFill>
                  <a:srgbClr val="FFFFFF"/>
                </a:solidFill>
                <a:latin typeface="Calibri"/>
                <a:cs typeface="Calibri"/>
              </a:rPr>
              <a:t> </a:t>
            </a:r>
            <a:r>
              <a:rPr sz="1800" dirty="0">
                <a:solidFill>
                  <a:srgbClr val="FFFFFF"/>
                </a:solidFill>
                <a:latin typeface="Calibri"/>
                <a:cs typeface="Calibri"/>
              </a:rPr>
              <a:t>all</a:t>
            </a:r>
            <a:r>
              <a:rPr sz="1800" spc="-40" dirty="0">
                <a:solidFill>
                  <a:srgbClr val="FFFFFF"/>
                </a:solidFill>
                <a:latin typeface="Calibri"/>
                <a:cs typeface="Calibri"/>
              </a:rPr>
              <a:t> </a:t>
            </a:r>
            <a:r>
              <a:rPr sz="1800" dirty="0">
                <a:solidFill>
                  <a:srgbClr val="FFFFFF"/>
                </a:solidFill>
                <a:latin typeface="Calibri"/>
                <a:cs typeface="Calibri"/>
              </a:rPr>
              <a:t>personally</a:t>
            </a:r>
            <a:r>
              <a:rPr sz="1800" spc="-40" dirty="0">
                <a:solidFill>
                  <a:srgbClr val="FFFFFF"/>
                </a:solidFill>
                <a:latin typeface="Calibri"/>
                <a:cs typeface="Calibri"/>
              </a:rPr>
              <a:t> </a:t>
            </a:r>
            <a:r>
              <a:rPr sz="1800" spc="-10" dirty="0">
                <a:solidFill>
                  <a:srgbClr val="FFFFFF"/>
                </a:solidFill>
                <a:latin typeface="Calibri"/>
                <a:cs typeface="Calibri"/>
              </a:rPr>
              <a:t>identifiable</a:t>
            </a:r>
            <a:r>
              <a:rPr sz="1800" spc="-35" dirty="0">
                <a:solidFill>
                  <a:srgbClr val="FFFFFF"/>
                </a:solidFill>
                <a:latin typeface="Calibri"/>
                <a:cs typeface="Calibri"/>
              </a:rPr>
              <a:t> </a:t>
            </a:r>
            <a:r>
              <a:rPr sz="1800" spc="-10" dirty="0">
                <a:solidFill>
                  <a:srgbClr val="FFFFFF"/>
                </a:solidFill>
                <a:latin typeface="Calibri"/>
                <a:cs typeface="Calibri"/>
              </a:rPr>
              <a:t>information</a:t>
            </a:r>
            <a:r>
              <a:rPr sz="1800" spc="-40" dirty="0">
                <a:solidFill>
                  <a:srgbClr val="FFFFFF"/>
                </a:solidFill>
                <a:latin typeface="Calibri"/>
                <a:cs typeface="Calibri"/>
              </a:rPr>
              <a:t> </a:t>
            </a:r>
            <a:r>
              <a:rPr sz="1800" dirty="0">
                <a:solidFill>
                  <a:srgbClr val="FFFFFF"/>
                </a:solidFill>
                <a:latin typeface="Calibri"/>
                <a:cs typeface="Calibri"/>
              </a:rPr>
              <a:t>from</a:t>
            </a:r>
            <a:r>
              <a:rPr sz="1800" spc="-40" dirty="0">
                <a:solidFill>
                  <a:srgbClr val="FFFFFF"/>
                </a:solidFill>
                <a:latin typeface="Calibri"/>
                <a:cs typeface="Calibri"/>
              </a:rPr>
              <a:t> </a:t>
            </a:r>
            <a:r>
              <a:rPr sz="1800" spc="-25" dirty="0">
                <a:solidFill>
                  <a:srgbClr val="FFFFFF"/>
                </a:solidFill>
                <a:latin typeface="Calibri"/>
                <a:cs typeface="Calibri"/>
              </a:rPr>
              <a:t>an </a:t>
            </a:r>
            <a:r>
              <a:rPr sz="1800" spc="-10" dirty="0">
                <a:solidFill>
                  <a:srgbClr val="FFFFFF"/>
                </a:solidFill>
                <a:latin typeface="Calibri"/>
                <a:cs typeface="Calibri"/>
              </a:rPr>
              <a:t>application.</a:t>
            </a:r>
            <a:endParaRPr sz="1800" dirty="0">
              <a:latin typeface="Calibri"/>
              <a:cs typeface="Calibri"/>
            </a:endParaRPr>
          </a:p>
          <a:p>
            <a:pPr marL="138430" marR="153035" indent="227965">
              <a:lnSpc>
                <a:spcPct val="114599"/>
              </a:lnSpc>
              <a:buAutoNum type="arabicPeriod"/>
              <a:tabLst>
                <a:tab pos="366395" algn="l"/>
              </a:tabLst>
            </a:pPr>
            <a:r>
              <a:rPr sz="1800" b="1" dirty="0">
                <a:solidFill>
                  <a:srgbClr val="FFFFFF"/>
                </a:solidFill>
                <a:latin typeface="Calibri"/>
                <a:cs typeface="Calibri"/>
              </a:rPr>
              <a:t>wisdom</a:t>
            </a:r>
            <a:r>
              <a:rPr sz="1800" b="1" spc="-55" dirty="0">
                <a:solidFill>
                  <a:srgbClr val="FFFFFF"/>
                </a:solidFill>
                <a:latin typeface="Calibri"/>
                <a:cs typeface="Calibri"/>
              </a:rPr>
              <a:t> </a:t>
            </a:r>
            <a:r>
              <a:rPr sz="1800" b="1" dirty="0">
                <a:solidFill>
                  <a:srgbClr val="FFFFFF"/>
                </a:solidFill>
                <a:latin typeface="Calibri"/>
                <a:cs typeface="Calibri"/>
              </a:rPr>
              <a:t>of</a:t>
            </a:r>
            <a:r>
              <a:rPr sz="1800" b="1" spc="-40" dirty="0">
                <a:solidFill>
                  <a:srgbClr val="FFFFFF"/>
                </a:solidFill>
                <a:latin typeface="Calibri"/>
                <a:cs typeface="Calibri"/>
              </a:rPr>
              <a:t> </a:t>
            </a:r>
            <a:r>
              <a:rPr sz="1800" b="1" dirty="0">
                <a:solidFill>
                  <a:srgbClr val="FFFFFF"/>
                </a:solidFill>
                <a:latin typeface="Calibri"/>
                <a:cs typeface="Calibri"/>
              </a:rPr>
              <a:t>the</a:t>
            </a:r>
            <a:r>
              <a:rPr sz="1800" b="1" spc="-40" dirty="0">
                <a:solidFill>
                  <a:srgbClr val="FFFFFF"/>
                </a:solidFill>
                <a:latin typeface="Calibri"/>
                <a:cs typeface="Calibri"/>
              </a:rPr>
              <a:t> </a:t>
            </a:r>
            <a:r>
              <a:rPr sz="1800" b="1" dirty="0">
                <a:solidFill>
                  <a:srgbClr val="FFFFFF"/>
                </a:solidFill>
                <a:latin typeface="Calibri"/>
                <a:cs typeface="Calibri"/>
              </a:rPr>
              <a:t>crowd</a:t>
            </a:r>
            <a:r>
              <a:rPr sz="1800" b="1" spc="-40" dirty="0">
                <a:solidFill>
                  <a:srgbClr val="FFFFFF"/>
                </a:solidFill>
                <a:latin typeface="Calibri"/>
                <a:cs typeface="Calibri"/>
              </a:rPr>
              <a:t> </a:t>
            </a:r>
            <a:r>
              <a:rPr sz="1800" dirty="0">
                <a:solidFill>
                  <a:srgbClr val="FFFFFF"/>
                </a:solidFill>
                <a:latin typeface="Calibri"/>
                <a:cs typeface="Calibri"/>
              </a:rPr>
              <a:t>–</a:t>
            </a:r>
            <a:r>
              <a:rPr sz="1800" spc="-40" dirty="0">
                <a:solidFill>
                  <a:srgbClr val="FFFFFF"/>
                </a:solidFill>
                <a:latin typeface="Calibri"/>
                <a:cs typeface="Calibri"/>
              </a:rPr>
              <a:t> </a:t>
            </a:r>
            <a:r>
              <a:rPr sz="1800" dirty="0">
                <a:solidFill>
                  <a:srgbClr val="FFFFFF"/>
                </a:solidFill>
                <a:latin typeface="Calibri"/>
                <a:cs typeface="Calibri"/>
              </a:rPr>
              <a:t>getting</a:t>
            </a:r>
            <a:r>
              <a:rPr sz="1800" spc="-40" dirty="0">
                <a:solidFill>
                  <a:srgbClr val="FFFFFF"/>
                </a:solidFill>
                <a:latin typeface="Calibri"/>
                <a:cs typeface="Calibri"/>
              </a:rPr>
              <a:t> </a:t>
            </a:r>
            <a:r>
              <a:rPr sz="1800" dirty="0">
                <a:solidFill>
                  <a:srgbClr val="FFFFFF"/>
                </a:solidFill>
                <a:latin typeface="Calibri"/>
                <a:cs typeface="Calibri"/>
              </a:rPr>
              <a:t>more</a:t>
            </a:r>
            <a:r>
              <a:rPr sz="1800" spc="-40" dirty="0">
                <a:solidFill>
                  <a:srgbClr val="FFFFFF"/>
                </a:solidFill>
                <a:latin typeface="Calibri"/>
                <a:cs typeface="Calibri"/>
              </a:rPr>
              <a:t> </a:t>
            </a:r>
            <a:r>
              <a:rPr sz="1800" dirty="0">
                <a:solidFill>
                  <a:srgbClr val="FFFFFF"/>
                </a:solidFill>
                <a:latin typeface="Calibri"/>
                <a:cs typeface="Calibri"/>
              </a:rPr>
              <a:t>than</a:t>
            </a:r>
            <a:r>
              <a:rPr sz="1800" spc="-40" dirty="0">
                <a:solidFill>
                  <a:srgbClr val="FFFFFF"/>
                </a:solidFill>
                <a:latin typeface="Calibri"/>
                <a:cs typeface="Calibri"/>
              </a:rPr>
              <a:t> </a:t>
            </a:r>
            <a:r>
              <a:rPr sz="1800" dirty="0">
                <a:solidFill>
                  <a:srgbClr val="FFFFFF"/>
                </a:solidFill>
                <a:latin typeface="Calibri"/>
                <a:cs typeface="Calibri"/>
              </a:rPr>
              <a:t>one</a:t>
            </a:r>
            <a:r>
              <a:rPr sz="1800" spc="-40" dirty="0">
                <a:solidFill>
                  <a:srgbClr val="FFFFFF"/>
                </a:solidFill>
                <a:latin typeface="Calibri"/>
                <a:cs typeface="Calibri"/>
              </a:rPr>
              <a:t> </a:t>
            </a:r>
            <a:r>
              <a:rPr sz="1800" dirty="0">
                <a:solidFill>
                  <a:srgbClr val="FFFFFF"/>
                </a:solidFill>
                <a:latin typeface="Calibri"/>
                <a:cs typeface="Calibri"/>
              </a:rPr>
              <a:t>person</a:t>
            </a:r>
            <a:r>
              <a:rPr sz="1800" spc="-40" dirty="0">
                <a:solidFill>
                  <a:srgbClr val="FFFFFF"/>
                </a:solidFill>
                <a:latin typeface="Calibri"/>
                <a:cs typeface="Calibri"/>
              </a:rPr>
              <a:t> </a:t>
            </a:r>
            <a:r>
              <a:rPr sz="1800" dirty="0">
                <a:solidFill>
                  <a:srgbClr val="FFFFFF"/>
                </a:solidFill>
                <a:latin typeface="Calibri"/>
                <a:cs typeface="Calibri"/>
              </a:rPr>
              <a:t>to</a:t>
            </a:r>
            <a:r>
              <a:rPr sz="1800" spc="-40" dirty="0">
                <a:solidFill>
                  <a:srgbClr val="FFFFFF"/>
                </a:solidFill>
                <a:latin typeface="Calibri"/>
                <a:cs typeface="Calibri"/>
              </a:rPr>
              <a:t> </a:t>
            </a:r>
            <a:r>
              <a:rPr sz="1800" dirty="0">
                <a:solidFill>
                  <a:srgbClr val="FFFFFF"/>
                </a:solidFill>
                <a:latin typeface="Calibri"/>
                <a:cs typeface="Calibri"/>
              </a:rPr>
              <a:t>review</a:t>
            </a:r>
            <a:r>
              <a:rPr sz="1800" spc="-40" dirty="0">
                <a:solidFill>
                  <a:srgbClr val="FFFFFF"/>
                </a:solidFill>
                <a:latin typeface="Calibri"/>
                <a:cs typeface="Calibri"/>
              </a:rPr>
              <a:t> </a:t>
            </a:r>
            <a:r>
              <a:rPr lang="en-GB" sz="1800" dirty="0">
                <a:solidFill>
                  <a:srgbClr val="FFFFFF"/>
                </a:solidFill>
                <a:latin typeface="Calibri"/>
                <a:cs typeface="Calibri"/>
              </a:rPr>
              <a:t>applications </a:t>
            </a:r>
            <a:r>
              <a:rPr sz="1800" spc="-10" dirty="0">
                <a:solidFill>
                  <a:srgbClr val="FFFFFF"/>
                </a:solidFill>
                <a:latin typeface="Calibri"/>
                <a:cs typeface="Calibri"/>
              </a:rPr>
              <a:t>helps </a:t>
            </a:r>
            <a:r>
              <a:rPr sz="1800" dirty="0">
                <a:solidFill>
                  <a:srgbClr val="FFFFFF"/>
                </a:solidFill>
                <a:latin typeface="Calibri"/>
                <a:cs typeface="Calibri"/>
              </a:rPr>
              <a:t>to</a:t>
            </a:r>
            <a:r>
              <a:rPr sz="1800" spc="-55" dirty="0">
                <a:solidFill>
                  <a:srgbClr val="FFFFFF"/>
                </a:solidFill>
                <a:latin typeface="Calibri"/>
                <a:cs typeface="Calibri"/>
              </a:rPr>
              <a:t> </a:t>
            </a:r>
            <a:r>
              <a:rPr sz="1800" dirty="0">
                <a:solidFill>
                  <a:srgbClr val="FFFFFF"/>
                </a:solidFill>
                <a:latin typeface="Calibri"/>
                <a:cs typeface="Calibri"/>
              </a:rPr>
              <a:t>average</a:t>
            </a:r>
            <a:r>
              <a:rPr sz="1800" spc="-50" dirty="0">
                <a:solidFill>
                  <a:srgbClr val="FFFFFF"/>
                </a:solidFill>
                <a:latin typeface="Calibri"/>
                <a:cs typeface="Calibri"/>
              </a:rPr>
              <a:t> </a:t>
            </a:r>
            <a:r>
              <a:rPr sz="1800" dirty="0">
                <a:solidFill>
                  <a:srgbClr val="FFFFFF"/>
                </a:solidFill>
                <a:latin typeface="Calibri"/>
                <a:cs typeface="Calibri"/>
              </a:rPr>
              <a:t>out</a:t>
            </a:r>
            <a:r>
              <a:rPr sz="1800" spc="-50" dirty="0">
                <a:solidFill>
                  <a:srgbClr val="FFFFFF"/>
                </a:solidFill>
                <a:latin typeface="Calibri"/>
                <a:cs typeface="Calibri"/>
              </a:rPr>
              <a:t> </a:t>
            </a:r>
            <a:r>
              <a:rPr sz="1800" dirty="0">
                <a:solidFill>
                  <a:srgbClr val="FFFFFF"/>
                </a:solidFill>
                <a:latin typeface="Calibri"/>
                <a:cs typeface="Calibri"/>
              </a:rPr>
              <a:t>subjectivity</a:t>
            </a:r>
            <a:r>
              <a:rPr sz="1800" spc="-50" dirty="0">
                <a:solidFill>
                  <a:srgbClr val="FFFFFF"/>
                </a:solidFill>
                <a:latin typeface="Calibri"/>
                <a:cs typeface="Calibri"/>
              </a:rPr>
              <a:t> </a:t>
            </a:r>
            <a:r>
              <a:rPr sz="1800" dirty="0">
                <a:solidFill>
                  <a:srgbClr val="FFFFFF"/>
                </a:solidFill>
                <a:latin typeface="Calibri"/>
                <a:cs typeface="Calibri"/>
              </a:rPr>
              <a:t>for</a:t>
            </a:r>
            <a:r>
              <a:rPr sz="1800" spc="-50" dirty="0">
                <a:solidFill>
                  <a:srgbClr val="FFFFFF"/>
                </a:solidFill>
                <a:latin typeface="Calibri"/>
                <a:cs typeface="Calibri"/>
              </a:rPr>
              <a:t> </a:t>
            </a:r>
            <a:r>
              <a:rPr sz="1800" dirty="0">
                <a:solidFill>
                  <a:srgbClr val="FFFFFF"/>
                </a:solidFill>
                <a:latin typeface="Calibri"/>
                <a:cs typeface="Calibri"/>
              </a:rPr>
              <a:t>a</a:t>
            </a:r>
            <a:r>
              <a:rPr sz="1800" spc="-50" dirty="0">
                <a:solidFill>
                  <a:srgbClr val="FFFFFF"/>
                </a:solidFill>
                <a:latin typeface="Calibri"/>
                <a:cs typeface="Calibri"/>
              </a:rPr>
              <a:t> </a:t>
            </a:r>
            <a:r>
              <a:rPr sz="1800" dirty="0">
                <a:solidFill>
                  <a:srgbClr val="FFFFFF"/>
                </a:solidFill>
                <a:latin typeface="Calibri"/>
                <a:cs typeface="Calibri"/>
              </a:rPr>
              <a:t>more</a:t>
            </a:r>
            <a:r>
              <a:rPr sz="1800" spc="-55" dirty="0">
                <a:solidFill>
                  <a:srgbClr val="FFFFFF"/>
                </a:solidFill>
                <a:latin typeface="Calibri"/>
                <a:cs typeface="Calibri"/>
              </a:rPr>
              <a:t> </a:t>
            </a:r>
            <a:r>
              <a:rPr sz="1800" dirty="0">
                <a:solidFill>
                  <a:srgbClr val="FFFFFF"/>
                </a:solidFill>
                <a:latin typeface="Calibri"/>
                <a:cs typeface="Calibri"/>
              </a:rPr>
              <a:t>accurate</a:t>
            </a:r>
            <a:r>
              <a:rPr sz="1800" spc="-50" dirty="0">
                <a:solidFill>
                  <a:srgbClr val="FFFFFF"/>
                </a:solidFill>
                <a:latin typeface="Calibri"/>
                <a:cs typeface="Calibri"/>
              </a:rPr>
              <a:t> </a:t>
            </a:r>
            <a:r>
              <a:rPr sz="1800" dirty="0">
                <a:solidFill>
                  <a:srgbClr val="FFFFFF"/>
                </a:solidFill>
                <a:latin typeface="Calibri"/>
                <a:cs typeface="Calibri"/>
              </a:rPr>
              <a:t>assessment</a:t>
            </a:r>
            <a:r>
              <a:rPr sz="1800" spc="-50" dirty="0">
                <a:solidFill>
                  <a:srgbClr val="FFFFFF"/>
                </a:solidFill>
                <a:latin typeface="Calibri"/>
                <a:cs typeface="Calibri"/>
              </a:rPr>
              <a:t> </a:t>
            </a:r>
            <a:r>
              <a:rPr sz="1800" dirty="0">
                <a:solidFill>
                  <a:srgbClr val="FFFFFF"/>
                </a:solidFill>
                <a:latin typeface="Calibri"/>
                <a:cs typeface="Calibri"/>
              </a:rPr>
              <a:t>of</a:t>
            </a:r>
            <a:r>
              <a:rPr sz="1800" spc="-50" dirty="0">
                <a:solidFill>
                  <a:srgbClr val="FFFFFF"/>
                </a:solidFill>
                <a:latin typeface="Calibri"/>
                <a:cs typeface="Calibri"/>
              </a:rPr>
              <a:t> </a:t>
            </a:r>
            <a:r>
              <a:rPr sz="1800" spc="-10" dirty="0">
                <a:solidFill>
                  <a:srgbClr val="FFFFFF"/>
                </a:solidFill>
                <a:latin typeface="Calibri"/>
                <a:cs typeface="Calibri"/>
              </a:rPr>
              <a:t>merit</a:t>
            </a:r>
            <a:endParaRPr sz="1800" dirty="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stretch>
              <a:fillRect/>
            </a:stretch>
          </p:blipFill>
          <p:spPr>
            <a:xfrm>
              <a:off x="0" y="0"/>
              <a:ext cx="18287998" cy="10286999"/>
            </a:xfrm>
            <a:prstGeom prst="rect">
              <a:avLst/>
            </a:prstGeom>
          </p:spPr>
        </p:pic>
        <p:pic>
          <p:nvPicPr>
            <p:cNvPr id="4" name="object 4"/>
            <p:cNvPicPr/>
            <p:nvPr/>
          </p:nvPicPr>
          <p:blipFill>
            <a:blip r:embed="rId3" cstate="print"/>
            <a:stretch>
              <a:fillRect/>
            </a:stretch>
          </p:blipFill>
          <p:spPr>
            <a:xfrm>
              <a:off x="7011320" y="1368614"/>
              <a:ext cx="4267199" cy="3171824"/>
            </a:xfrm>
            <a:prstGeom prst="rect">
              <a:avLst/>
            </a:prstGeom>
          </p:spPr>
        </p:pic>
      </p:grpSp>
      <p:sp>
        <p:nvSpPr>
          <p:cNvPr id="5" name="object 5"/>
          <p:cNvSpPr txBox="1"/>
          <p:nvPr/>
        </p:nvSpPr>
        <p:spPr>
          <a:xfrm>
            <a:off x="6440487" y="4749474"/>
            <a:ext cx="5407025" cy="1597025"/>
          </a:xfrm>
          <a:prstGeom prst="rect">
            <a:avLst/>
          </a:prstGeom>
        </p:spPr>
        <p:txBody>
          <a:bodyPr vert="horz" wrap="square" lIns="0" tIns="12700" rIns="0" bIns="0" rtlCol="0">
            <a:spAutoFit/>
          </a:bodyPr>
          <a:lstStyle/>
          <a:p>
            <a:pPr marL="12700" marR="5080" algn="ctr">
              <a:lnSpc>
                <a:spcPct val="114599"/>
              </a:lnSpc>
              <a:spcBef>
                <a:spcPts val="100"/>
              </a:spcBef>
            </a:pPr>
            <a:r>
              <a:rPr sz="3000" dirty="0">
                <a:solidFill>
                  <a:srgbClr val="FFFFFF"/>
                </a:solidFill>
                <a:latin typeface="Calibri"/>
                <a:cs typeface="Calibri"/>
              </a:rPr>
              <a:t>CHANGING</a:t>
            </a:r>
            <a:r>
              <a:rPr sz="3000" spc="-130" dirty="0">
                <a:solidFill>
                  <a:srgbClr val="FFFFFF"/>
                </a:solidFill>
                <a:latin typeface="Calibri"/>
                <a:cs typeface="Calibri"/>
              </a:rPr>
              <a:t> </a:t>
            </a:r>
            <a:r>
              <a:rPr sz="3000" b="1" spc="-20" dirty="0">
                <a:solidFill>
                  <a:srgbClr val="C7263D"/>
                </a:solidFill>
                <a:latin typeface="Calibri"/>
                <a:cs typeface="Calibri"/>
              </a:rPr>
              <a:t>SPORT </a:t>
            </a:r>
            <a:r>
              <a:rPr sz="3000" spc="-10" dirty="0">
                <a:solidFill>
                  <a:srgbClr val="FFFFFF"/>
                </a:solidFill>
                <a:latin typeface="Calibri"/>
                <a:cs typeface="Calibri"/>
              </a:rPr>
              <a:t>STRENGHTHENING</a:t>
            </a:r>
            <a:r>
              <a:rPr sz="3000" spc="-55" dirty="0">
                <a:solidFill>
                  <a:srgbClr val="FFFFFF"/>
                </a:solidFill>
                <a:latin typeface="Calibri"/>
                <a:cs typeface="Calibri"/>
              </a:rPr>
              <a:t> </a:t>
            </a:r>
            <a:r>
              <a:rPr sz="3000" b="1" spc="-10" dirty="0">
                <a:solidFill>
                  <a:srgbClr val="C7263D"/>
                </a:solidFill>
                <a:latin typeface="Calibri"/>
                <a:cs typeface="Calibri"/>
              </a:rPr>
              <a:t>COMMUNITIES </a:t>
            </a:r>
            <a:r>
              <a:rPr sz="3000" dirty="0">
                <a:solidFill>
                  <a:srgbClr val="FFFFFF"/>
                </a:solidFill>
                <a:latin typeface="Calibri"/>
                <a:cs typeface="Calibri"/>
              </a:rPr>
              <a:t>TRANSFORMING</a:t>
            </a:r>
            <a:r>
              <a:rPr sz="3000" spc="-155" dirty="0">
                <a:solidFill>
                  <a:srgbClr val="FFFFFF"/>
                </a:solidFill>
                <a:latin typeface="Calibri"/>
                <a:cs typeface="Calibri"/>
              </a:rPr>
              <a:t> </a:t>
            </a:r>
            <a:r>
              <a:rPr sz="3000" b="1" spc="-20" dirty="0">
                <a:solidFill>
                  <a:srgbClr val="C7263D"/>
                </a:solidFill>
                <a:latin typeface="Calibri"/>
                <a:cs typeface="Calibri"/>
              </a:rPr>
              <a:t>LIVES</a:t>
            </a:r>
            <a:endParaRPr sz="3000">
              <a:latin typeface="Calibri"/>
              <a:cs typeface="Calibri"/>
            </a:endParaRPr>
          </a:p>
        </p:txBody>
      </p:sp>
      <p:grpSp>
        <p:nvGrpSpPr>
          <p:cNvPr id="6" name="object 6"/>
          <p:cNvGrpSpPr/>
          <p:nvPr/>
        </p:nvGrpSpPr>
        <p:grpSpPr>
          <a:xfrm>
            <a:off x="-19" y="7040694"/>
            <a:ext cx="18288654" cy="3246305"/>
            <a:chOff x="-19" y="7040694"/>
            <a:chExt cx="18288654" cy="3246305"/>
          </a:xfrm>
        </p:grpSpPr>
        <p:sp>
          <p:nvSpPr>
            <p:cNvPr id="7" name="object 7"/>
            <p:cNvSpPr/>
            <p:nvPr/>
          </p:nvSpPr>
          <p:spPr>
            <a:xfrm>
              <a:off x="6668319" y="7040694"/>
              <a:ext cx="4951730" cy="0"/>
            </a:xfrm>
            <a:custGeom>
              <a:avLst/>
              <a:gdLst/>
              <a:ahLst/>
              <a:cxnLst/>
              <a:rect l="l" t="t" r="r" b="b"/>
              <a:pathLst>
                <a:path w="4951730">
                  <a:moveTo>
                    <a:pt x="0" y="0"/>
                  </a:moveTo>
                  <a:lnTo>
                    <a:pt x="4951360" y="0"/>
                  </a:lnTo>
                </a:path>
              </a:pathLst>
            </a:custGeom>
            <a:ln w="19049">
              <a:solidFill>
                <a:srgbClr val="D99823"/>
              </a:solidFill>
            </a:ln>
          </p:spPr>
          <p:txBody>
            <a:bodyPr wrap="square" lIns="0" tIns="0" rIns="0" bIns="0" rtlCol="0"/>
            <a:lstStyle/>
            <a:p>
              <a:endParaRPr/>
            </a:p>
          </p:txBody>
        </p:sp>
        <p:sp>
          <p:nvSpPr>
            <p:cNvPr id="8" name="object 8"/>
            <p:cNvSpPr/>
            <p:nvPr/>
          </p:nvSpPr>
          <p:spPr>
            <a:xfrm>
              <a:off x="-19" y="10210799"/>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C7263D"/>
            </a:solidFill>
          </p:spPr>
          <p:txBody>
            <a:bodyPr wrap="square" lIns="0" tIns="0" rIns="0" bIns="0" rtlCol="0"/>
            <a:lstStyle/>
            <a:p>
              <a:endParaRPr/>
            </a:p>
          </p:txBody>
        </p:sp>
        <p:sp>
          <p:nvSpPr>
            <p:cNvPr id="9" name="object 9"/>
            <p:cNvSpPr/>
            <p:nvPr/>
          </p:nvSpPr>
          <p:spPr>
            <a:xfrm>
              <a:off x="0" y="10135326"/>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D99823"/>
            </a:solidFill>
          </p:spPr>
          <p:txBody>
            <a:bodyPr wrap="square" lIns="0" tIns="0" rIns="0" bIns="0" rtlCol="0"/>
            <a:lstStyle/>
            <a:p>
              <a:endParaRPr/>
            </a:p>
          </p:txBody>
        </p:sp>
      </p:grpSp>
      <p:sp>
        <p:nvSpPr>
          <p:cNvPr id="11" name="object 11"/>
          <p:cNvSpPr txBox="1"/>
          <p:nvPr/>
        </p:nvSpPr>
        <p:spPr>
          <a:xfrm>
            <a:off x="3653085" y="7851744"/>
            <a:ext cx="10982325" cy="474489"/>
          </a:xfrm>
          <a:prstGeom prst="rect">
            <a:avLst/>
          </a:prstGeom>
        </p:spPr>
        <p:txBody>
          <a:bodyPr vert="horz" wrap="square" lIns="0" tIns="12700" rIns="0" bIns="0" rtlCol="0">
            <a:spAutoFit/>
          </a:bodyPr>
          <a:lstStyle/>
          <a:p>
            <a:pPr marL="12700" algn="ctr">
              <a:lnSpc>
                <a:spcPct val="100000"/>
              </a:lnSpc>
              <a:spcBef>
                <a:spcPts val="100"/>
              </a:spcBef>
            </a:pPr>
            <a:r>
              <a:rPr lang="en-GB" sz="3000" b="1" dirty="0">
                <a:solidFill>
                  <a:srgbClr val="FFFFFF"/>
                </a:solidFill>
                <a:latin typeface="Calibri"/>
                <a:cs typeface="Calibri"/>
              </a:rPr>
              <a:t>Thank you for your interest</a:t>
            </a:r>
            <a:endParaRPr sz="300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10286999"/>
          </a:xfrm>
          <a:prstGeom prst="rect">
            <a:avLst/>
          </a:prstGeom>
        </p:spPr>
      </p:pic>
      <p:sp>
        <p:nvSpPr>
          <p:cNvPr id="3" name="object 3"/>
          <p:cNvSpPr/>
          <p:nvPr/>
        </p:nvSpPr>
        <p:spPr>
          <a:xfrm>
            <a:off x="10265851" y="250005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p:nvPr/>
        </p:nvSpPr>
        <p:spPr>
          <a:xfrm>
            <a:off x="10265852" y="3482402"/>
            <a:ext cx="339090" cy="340360"/>
          </a:xfrm>
          <a:custGeom>
            <a:avLst/>
            <a:gdLst/>
            <a:ahLst/>
            <a:cxnLst/>
            <a:rect l="l" t="t" r="r" b="b"/>
            <a:pathLst>
              <a:path w="339090" h="340360">
                <a:moveTo>
                  <a:pt x="169428" y="340097"/>
                </a:moveTo>
                <a:lnTo>
                  <a:pt x="124388" y="334022"/>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2"/>
                </a:lnTo>
                <a:lnTo>
                  <a:pt x="169428" y="340097"/>
                </a:lnTo>
                <a:close/>
              </a:path>
            </a:pathLst>
          </a:custGeom>
          <a:solidFill>
            <a:srgbClr val="C7263D"/>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346456" rIns="0" bIns="0" rtlCol="0">
            <a:spAutoFit/>
          </a:bodyPr>
          <a:lstStyle/>
          <a:p>
            <a:pPr marL="9249410">
              <a:lnSpc>
                <a:spcPct val="100000"/>
              </a:lnSpc>
              <a:spcBef>
                <a:spcPts val="100"/>
              </a:spcBef>
            </a:pPr>
            <a:r>
              <a:rPr spc="-120" dirty="0"/>
              <a:t>CONTENTS</a:t>
            </a:r>
          </a:p>
        </p:txBody>
      </p:sp>
      <p:sp>
        <p:nvSpPr>
          <p:cNvPr id="6" name="object 6"/>
          <p:cNvSpPr txBox="1"/>
          <p:nvPr/>
        </p:nvSpPr>
        <p:spPr>
          <a:xfrm>
            <a:off x="10797085" y="3349334"/>
            <a:ext cx="3068320"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latin typeface="Calibri"/>
                <a:cs typeface="Calibri"/>
              </a:rPr>
              <a:t>About</a:t>
            </a:r>
            <a:r>
              <a:rPr sz="3000" spc="-60" dirty="0">
                <a:solidFill>
                  <a:srgbClr val="FFFFFF"/>
                </a:solidFill>
                <a:latin typeface="Calibri"/>
                <a:cs typeface="Calibri"/>
              </a:rPr>
              <a:t> </a:t>
            </a:r>
            <a:r>
              <a:rPr sz="3000" spc="-10" dirty="0">
                <a:solidFill>
                  <a:srgbClr val="FFFFFF"/>
                </a:solidFill>
                <a:latin typeface="Calibri"/>
                <a:cs typeface="Calibri"/>
              </a:rPr>
              <a:t>StreetGames</a:t>
            </a:r>
            <a:endParaRPr sz="3000">
              <a:latin typeface="Calibri"/>
              <a:cs typeface="Calibri"/>
            </a:endParaRPr>
          </a:p>
        </p:txBody>
      </p:sp>
      <p:sp>
        <p:nvSpPr>
          <p:cNvPr id="7" name="object 7"/>
          <p:cNvSpPr/>
          <p:nvPr/>
        </p:nvSpPr>
        <p:spPr>
          <a:xfrm>
            <a:off x="10265852" y="4387278"/>
            <a:ext cx="339090" cy="340360"/>
          </a:xfrm>
          <a:custGeom>
            <a:avLst/>
            <a:gdLst/>
            <a:ahLst/>
            <a:cxnLst/>
            <a:rect l="l" t="t" r="r" b="b"/>
            <a:pathLst>
              <a:path w="339090" h="340360">
                <a:moveTo>
                  <a:pt x="169428" y="340097"/>
                </a:moveTo>
                <a:lnTo>
                  <a:pt x="124388" y="334022"/>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2"/>
                </a:lnTo>
                <a:lnTo>
                  <a:pt x="169428" y="340097"/>
                </a:lnTo>
                <a:close/>
              </a:path>
            </a:pathLst>
          </a:custGeom>
          <a:solidFill>
            <a:srgbClr val="D99823"/>
          </a:solidFill>
        </p:spPr>
        <p:txBody>
          <a:bodyPr wrap="square" lIns="0" tIns="0" rIns="0" bIns="0" rtlCol="0"/>
          <a:lstStyle/>
          <a:p>
            <a:endParaRPr/>
          </a:p>
        </p:txBody>
      </p:sp>
      <p:sp>
        <p:nvSpPr>
          <p:cNvPr id="8" name="object 8"/>
          <p:cNvSpPr txBox="1"/>
          <p:nvPr/>
        </p:nvSpPr>
        <p:spPr>
          <a:xfrm>
            <a:off x="10797085" y="4254210"/>
            <a:ext cx="1721485"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latin typeface="Calibri"/>
                <a:cs typeface="Calibri"/>
              </a:rPr>
              <a:t>Our</a:t>
            </a:r>
            <a:r>
              <a:rPr sz="3000" spc="-50" dirty="0">
                <a:solidFill>
                  <a:srgbClr val="FFFFFF"/>
                </a:solidFill>
                <a:latin typeface="Calibri"/>
                <a:cs typeface="Calibri"/>
              </a:rPr>
              <a:t> </a:t>
            </a:r>
            <a:r>
              <a:rPr sz="3000" spc="-10" dirty="0">
                <a:solidFill>
                  <a:srgbClr val="FFFFFF"/>
                </a:solidFill>
                <a:latin typeface="Calibri"/>
                <a:cs typeface="Calibri"/>
              </a:rPr>
              <a:t>Values</a:t>
            </a:r>
            <a:endParaRPr sz="3000">
              <a:latin typeface="Calibri"/>
              <a:cs typeface="Calibri"/>
            </a:endParaRPr>
          </a:p>
        </p:txBody>
      </p:sp>
      <p:sp>
        <p:nvSpPr>
          <p:cNvPr id="9" name="object 9"/>
          <p:cNvSpPr/>
          <p:nvPr/>
        </p:nvSpPr>
        <p:spPr>
          <a:xfrm>
            <a:off x="10265852" y="5258816"/>
            <a:ext cx="339090" cy="340360"/>
          </a:xfrm>
          <a:custGeom>
            <a:avLst/>
            <a:gdLst/>
            <a:ahLst/>
            <a:cxnLst/>
            <a:rect l="l" t="t" r="r" b="b"/>
            <a:pathLst>
              <a:path w="339090" h="340360">
                <a:moveTo>
                  <a:pt x="169428" y="340097"/>
                </a:moveTo>
                <a:lnTo>
                  <a:pt x="124388" y="334023"/>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3"/>
                </a:lnTo>
                <a:lnTo>
                  <a:pt x="169428" y="340097"/>
                </a:lnTo>
                <a:close/>
              </a:path>
            </a:pathLst>
          </a:custGeom>
          <a:solidFill>
            <a:srgbClr val="FFFFFF"/>
          </a:solidFill>
        </p:spPr>
        <p:txBody>
          <a:bodyPr wrap="square" lIns="0" tIns="0" rIns="0" bIns="0" rtlCol="0"/>
          <a:lstStyle/>
          <a:p>
            <a:endParaRPr/>
          </a:p>
        </p:txBody>
      </p:sp>
      <p:sp>
        <p:nvSpPr>
          <p:cNvPr id="10" name="object 10"/>
          <p:cNvSpPr txBox="1"/>
          <p:nvPr/>
        </p:nvSpPr>
        <p:spPr>
          <a:xfrm>
            <a:off x="10797085" y="5168610"/>
            <a:ext cx="2894330"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latin typeface="Calibri"/>
                <a:cs typeface="Calibri"/>
              </a:rPr>
              <a:t>Our</a:t>
            </a:r>
            <a:r>
              <a:rPr sz="3000" spc="-50" dirty="0">
                <a:solidFill>
                  <a:srgbClr val="FFFFFF"/>
                </a:solidFill>
                <a:latin typeface="Calibri"/>
                <a:cs typeface="Calibri"/>
              </a:rPr>
              <a:t> </a:t>
            </a:r>
            <a:r>
              <a:rPr sz="3000" spc="-10" dirty="0">
                <a:solidFill>
                  <a:srgbClr val="FFFFFF"/>
                </a:solidFill>
                <a:latin typeface="Calibri"/>
                <a:cs typeface="Calibri"/>
              </a:rPr>
              <a:t>Commitments</a:t>
            </a:r>
            <a:endParaRPr sz="3000" dirty="0">
              <a:latin typeface="Calibri"/>
              <a:cs typeface="Calibri"/>
            </a:endParaRPr>
          </a:p>
        </p:txBody>
      </p:sp>
      <p:sp>
        <p:nvSpPr>
          <p:cNvPr id="11" name="object 11"/>
          <p:cNvSpPr/>
          <p:nvPr/>
        </p:nvSpPr>
        <p:spPr>
          <a:xfrm>
            <a:off x="10265852" y="6095615"/>
            <a:ext cx="339090" cy="340360"/>
          </a:xfrm>
          <a:custGeom>
            <a:avLst/>
            <a:gdLst/>
            <a:ahLst/>
            <a:cxnLst/>
            <a:rect l="l" t="t" r="r" b="b"/>
            <a:pathLst>
              <a:path w="339090" h="340360">
                <a:moveTo>
                  <a:pt x="169428" y="340097"/>
                </a:moveTo>
                <a:lnTo>
                  <a:pt x="124388" y="334022"/>
                </a:lnTo>
                <a:lnTo>
                  <a:pt x="83915" y="316880"/>
                </a:lnTo>
                <a:lnTo>
                  <a:pt x="49624" y="290291"/>
                </a:lnTo>
                <a:lnTo>
                  <a:pt x="23132" y="255875"/>
                </a:lnTo>
                <a:lnTo>
                  <a:pt x="6052" y="215254"/>
                </a:lnTo>
                <a:lnTo>
                  <a:pt x="0" y="170048"/>
                </a:lnTo>
                <a:lnTo>
                  <a:pt x="6052" y="124842"/>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2"/>
                </a:lnTo>
                <a:lnTo>
                  <a:pt x="338858" y="170048"/>
                </a:lnTo>
                <a:lnTo>
                  <a:pt x="332806" y="215254"/>
                </a:lnTo>
                <a:lnTo>
                  <a:pt x="315726" y="255875"/>
                </a:lnTo>
                <a:lnTo>
                  <a:pt x="289233" y="290291"/>
                </a:lnTo>
                <a:lnTo>
                  <a:pt x="254943" y="316880"/>
                </a:lnTo>
                <a:lnTo>
                  <a:pt x="214469" y="334022"/>
                </a:lnTo>
                <a:lnTo>
                  <a:pt x="169428" y="340097"/>
                </a:lnTo>
                <a:close/>
              </a:path>
            </a:pathLst>
          </a:custGeom>
          <a:solidFill>
            <a:srgbClr val="C7263D"/>
          </a:solidFill>
        </p:spPr>
        <p:txBody>
          <a:bodyPr wrap="square" lIns="0" tIns="0" rIns="0" bIns="0" rtlCol="0"/>
          <a:lstStyle/>
          <a:p>
            <a:endParaRPr/>
          </a:p>
        </p:txBody>
      </p:sp>
      <p:sp>
        <p:nvSpPr>
          <p:cNvPr id="13" name="object 13"/>
          <p:cNvSpPr/>
          <p:nvPr/>
        </p:nvSpPr>
        <p:spPr>
          <a:xfrm>
            <a:off x="10265852" y="8295616"/>
            <a:ext cx="339090" cy="340360"/>
          </a:xfrm>
          <a:custGeom>
            <a:avLst/>
            <a:gdLst/>
            <a:ahLst/>
            <a:cxnLst/>
            <a:rect l="l" t="t" r="r" b="b"/>
            <a:pathLst>
              <a:path w="339090" h="340359">
                <a:moveTo>
                  <a:pt x="169428" y="340097"/>
                </a:moveTo>
                <a:lnTo>
                  <a:pt x="124388" y="334023"/>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3"/>
                </a:lnTo>
                <a:lnTo>
                  <a:pt x="169428" y="340097"/>
                </a:lnTo>
                <a:close/>
              </a:path>
            </a:pathLst>
          </a:custGeom>
          <a:solidFill>
            <a:srgbClr val="C7263D"/>
          </a:solidFill>
        </p:spPr>
        <p:txBody>
          <a:bodyPr wrap="square" lIns="0" tIns="0" rIns="0" bIns="0" rtlCol="0"/>
          <a:lstStyle/>
          <a:p>
            <a:endParaRPr/>
          </a:p>
        </p:txBody>
      </p:sp>
      <p:sp>
        <p:nvSpPr>
          <p:cNvPr id="14" name="object 14"/>
          <p:cNvSpPr txBox="1"/>
          <p:nvPr/>
        </p:nvSpPr>
        <p:spPr>
          <a:xfrm>
            <a:off x="10797085" y="7305457"/>
            <a:ext cx="2867660" cy="1363322"/>
          </a:xfrm>
          <a:prstGeom prst="rect">
            <a:avLst/>
          </a:prstGeom>
        </p:spPr>
        <p:txBody>
          <a:bodyPr vert="horz" wrap="square" lIns="0" tIns="12700" rIns="0" bIns="0" rtlCol="0">
            <a:spAutoFit/>
          </a:bodyPr>
          <a:lstStyle/>
          <a:p>
            <a:pPr marL="12700" marR="5080">
              <a:lnSpc>
                <a:spcPct val="153400"/>
              </a:lnSpc>
              <a:spcBef>
                <a:spcPts val="100"/>
              </a:spcBef>
            </a:pPr>
            <a:endParaRPr lang="en-GB" sz="3000" dirty="0">
              <a:solidFill>
                <a:srgbClr val="FFFFFF"/>
              </a:solidFill>
              <a:latin typeface="Calibri"/>
              <a:cs typeface="Calibri"/>
            </a:endParaRPr>
          </a:p>
          <a:p>
            <a:pPr marL="12700" marR="5080">
              <a:lnSpc>
                <a:spcPct val="153400"/>
              </a:lnSpc>
              <a:spcBef>
                <a:spcPts val="100"/>
              </a:spcBef>
            </a:pPr>
            <a:r>
              <a:rPr sz="3000" dirty="0">
                <a:solidFill>
                  <a:srgbClr val="FFFFFF"/>
                </a:solidFill>
                <a:latin typeface="Calibri"/>
                <a:cs typeface="Calibri"/>
              </a:rPr>
              <a:t>How</a:t>
            </a:r>
            <a:r>
              <a:rPr sz="3000" spc="-50" dirty="0">
                <a:solidFill>
                  <a:srgbClr val="FFFFFF"/>
                </a:solidFill>
                <a:latin typeface="Calibri"/>
                <a:cs typeface="Calibri"/>
              </a:rPr>
              <a:t> </a:t>
            </a:r>
            <a:r>
              <a:rPr sz="3000" dirty="0">
                <a:solidFill>
                  <a:srgbClr val="FFFFFF"/>
                </a:solidFill>
                <a:latin typeface="Calibri"/>
                <a:cs typeface="Calibri"/>
              </a:rPr>
              <a:t>to</a:t>
            </a:r>
            <a:r>
              <a:rPr sz="3000" spc="-50" dirty="0">
                <a:solidFill>
                  <a:srgbClr val="FFFFFF"/>
                </a:solidFill>
                <a:latin typeface="Calibri"/>
                <a:cs typeface="Calibri"/>
              </a:rPr>
              <a:t> </a:t>
            </a:r>
            <a:r>
              <a:rPr sz="3000" spc="-10" dirty="0">
                <a:solidFill>
                  <a:srgbClr val="FFFFFF"/>
                </a:solidFill>
                <a:latin typeface="Calibri"/>
                <a:cs typeface="Calibri"/>
              </a:rPr>
              <a:t>Apply</a:t>
            </a:r>
            <a:endParaRPr sz="3000" dirty="0">
              <a:latin typeface="Calibri"/>
              <a:cs typeface="Calibri"/>
            </a:endParaRPr>
          </a:p>
        </p:txBody>
      </p:sp>
      <p:sp>
        <p:nvSpPr>
          <p:cNvPr id="15" name="object 15"/>
          <p:cNvSpPr txBox="1"/>
          <p:nvPr/>
        </p:nvSpPr>
        <p:spPr>
          <a:xfrm>
            <a:off x="17053569" y="3349334"/>
            <a:ext cx="219075" cy="482600"/>
          </a:xfrm>
          <a:prstGeom prst="rect">
            <a:avLst/>
          </a:prstGeom>
        </p:spPr>
        <p:txBody>
          <a:bodyPr vert="horz" wrap="square" lIns="0" tIns="12700" rIns="0" bIns="0" rtlCol="0">
            <a:spAutoFit/>
          </a:bodyPr>
          <a:lstStyle/>
          <a:p>
            <a:pPr marL="12700">
              <a:lnSpc>
                <a:spcPct val="100000"/>
              </a:lnSpc>
              <a:spcBef>
                <a:spcPts val="100"/>
              </a:spcBef>
            </a:pPr>
            <a:r>
              <a:rPr sz="3000" spc="-50" dirty="0">
                <a:solidFill>
                  <a:srgbClr val="FFFFFF"/>
                </a:solidFill>
                <a:latin typeface="Calibri"/>
                <a:cs typeface="Calibri"/>
              </a:rPr>
              <a:t>3</a:t>
            </a:r>
            <a:endParaRPr sz="3000">
              <a:latin typeface="Calibri"/>
              <a:cs typeface="Calibri"/>
            </a:endParaRPr>
          </a:p>
        </p:txBody>
      </p:sp>
      <p:sp>
        <p:nvSpPr>
          <p:cNvPr id="16" name="object 16"/>
          <p:cNvSpPr txBox="1"/>
          <p:nvPr/>
        </p:nvSpPr>
        <p:spPr>
          <a:xfrm>
            <a:off x="17053569" y="4254210"/>
            <a:ext cx="219075" cy="482600"/>
          </a:xfrm>
          <a:prstGeom prst="rect">
            <a:avLst/>
          </a:prstGeom>
        </p:spPr>
        <p:txBody>
          <a:bodyPr vert="horz" wrap="square" lIns="0" tIns="12700" rIns="0" bIns="0" rtlCol="0">
            <a:spAutoFit/>
          </a:bodyPr>
          <a:lstStyle/>
          <a:p>
            <a:pPr marL="12700">
              <a:lnSpc>
                <a:spcPct val="100000"/>
              </a:lnSpc>
              <a:spcBef>
                <a:spcPts val="100"/>
              </a:spcBef>
            </a:pPr>
            <a:r>
              <a:rPr sz="3000" spc="-50" dirty="0">
                <a:solidFill>
                  <a:srgbClr val="FFFFFF"/>
                </a:solidFill>
                <a:latin typeface="Calibri"/>
                <a:cs typeface="Calibri"/>
              </a:rPr>
              <a:t>4</a:t>
            </a:r>
            <a:endParaRPr sz="3000">
              <a:latin typeface="Calibri"/>
              <a:cs typeface="Calibri"/>
            </a:endParaRPr>
          </a:p>
        </p:txBody>
      </p:sp>
      <p:sp>
        <p:nvSpPr>
          <p:cNvPr id="17" name="object 17"/>
          <p:cNvSpPr txBox="1"/>
          <p:nvPr/>
        </p:nvSpPr>
        <p:spPr>
          <a:xfrm>
            <a:off x="17053569" y="5125748"/>
            <a:ext cx="219075" cy="482600"/>
          </a:xfrm>
          <a:prstGeom prst="rect">
            <a:avLst/>
          </a:prstGeom>
        </p:spPr>
        <p:txBody>
          <a:bodyPr vert="horz" wrap="square" lIns="0" tIns="12700" rIns="0" bIns="0" rtlCol="0">
            <a:spAutoFit/>
          </a:bodyPr>
          <a:lstStyle/>
          <a:p>
            <a:pPr marL="12700">
              <a:lnSpc>
                <a:spcPct val="100000"/>
              </a:lnSpc>
              <a:spcBef>
                <a:spcPts val="100"/>
              </a:spcBef>
            </a:pPr>
            <a:r>
              <a:rPr sz="3000" spc="-50" dirty="0">
                <a:solidFill>
                  <a:srgbClr val="FFFFFF"/>
                </a:solidFill>
                <a:latin typeface="Calibri"/>
                <a:cs typeface="Calibri"/>
              </a:rPr>
              <a:t>5</a:t>
            </a:r>
            <a:endParaRPr sz="3000">
              <a:latin typeface="Calibri"/>
              <a:cs typeface="Calibri"/>
            </a:endParaRPr>
          </a:p>
        </p:txBody>
      </p:sp>
      <p:sp>
        <p:nvSpPr>
          <p:cNvPr id="19" name="object 19"/>
          <p:cNvSpPr txBox="1"/>
          <p:nvPr/>
        </p:nvSpPr>
        <p:spPr>
          <a:xfrm>
            <a:off x="16860539" y="8295616"/>
            <a:ext cx="411480" cy="482600"/>
          </a:xfrm>
          <a:prstGeom prst="rect">
            <a:avLst/>
          </a:prstGeom>
        </p:spPr>
        <p:txBody>
          <a:bodyPr vert="horz" wrap="square" lIns="0" tIns="12700" rIns="0" bIns="0" rtlCol="0">
            <a:spAutoFit/>
          </a:bodyPr>
          <a:lstStyle/>
          <a:p>
            <a:pPr marL="12700">
              <a:lnSpc>
                <a:spcPct val="100000"/>
              </a:lnSpc>
              <a:spcBef>
                <a:spcPts val="100"/>
              </a:spcBef>
            </a:pPr>
            <a:r>
              <a:rPr sz="3000" spc="-25" dirty="0">
                <a:solidFill>
                  <a:srgbClr val="FFFFFF"/>
                </a:solidFill>
                <a:latin typeface="Calibri"/>
                <a:cs typeface="Calibri"/>
              </a:rPr>
              <a:t>1</a:t>
            </a:r>
            <a:r>
              <a:rPr lang="en-GB" sz="3000" spc="-25" dirty="0">
                <a:solidFill>
                  <a:srgbClr val="FFFFFF"/>
                </a:solidFill>
                <a:latin typeface="Calibri"/>
                <a:cs typeface="Calibri"/>
              </a:rPr>
              <a:t>1</a:t>
            </a:r>
            <a:endParaRPr sz="3000" dirty="0">
              <a:latin typeface="Calibri"/>
              <a:cs typeface="Calibri"/>
            </a:endParaRPr>
          </a:p>
        </p:txBody>
      </p:sp>
      <p:sp>
        <p:nvSpPr>
          <p:cNvPr id="20" name="object 20"/>
          <p:cNvSpPr/>
          <p:nvPr/>
        </p:nvSpPr>
        <p:spPr>
          <a:xfrm>
            <a:off x="10281892" y="7305457"/>
            <a:ext cx="339090" cy="340360"/>
          </a:xfrm>
          <a:custGeom>
            <a:avLst/>
            <a:gdLst/>
            <a:ahLst/>
            <a:cxnLst/>
            <a:rect l="l" t="t" r="r" b="b"/>
            <a:pathLst>
              <a:path w="339090" h="340359">
                <a:moveTo>
                  <a:pt x="169428" y="340097"/>
                </a:moveTo>
                <a:lnTo>
                  <a:pt x="124388" y="334023"/>
                </a:lnTo>
                <a:lnTo>
                  <a:pt x="83915" y="316880"/>
                </a:lnTo>
                <a:lnTo>
                  <a:pt x="49624" y="290291"/>
                </a:lnTo>
                <a:lnTo>
                  <a:pt x="23132" y="255875"/>
                </a:lnTo>
                <a:lnTo>
                  <a:pt x="6052" y="215254"/>
                </a:lnTo>
                <a:lnTo>
                  <a:pt x="0" y="170048"/>
                </a:lnTo>
                <a:lnTo>
                  <a:pt x="6052" y="124842"/>
                </a:lnTo>
                <a:lnTo>
                  <a:pt x="23132" y="84221"/>
                </a:lnTo>
                <a:lnTo>
                  <a:pt x="49624" y="49805"/>
                </a:lnTo>
                <a:lnTo>
                  <a:pt x="83915" y="23216"/>
                </a:lnTo>
                <a:lnTo>
                  <a:pt x="124388" y="6074"/>
                </a:lnTo>
                <a:lnTo>
                  <a:pt x="169428" y="0"/>
                </a:lnTo>
                <a:lnTo>
                  <a:pt x="214469" y="6074"/>
                </a:lnTo>
                <a:lnTo>
                  <a:pt x="254943" y="23216"/>
                </a:lnTo>
                <a:lnTo>
                  <a:pt x="289233" y="49805"/>
                </a:lnTo>
                <a:lnTo>
                  <a:pt x="315726" y="84221"/>
                </a:lnTo>
                <a:lnTo>
                  <a:pt x="332806" y="124842"/>
                </a:lnTo>
                <a:lnTo>
                  <a:pt x="338858" y="170048"/>
                </a:lnTo>
                <a:lnTo>
                  <a:pt x="332806" y="215254"/>
                </a:lnTo>
                <a:lnTo>
                  <a:pt x="315726" y="255875"/>
                </a:lnTo>
                <a:lnTo>
                  <a:pt x="289233" y="290291"/>
                </a:lnTo>
                <a:lnTo>
                  <a:pt x="254943" y="316880"/>
                </a:lnTo>
                <a:lnTo>
                  <a:pt x="214469" y="334023"/>
                </a:lnTo>
                <a:lnTo>
                  <a:pt x="169428" y="340097"/>
                </a:lnTo>
                <a:close/>
              </a:path>
            </a:pathLst>
          </a:custGeom>
          <a:solidFill>
            <a:srgbClr val="FFFFFF"/>
          </a:solidFill>
        </p:spPr>
        <p:txBody>
          <a:bodyPr wrap="square" lIns="0" tIns="0" rIns="0" bIns="0" rtlCol="0"/>
          <a:lstStyle/>
          <a:p>
            <a:endParaRPr/>
          </a:p>
        </p:txBody>
      </p:sp>
      <p:sp>
        <p:nvSpPr>
          <p:cNvPr id="21" name="object 21"/>
          <p:cNvSpPr txBox="1"/>
          <p:nvPr/>
        </p:nvSpPr>
        <p:spPr>
          <a:xfrm>
            <a:off x="10783968" y="6002048"/>
            <a:ext cx="6488430" cy="1705595"/>
          </a:xfrm>
          <a:prstGeom prst="rect">
            <a:avLst/>
          </a:prstGeom>
        </p:spPr>
        <p:txBody>
          <a:bodyPr vert="horz" wrap="square" lIns="0" tIns="12700" rIns="0" bIns="0" rtlCol="0">
            <a:spAutoFit/>
          </a:bodyPr>
          <a:lstStyle/>
          <a:p>
            <a:pPr marL="25400">
              <a:lnSpc>
                <a:spcPct val="100000"/>
              </a:lnSpc>
              <a:spcBef>
                <a:spcPts val="100"/>
              </a:spcBef>
              <a:tabLst>
                <a:tab pos="6282055" algn="l"/>
              </a:tabLst>
            </a:pPr>
            <a:r>
              <a:rPr lang="en-GB" sz="3000" dirty="0">
                <a:solidFill>
                  <a:srgbClr val="FFFFFF"/>
                </a:solidFill>
                <a:latin typeface="Calibri"/>
                <a:cs typeface="Calibri"/>
              </a:rPr>
              <a:t>Equality, Diversity, Inclusion and Belonging</a:t>
            </a:r>
            <a:r>
              <a:rPr sz="3000" dirty="0">
                <a:solidFill>
                  <a:srgbClr val="FFFFFF"/>
                </a:solidFill>
                <a:latin typeface="Calibri"/>
                <a:cs typeface="Calibri"/>
              </a:rPr>
              <a:t>	</a:t>
            </a:r>
            <a:r>
              <a:rPr sz="3000" spc="-50" dirty="0">
                <a:solidFill>
                  <a:srgbClr val="FFFFFF"/>
                </a:solidFill>
                <a:latin typeface="Calibri"/>
                <a:cs typeface="Calibri"/>
              </a:rPr>
              <a:t>6</a:t>
            </a:r>
            <a:endParaRPr sz="3000" dirty="0">
              <a:latin typeface="Calibri"/>
              <a:cs typeface="Calibri"/>
            </a:endParaRPr>
          </a:p>
          <a:p>
            <a:pPr marL="12700">
              <a:lnSpc>
                <a:spcPct val="100000"/>
              </a:lnSpc>
              <a:spcBef>
                <a:spcPts val="2360"/>
              </a:spcBef>
              <a:tabLst>
                <a:tab pos="6282055" algn="l"/>
              </a:tabLst>
            </a:pPr>
            <a:r>
              <a:rPr sz="3000" dirty="0">
                <a:solidFill>
                  <a:srgbClr val="FFFFFF"/>
                </a:solidFill>
                <a:latin typeface="Calibri"/>
                <a:cs typeface="Calibri"/>
              </a:rPr>
              <a:t>Job</a:t>
            </a:r>
            <a:r>
              <a:rPr sz="3000" spc="-45" dirty="0">
                <a:solidFill>
                  <a:srgbClr val="FFFFFF"/>
                </a:solidFill>
                <a:latin typeface="Calibri"/>
                <a:cs typeface="Calibri"/>
              </a:rPr>
              <a:t> </a:t>
            </a:r>
            <a:r>
              <a:rPr sz="3000" spc="-10" dirty="0">
                <a:solidFill>
                  <a:srgbClr val="FFFFFF"/>
                </a:solidFill>
                <a:latin typeface="Calibri"/>
                <a:cs typeface="Calibri"/>
              </a:rPr>
              <a:t>Description</a:t>
            </a:r>
            <a:r>
              <a:rPr sz="3000" dirty="0">
                <a:solidFill>
                  <a:srgbClr val="FFFFFF"/>
                </a:solidFill>
                <a:latin typeface="Calibri"/>
                <a:cs typeface="Calibri"/>
              </a:rPr>
              <a:t>	</a:t>
            </a:r>
            <a:r>
              <a:rPr lang="en-GB" sz="3000" spc="-50" dirty="0">
                <a:solidFill>
                  <a:srgbClr val="FFFFFF"/>
                </a:solidFill>
                <a:latin typeface="Calibri"/>
                <a:cs typeface="Calibri"/>
              </a:rPr>
              <a:t>7</a:t>
            </a:r>
            <a:endParaRPr sz="3000" dirty="0">
              <a:latin typeface="Calibri"/>
              <a:cs typeface="Calibri"/>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2</a:t>
            </a:fld>
            <a:endParaRPr spc="-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0" y="0"/>
            <a:ext cx="9143999" cy="10285913"/>
          </a:xfrm>
          <a:prstGeom prst="rect">
            <a:avLst/>
          </a:prstGeom>
        </p:spPr>
      </p:pic>
      <p:sp>
        <p:nvSpPr>
          <p:cNvPr id="3" name="object 3"/>
          <p:cNvSpPr/>
          <p:nvPr/>
        </p:nvSpPr>
        <p:spPr>
          <a:xfrm>
            <a:off x="1028700" y="2701289"/>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562983" rIns="0" bIns="0" rtlCol="0">
            <a:spAutoFit/>
          </a:bodyPr>
          <a:lstStyle/>
          <a:p>
            <a:pPr marL="12700">
              <a:lnSpc>
                <a:spcPct val="100000"/>
              </a:lnSpc>
              <a:spcBef>
                <a:spcPts val="100"/>
              </a:spcBef>
            </a:pPr>
            <a:r>
              <a:rPr spc="-160" dirty="0"/>
              <a:t>ABOUT</a:t>
            </a:r>
            <a:r>
              <a:rPr spc="-585" dirty="0"/>
              <a:t> </a:t>
            </a:r>
            <a:r>
              <a:rPr spc="-195" dirty="0"/>
              <a:t>STREETGAMES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3</a:t>
            </a:fld>
            <a:endParaRPr spc="-50" dirty="0"/>
          </a:p>
        </p:txBody>
      </p:sp>
      <p:sp>
        <p:nvSpPr>
          <p:cNvPr id="5" name="object 5"/>
          <p:cNvSpPr txBox="1"/>
          <p:nvPr/>
        </p:nvSpPr>
        <p:spPr>
          <a:xfrm>
            <a:off x="1016000" y="3506077"/>
            <a:ext cx="5691505" cy="4425950"/>
          </a:xfrm>
          <a:prstGeom prst="rect">
            <a:avLst/>
          </a:prstGeom>
        </p:spPr>
        <p:txBody>
          <a:bodyPr vert="horz" wrap="square" lIns="0" tIns="12700" rIns="0" bIns="0" rtlCol="0">
            <a:spAutoFit/>
          </a:bodyPr>
          <a:lstStyle/>
          <a:p>
            <a:pPr marL="12700" marR="49530">
              <a:lnSpc>
                <a:spcPct val="114599"/>
              </a:lnSpc>
              <a:spcBef>
                <a:spcPts val="100"/>
              </a:spcBef>
            </a:pPr>
            <a:r>
              <a:rPr sz="1800" dirty="0">
                <a:solidFill>
                  <a:srgbClr val="FFFFFF"/>
                </a:solidFill>
                <a:latin typeface="Calibri"/>
                <a:cs typeface="Calibri"/>
              </a:rPr>
              <a:t>StreetGames</a:t>
            </a:r>
            <a:r>
              <a:rPr sz="1800" spc="-40" dirty="0">
                <a:solidFill>
                  <a:srgbClr val="FFFFFF"/>
                </a:solidFill>
                <a:latin typeface="Calibri"/>
                <a:cs typeface="Calibri"/>
              </a:rPr>
              <a:t> </a:t>
            </a:r>
            <a:r>
              <a:rPr sz="1800" dirty="0">
                <a:solidFill>
                  <a:srgbClr val="FFFFFF"/>
                </a:solidFill>
                <a:latin typeface="Calibri"/>
                <a:cs typeface="Calibri"/>
              </a:rPr>
              <a:t>is</a:t>
            </a:r>
            <a:r>
              <a:rPr sz="1800" spc="-35" dirty="0">
                <a:solidFill>
                  <a:srgbClr val="FFFFFF"/>
                </a:solidFill>
                <a:latin typeface="Calibri"/>
                <a:cs typeface="Calibri"/>
              </a:rPr>
              <a:t> </a:t>
            </a:r>
            <a:r>
              <a:rPr sz="1800" dirty="0">
                <a:solidFill>
                  <a:srgbClr val="FFFFFF"/>
                </a:solidFill>
                <a:latin typeface="Calibri"/>
                <a:cs typeface="Calibri"/>
              </a:rPr>
              <a:t>a</a:t>
            </a:r>
            <a:r>
              <a:rPr sz="1800" spc="-40" dirty="0">
                <a:solidFill>
                  <a:srgbClr val="FFFFFF"/>
                </a:solidFill>
                <a:latin typeface="Calibri"/>
                <a:cs typeface="Calibri"/>
              </a:rPr>
              <a:t> </a:t>
            </a:r>
            <a:r>
              <a:rPr sz="1800" dirty="0">
                <a:solidFill>
                  <a:srgbClr val="FFFFFF"/>
                </a:solidFill>
                <a:latin typeface="Calibri"/>
                <a:cs typeface="Calibri"/>
              </a:rPr>
              <a:t>charity</a:t>
            </a:r>
            <a:r>
              <a:rPr sz="1800" spc="-35" dirty="0">
                <a:solidFill>
                  <a:srgbClr val="FFFFFF"/>
                </a:solidFill>
                <a:latin typeface="Calibri"/>
                <a:cs typeface="Calibri"/>
              </a:rPr>
              <a:t> </a:t>
            </a:r>
            <a:r>
              <a:rPr sz="1800" spc="-10" dirty="0">
                <a:solidFill>
                  <a:srgbClr val="FFFFFF"/>
                </a:solidFill>
                <a:latin typeface="Calibri"/>
                <a:cs typeface="Calibri"/>
              </a:rPr>
              <a:t>passionate</a:t>
            </a:r>
            <a:r>
              <a:rPr sz="1800" spc="-35" dirty="0">
                <a:solidFill>
                  <a:srgbClr val="FFFFFF"/>
                </a:solidFill>
                <a:latin typeface="Calibri"/>
                <a:cs typeface="Calibri"/>
              </a:rPr>
              <a:t> </a:t>
            </a:r>
            <a:r>
              <a:rPr sz="1800" dirty="0">
                <a:solidFill>
                  <a:srgbClr val="FFFFFF"/>
                </a:solidFill>
                <a:latin typeface="Calibri"/>
                <a:cs typeface="Calibri"/>
              </a:rPr>
              <a:t>about</a:t>
            </a:r>
            <a:r>
              <a:rPr sz="1800" spc="-40" dirty="0">
                <a:solidFill>
                  <a:srgbClr val="FFFFFF"/>
                </a:solidFill>
                <a:latin typeface="Calibri"/>
                <a:cs typeface="Calibri"/>
              </a:rPr>
              <a:t> </a:t>
            </a:r>
            <a:r>
              <a:rPr sz="1800" spc="-10" dirty="0">
                <a:solidFill>
                  <a:srgbClr val="FFFFFF"/>
                </a:solidFill>
                <a:latin typeface="Calibri"/>
                <a:cs typeface="Calibri"/>
              </a:rPr>
              <a:t>harnessing</a:t>
            </a:r>
            <a:r>
              <a:rPr sz="1800" spc="-35" dirty="0">
                <a:solidFill>
                  <a:srgbClr val="FFFFFF"/>
                </a:solidFill>
                <a:latin typeface="Calibri"/>
                <a:cs typeface="Calibri"/>
              </a:rPr>
              <a:t> </a:t>
            </a:r>
            <a:r>
              <a:rPr sz="1800" spc="-25" dirty="0">
                <a:solidFill>
                  <a:srgbClr val="FFFFFF"/>
                </a:solidFill>
                <a:latin typeface="Calibri"/>
                <a:cs typeface="Calibri"/>
              </a:rPr>
              <a:t>the </a:t>
            </a:r>
            <a:r>
              <a:rPr sz="1800" dirty="0">
                <a:solidFill>
                  <a:srgbClr val="FFFFFF"/>
                </a:solidFill>
                <a:latin typeface="Calibri"/>
                <a:cs typeface="Calibri"/>
              </a:rPr>
              <a:t>power</a:t>
            </a:r>
            <a:r>
              <a:rPr sz="1800" spc="-50"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sport</a:t>
            </a:r>
            <a:r>
              <a:rPr sz="1800" spc="-45" dirty="0">
                <a:solidFill>
                  <a:srgbClr val="FFFFFF"/>
                </a:solidFill>
                <a:latin typeface="Calibri"/>
                <a:cs typeface="Calibri"/>
              </a:rPr>
              <a:t> </a:t>
            </a:r>
            <a:r>
              <a:rPr sz="1800" dirty="0">
                <a:solidFill>
                  <a:srgbClr val="FFFFFF"/>
                </a:solidFill>
                <a:latin typeface="Calibri"/>
                <a:cs typeface="Calibri"/>
              </a:rPr>
              <a:t>to</a:t>
            </a:r>
            <a:r>
              <a:rPr sz="1800" spc="-50" dirty="0">
                <a:solidFill>
                  <a:srgbClr val="FFFFFF"/>
                </a:solidFill>
                <a:latin typeface="Calibri"/>
                <a:cs typeface="Calibri"/>
              </a:rPr>
              <a:t> </a:t>
            </a:r>
            <a:r>
              <a:rPr sz="1800" dirty="0">
                <a:solidFill>
                  <a:srgbClr val="FFFFFF"/>
                </a:solidFill>
                <a:latin typeface="Calibri"/>
                <a:cs typeface="Calibri"/>
              </a:rPr>
              <a:t>change</a:t>
            </a:r>
            <a:r>
              <a:rPr sz="1800" spc="-45" dirty="0">
                <a:solidFill>
                  <a:srgbClr val="FFFFFF"/>
                </a:solidFill>
                <a:latin typeface="Calibri"/>
                <a:cs typeface="Calibri"/>
              </a:rPr>
              <a:t> </a:t>
            </a: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lives</a:t>
            </a:r>
            <a:r>
              <a:rPr sz="1800" spc="-45" dirty="0">
                <a:solidFill>
                  <a:srgbClr val="FFFFFF"/>
                </a:solidFill>
                <a:latin typeface="Calibri"/>
                <a:cs typeface="Calibri"/>
              </a:rPr>
              <a:t> </a:t>
            </a:r>
            <a:r>
              <a:rPr sz="1800" dirty="0">
                <a:solidFill>
                  <a:srgbClr val="FFFFFF"/>
                </a:solidFill>
                <a:latin typeface="Calibri"/>
                <a:cs typeface="Calibri"/>
              </a:rPr>
              <a:t>of</a:t>
            </a:r>
            <a:r>
              <a:rPr sz="1800" spc="-50" dirty="0">
                <a:solidFill>
                  <a:srgbClr val="FFFFFF"/>
                </a:solidFill>
                <a:latin typeface="Calibri"/>
                <a:cs typeface="Calibri"/>
              </a:rPr>
              <a:t> </a:t>
            </a:r>
            <a:r>
              <a:rPr sz="1800" dirty="0">
                <a:solidFill>
                  <a:srgbClr val="FFFFFF"/>
                </a:solidFill>
                <a:latin typeface="Calibri"/>
                <a:cs typeface="Calibri"/>
              </a:rPr>
              <a:t>young</a:t>
            </a:r>
            <a:r>
              <a:rPr sz="1800" spc="-45" dirty="0">
                <a:solidFill>
                  <a:srgbClr val="FFFFFF"/>
                </a:solidFill>
                <a:latin typeface="Calibri"/>
                <a:cs typeface="Calibri"/>
              </a:rPr>
              <a:t> </a:t>
            </a:r>
            <a:r>
              <a:rPr sz="1800" dirty="0">
                <a:solidFill>
                  <a:srgbClr val="FFFFFF"/>
                </a:solidFill>
                <a:latin typeface="Calibri"/>
                <a:cs typeface="Calibri"/>
              </a:rPr>
              <a:t>people</a:t>
            </a:r>
            <a:r>
              <a:rPr sz="1800" spc="-45" dirty="0">
                <a:solidFill>
                  <a:srgbClr val="FFFFFF"/>
                </a:solidFill>
                <a:latin typeface="Calibri"/>
                <a:cs typeface="Calibri"/>
              </a:rPr>
              <a:t> </a:t>
            </a:r>
            <a:r>
              <a:rPr sz="1800" dirty="0">
                <a:solidFill>
                  <a:srgbClr val="FFFFFF"/>
                </a:solidFill>
                <a:latin typeface="Calibri"/>
                <a:cs typeface="Calibri"/>
              </a:rPr>
              <a:t>and</a:t>
            </a:r>
            <a:r>
              <a:rPr sz="1800" spc="-50" dirty="0">
                <a:solidFill>
                  <a:srgbClr val="FFFFFF"/>
                </a:solidFill>
                <a:latin typeface="Calibri"/>
                <a:cs typeface="Calibri"/>
              </a:rPr>
              <a:t> </a:t>
            </a:r>
            <a:r>
              <a:rPr sz="1800" spc="-10" dirty="0">
                <a:solidFill>
                  <a:srgbClr val="FFFFFF"/>
                </a:solidFill>
                <a:latin typeface="Calibri"/>
                <a:cs typeface="Calibri"/>
              </a:rPr>
              <a:t>their communities.</a:t>
            </a:r>
            <a:r>
              <a:rPr sz="1800" spc="-45" dirty="0">
                <a:solidFill>
                  <a:srgbClr val="FFFFFF"/>
                </a:solidFill>
                <a:latin typeface="Calibri"/>
                <a:cs typeface="Calibri"/>
              </a:rPr>
              <a:t> </a:t>
            </a:r>
            <a:r>
              <a:rPr sz="1800" dirty="0">
                <a:solidFill>
                  <a:srgbClr val="FFFFFF"/>
                </a:solidFill>
                <a:latin typeface="Calibri"/>
                <a:cs typeface="Calibri"/>
              </a:rPr>
              <a:t>Through</a:t>
            </a:r>
            <a:r>
              <a:rPr sz="1800" spc="-45" dirty="0">
                <a:solidFill>
                  <a:srgbClr val="FFFFFF"/>
                </a:solidFill>
                <a:latin typeface="Calibri"/>
                <a:cs typeface="Calibri"/>
              </a:rPr>
              <a:t> </a:t>
            </a:r>
            <a:r>
              <a:rPr sz="1800" dirty="0">
                <a:solidFill>
                  <a:srgbClr val="FFFFFF"/>
                </a:solidFill>
                <a:latin typeface="Calibri"/>
                <a:cs typeface="Calibri"/>
              </a:rPr>
              <a:t>our</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dirty="0">
                <a:solidFill>
                  <a:srgbClr val="FFFFFF"/>
                </a:solidFill>
                <a:latin typeface="Calibri"/>
                <a:cs typeface="Calibri"/>
              </a:rPr>
              <a:t>with</a:t>
            </a:r>
            <a:r>
              <a:rPr sz="1800" spc="-45" dirty="0">
                <a:solidFill>
                  <a:srgbClr val="FFFFFF"/>
                </a:solidFill>
                <a:latin typeface="Calibri"/>
                <a:cs typeface="Calibri"/>
              </a:rPr>
              <a:t> </a:t>
            </a:r>
            <a:r>
              <a:rPr sz="1800" dirty="0">
                <a:solidFill>
                  <a:srgbClr val="FFFFFF"/>
                </a:solidFill>
                <a:latin typeface="Calibri"/>
                <a:cs typeface="Calibri"/>
              </a:rPr>
              <a:t>1,500</a:t>
            </a:r>
            <a:r>
              <a:rPr sz="1800" spc="-45" dirty="0">
                <a:solidFill>
                  <a:srgbClr val="FFFFFF"/>
                </a:solidFill>
                <a:latin typeface="Calibri"/>
                <a:cs typeface="Calibri"/>
              </a:rPr>
              <a:t> </a:t>
            </a:r>
            <a:r>
              <a:rPr sz="1800" dirty="0">
                <a:solidFill>
                  <a:srgbClr val="FFFFFF"/>
                </a:solidFill>
                <a:latin typeface="Calibri"/>
                <a:cs typeface="Calibri"/>
              </a:rPr>
              <a:t>trusted</a:t>
            </a:r>
            <a:r>
              <a:rPr sz="1800" spc="-45" dirty="0">
                <a:solidFill>
                  <a:srgbClr val="FFFFFF"/>
                </a:solidFill>
                <a:latin typeface="Calibri"/>
                <a:cs typeface="Calibri"/>
              </a:rPr>
              <a:t> </a:t>
            </a:r>
            <a:r>
              <a:rPr sz="1800" spc="-10" dirty="0">
                <a:solidFill>
                  <a:srgbClr val="FFFFFF"/>
                </a:solidFill>
                <a:latin typeface="Calibri"/>
                <a:cs typeface="Calibri"/>
              </a:rPr>
              <a:t>local </a:t>
            </a:r>
            <a:r>
              <a:rPr sz="1800" dirty="0">
                <a:solidFill>
                  <a:srgbClr val="FFFFFF"/>
                </a:solidFill>
                <a:latin typeface="Calibri"/>
                <a:cs typeface="Calibri"/>
              </a:rPr>
              <a:t>community</a:t>
            </a:r>
            <a:r>
              <a:rPr sz="1800" spc="-65" dirty="0">
                <a:solidFill>
                  <a:srgbClr val="FFFFFF"/>
                </a:solidFill>
                <a:latin typeface="Calibri"/>
                <a:cs typeface="Calibri"/>
              </a:rPr>
              <a:t> </a:t>
            </a:r>
            <a:r>
              <a:rPr sz="1800" spc="-10" dirty="0">
                <a:solidFill>
                  <a:srgbClr val="FFFFFF"/>
                </a:solidFill>
                <a:latin typeface="Calibri"/>
                <a:cs typeface="Calibri"/>
              </a:rPr>
              <a:t>organisations,</a:t>
            </a:r>
            <a:r>
              <a:rPr sz="1800" spc="-60" dirty="0">
                <a:solidFill>
                  <a:srgbClr val="FFFFFF"/>
                </a:solidFill>
                <a:latin typeface="Calibri"/>
                <a:cs typeface="Calibri"/>
              </a:rPr>
              <a:t> </a:t>
            </a:r>
            <a:r>
              <a:rPr sz="1800" dirty="0">
                <a:solidFill>
                  <a:srgbClr val="FFFFFF"/>
                </a:solidFill>
                <a:latin typeface="Calibri"/>
                <a:cs typeface="Calibri"/>
              </a:rPr>
              <a:t>StreetGames</a:t>
            </a:r>
            <a:r>
              <a:rPr sz="1800" spc="-65" dirty="0">
                <a:solidFill>
                  <a:srgbClr val="FFFFFF"/>
                </a:solidFill>
                <a:latin typeface="Calibri"/>
                <a:cs typeface="Calibri"/>
              </a:rPr>
              <a:t> </a:t>
            </a:r>
            <a:r>
              <a:rPr sz="1800" dirty="0">
                <a:solidFill>
                  <a:srgbClr val="FFFFFF"/>
                </a:solidFill>
                <a:latin typeface="Calibri"/>
                <a:cs typeface="Calibri"/>
              </a:rPr>
              <a:t>addresses</a:t>
            </a:r>
            <a:r>
              <a:rPr sz="1800" spc="-60" dirty="0">
                <a:solidFill>
                  <a:srgbClr val="FFFFFF"/>
                </a:solidFill>
                <a:latin typeface="Calibri"/>
                <a:cs typeface="Calibri"/>
              </a:rPr>
              <a:t> </a:t>
            </a:r>
            <a:r>
              <a:rPr sz="1800" dirty="0">
                <a:solidFill>
                  <a:srgbClr val="FFFFFF"/>
                </a:solidFill>
                <a:latin typeface="Calibri"/>
                <a:cs typeface="Calibri"/>
              </a:rPr>
              <a:t>some</a:t>
            </a:r>
            <a:r>
              <a:rPr sz="1800" spc="-65" dirty="0">
                <a:solidFill>
                  <a:srgbClr val="FFFFFF"/>
                </a:solidFill>
                <a:latin typeface="Calibri"/>
                <a:cs typeface="Calibri"/>
              </a:rPr>
              <a:t> </a:t>
            </a:r>
            <a:r>
              <a:rPr sz="1800" spc="-25" dirty="0">
                <a:solidFill>
                  <a:srgbClr val="FFFFFF"/>
                </a:solidFill>
                <a:latin typeface="Calibri"/>
                <a:cs typeface="Calibri"/>
              </a:rPr>
              <a:t>of </a:t>
            </a:r>
            <a:r>
              <a:rPr sz="1800" dirty="0">
                <a:solidFill>
                  <a:srgbClr val="FFFFFF"/>
                </a:solidFill>
                <a:latin typeface="Calibri"/>
                <a:cs typeface="Calibri"/>
              </a:rPr>
              <a:t>the</a:t>
            </a:r>
            <a:r>
              <a:rPr sz="1800" spc="-55" dirty="0">
                <a:solidFill>
                  <a:srgbClr val="FFFFFF"/>
                </a:solidFill>
                <a:latin typeface="Calibri"/>
                <a:cs typeface="Calibri"/>
              </a:rPr>
              <a:t> </a:t>
            </a:r>
            <a:r>
              <a:rPr sz="1800" dirty="0">
                <a:solidFill>
                  <a:srgbClr val="FFFFFF"/>
                </a:solidFill>
                <a:latin typeface="Calibri"/>
                <a:cs typeface="Calibri"/>
              </a:rPr>
              <a:t>most</a:t>
            </a:r>
            <a:r>
              <a:rPr sz="1800" spc="-55" dirty="0">
                <a:solidFill>
                  <a:srgbClr val="FFFFFF"/>
                </a:solidFill>
                <a:latin typeface="Calibri"/>
                <a:cs typeface="Calibri"/>
              </a:rPr>
              <a:t> </a:t>
            </a:r>
            <a:r>
              <a:rPr sz="1800" dirty="0">
                <a:solidFill>
                  <a:srgbClr val="FFFFFF"/>
                </a:solidFill>
                <a:latin typeface="Calibri"/>
                <a:cs typeface="Calibri"/>
              </a:rPr>
              <a:t>pressing</a:t>
            </a:r>
            <a:r>
              <a:rPr sz="1800" spc="-55" dirty="0">
                <a:solidFill>
                  <a:srgbClr val="FFFFFF"/>
                </a:solidFill>
                <a:latin typeface="Calibri"/>
                <a:cs typeface="Calibri"/>
              </a:rPr>
              <a:t> </a:t>
            </a:r>
            <a:r>
              <a:rPr sz="1800" dirty="0">
                <a:solidFill>
                  <a:srgbClr val="FFFFFF"/>
                </a:solidFill>
                <a:latin typeface="Calibri"/>
                <a:cs typeface="Calibri"/>
              </a:rPr>
              <a:t>issues</a:t>
            </a:r>
            <a:r>
              <a:rPr sz="1800" spc="-60" dirty="0">
                <a:solidFill>
                  <a:srgbClr val="FFFFFF"/>
                </a:solidFill>
                <a:latin typeface="Calibri"/>
                <a:cs typeface="Calibri"/>
              </a:rPr>
              <a:t> </a:t>
            </a:r>
            <a:r>
              <a:rPr sz="1800" dirty="0">
                <a:solidFill>
                  <a:srgbClr val="FFFFFF"/>
                </a:solidFill>
                <a:latin typeface="Calibri"/>
                <a:cs typeface="Calibri"/>
              </a:rPr>
              <a:t>faced</a:t>
            </a:r>
            <a:r>
              <a:rPr sz="1800" spc="-55" dirty="0">
                <a:solidFill>
                  <a:srgbClr val="FFFFFF"/>
                </a:solidFill>
                <a:latin typeface="Calibri"/>
                <a:cs typeface="Calibri"/>
              </a:rPr>
              <a:t> </a:t>
            </a:r>
            <a:r>
              <a:rPr sz="1800" dirty="0">
                <a:solidFill>
                  <a:srgbClr val="FFFFFF"/>
                </a:solidFill>
                <a:latin typeface="Calibri"/>
                <a:cs typeface="Calibri"/>
              </a:rPr>
              <a:t>by</a:t>
            </a:r>
            <a:r>
              <a:rPr sz="1800" spc="-55" dirty="0">
                <a:solidFill>
                  <a:srgbClr val="FFFFFF"/>
                </a:solidFill>
                <a:latin typeface="Calibri"/>
                <a:cs typeface="Calibri"/>
              </a:rPr>
              <a:t> </a:t>
            </a:r>
            <a:r>
              <a:rPr sz="1800" dirty="0">
                <a:solidFill>
                  <a:srgbClr val="FFFFFF"/>
                </a:solidFill>
                <a:latin typeface="Calibri"/>
                <a:cs typeface="Calibri"/>
              </a:rPr>
              <a:t>young</a:t>
            </a:r>
            <a:r>
              <a:rPr sz="1800" spc="-55" dirty="0">
                <a:solidFill>
                  <a:srgbClr val="FFFFFF"/>
                </a:solidFill>
                <a:latin typeface="Calibri"/>
                <a:cs typeface="Calibri"/>
              </a:rPr>
              <a:t> </a:t>
            </a:r>
            <a:r>
              <a:rPr sz="1800" dirty="0">
                <a:solidFill>
                  <a:srgbClr val="FFFFFF"/>
                </a:solidFill>
                <a:latin typeface="Calibri"/>
                <a:cs typeface="Calibri"/>
              </a:rPr>
              <a:t>people</a:t>
            </a:r>
            <a:r>
              <a:rPr sz="1800" spc="-55" dirty="0">
                <a:solidFill>
                  <a:srgbClr val="FFFFFF"/>
                </a:solidFill>
                <a:latin typeface="Calibri"/>
                <a:cs typeface="Calibri"/>
              </a:rPr>
              <a:t> </a:t>
            </a:r>
            <a:r>
              <a:rPr sz="1800" dirty="0">
                <a:solidFill>
                  <a:srgbClr val="FFFFFF"/>
                </a:solidFill>
                <a:latin typeface="Calibri"/>
                <a:cs typeface="Calibri"/>
              </a:rPr>
              <a:t>growing</a:t>
            </a:r>
            <a:r>
              <a:rPr sz="1800" spc="-55" dirty="0">
                <a:solidFill>
                  <a:srgbClr val="FFFFFF"/>
                </a:solidFill>
                <a:latin typeface="Calibri"/>
                <a:cs typeface="Calibri"/>
              </a:rPr>
              <a:t> </a:t>
            </a:r>
            <a:r>
              <a:rPr sz="1800" spc="-25" dirty="0">
                <a:solidFill>
                  <a:srgbClr val="FFFFFF"/>
                </a:solidFill>
                <a:latin typeface="Calibri"/>
                <a:cs typeface="Calibri"/>
              </a:rPr>
              <a:t>up </a:t>
            </a:r>
            <a:r>
              <a:rPr sz="1800" dirty="0">
                <a:solidFill>
                  <a:srgbClr val="FFFFFF"/>
                </a:solidFill>
                <a:latin typeface="Calibri"/>
                <a:cs typeface="Calibri"/>
              </a:rPr>
              <a:t>in</a:t>
            </a:r>
            <a:r>
              <a:rPr sz="1800" spc="-40" dirty="0">
                <a:solidFill>
                  <a:srgbClr val="FFFFFF"/>
                </a:solidFill>
                <a:latin typeface="Calibri"/>
                <a:cs typeface="Calibri"/>
              </a:rPr>
              <a:t> </a:t>
            </a:r>
            <a:r>
              <a:rPr sz="1800" spc="-10" dirty="0">
                <a:solidFill>
                  <a:srgbClr val="FFFFFF"/>
                </a:solidFill>
                <a:latin typeface="Calibri"/>
                <a:cs typeface="Calibri"/>
              </a:rPr>
              <a:t>underserved</a:t>
            </a:r>
            <a:r>
              <a:rPr sz="1800" spc="-35" dirty="0">
                <a:solidFill>
                  <a:srgbClr val="FFFFFF"/>
                </a:solidFill>
                <a:latin typeface="Calibri"/>
                <a:cs typeface="Calibri"/>
              </a:rPr>
              <a:t> </a:t>
            </a:r>
            <a:r>
              <a:rPr sz="1800" spc="-10" dirty="0">
                <a:solidFill>
                  <a:srgbClr val="FFFFFF"/>
                </a:solidFill>
                <a:latin typeface="Calibri"/>
                <a:cs typeface="Calibri"/>
              </a:rPr>
              <a:t>communities,</a:t>
            </a:r>
            <a:r>
              <a:rPr sz="1800" spc="-40" dirty="0">
                <a:solidFill>
                  <a:srgbClr val="FFFFFF"/>
                </a:solidFill>
                <a:latin typeface="Calibri"/>
                <a:cs typeface="Calibri"/>
              </a:rPr>
              <a:t> </a:t>
            </a:r>
            <a:r>
              <a:rPr sz="1800" dirty="0">
                <a:solidFill>
                  <a:srgbClr val="FFFFFF"/>
                </a:solidFill>
                <a:latin typeface="Calibri"/>
                <a:cs typeface="Calibri"/>
              </a:rPr>
              <a:t>including</a:t>
            </a:r>
            <a:r>
              <a:rPr sz="1800" spc="-35" dirty="0">
                <a:solidFill>
                  <a:srgbClr val="FFFFFF"/>
                </a:solidFill>
                <a:latin typeface="Calibri"/>
                <a:cs typeface="Calibri"/>
              </a:rPr>
              <a:t> </a:t>
            </a:r>
            <a:r>
              <a:rPr sz="1800" dirty="0">
                <a:solidFill>
                  <a:srgbClr val="FFFFFF"/>
                </a:solidFill>
                <a:latin typeface="Calibri"/>
                <a:cs typeface="Calibri"/>
              </a:rPr>
              <a:t>poor</a:t>
            </a:r>
            <a:r>
              <a:rPr sz="1800" spc="-40" dirty="0">
                <a:solidFill>
                  <a:srgbClr val="FFFFFF"/>
                </a:solidFill>
                <a:latin typeface="Calibri"/>
                <a:cs typeface="Calibri"/>
              </a:rPr>
              <a:t> </a:t>
            </a:r>
            <a:r>
              <a:rPr sz="1800" dirty="0">
                <a:solidFill>
                  <a:srgbClr val="FFFFFF"/>
                </a:solidFill>
                <a:latin typeface="Calibri"/>
                <a:cs typeface="Calibri"/>
              </a:rPr>
              <a:t>mental</a:t>
            </a:r>
            <a:r>
              <a:rPr sz="1800" spc="-35" dirty="0">
                <a:solidFill>
                  <a:srgbClr val="FFFFFF"/>
                </a:solidFill>
                <a:latin typeface="Calibri"/>
                <a:cs typeface="Calibri"/>
              </a:rPr>
              <a:t> </a:t>
            </a:r>
            <a:r>
              <a:rPr sz="1800" spc="-10" dirty="0">
                <a:solidFill>
                  <a:srgbClr val="FFFFFF"/>
                </a:solidFill>
                <a:latin typeface="Calibri"/>
                <a:cs typeface="Calibri"/>
              </a:rPr>
              <a:t>health, </a:t>
            </a:r>
            <a:r>
              <a:rPr sz="1800" dirty="0">
                <a:solidFill>
                  <a:srgbClr val="FFFFFF"/>
                </a:solidFill>
                <a:latin typeface="Calibri"/>
                <a:cs typeface="Calibri"/>
              </a:rPr>
              <a:t>food</a:t>
            </a:r>
            <a:r>
              <a:rPr sz="1800" spc="-55" dirty="0">
                <a:solidFill>
                  <a:srgbClr val="FFFFFF"/>
                </a:solidFill>
                <a:latin typeface="Calibri"/>
                <a:cs typeface="Calibri"/>
              </a:rPr>
              <a:t> </a:t>
            </a:r>
            <a:r>
              <a:rPr sz="1800" dirty="0">
                <a:solidFill>
                  <a:srgbClr val="FFFFFF"/>
                </a:solidFill>
                <a:latin typeface="Calibri"/>
                <a:cs typeface="Calibri"/>
              </a:rPr>
              <a:t>poverty,</a:t>
            </a:r>
            <a:r>
              <a:rPr sz="1800" spc="-55" dirty="0">
                <a:solidFill>
                  <a:srgbClr val="FFFFFF"/>
                </a:solidFill>
                <a:latin typeface="Calibri"/>
                <a:cs typeface="Calibri"/>
              </a:rPr>
              <a:t> </a:t>
            </a:r>
            <a:r>
              <a:rPr sz="1800" dirty="0">
                <a:solidFill>
                  <a:srgbClr val="FFFFFF"/>
                </a:solidFill>
                <a:latin typeface="Calibri"/>
                <a:cs typeface="Calibri"/>
              </a:rPr>
              <a:t>crime</a:t>
            </a:r>
            <a:r>
              <a:rPr sz="1800" spc="-50" dirty="0">
                <a:solidFill>
                  <a:srgbClr val="FFFFFF"/>
                </a:solidFill>
                <a:latin typeface="Calibri"/>
                <a:cs typeface="Calibri"/>
              </a:rPr>
              <a:t> </a:t>
            </a:r>
            <a:r>
              <a:rPr sz="1800" dirty="0">
                <a:solidFill>
                  <a:srgbClr val="FFFFFF"/>
                </a:solidFill>
                <a:latin typeface="Calibri"/>
                <a:cs typeface="Calibri"/>
              </a:rPr>
              <a:t>and</a:t>
            </a:r>
            <a:r>
              <a:rPr sz="1800" spc="-55" dirty="0">
                <a:solidFill>
                  <a:srgbClr val="FFFFFF"/>
                </a:solidFill>
                <a:latin typeface="Calibri"/>
                <a:cs typeface="Calibri"/>
              </a:rPr>
              <a:t> </a:t>
            </a:r>
            <a:r>
              <a:rPr sz="1800" dirty="0">
                <a:solidFill>
                  <a:srgbClr val="FFFFFF"/>
                </a:solidFill>
                <a:latin typeface="Calibri"/>
                <a:cs typeface="Calibri"/>
              </a:rPr>
              <a:t>lack</a:t>
            </a:r>
            <a:r>
              <a:rPr sz="1800" spc="-50" dirty="0">
                <a:solidFill>
                  <a:srgbClr val="FFFFFF"/>
                </a:solidFill>
                <a:latin typeface="Calibri"/>
                <a:cs typeface="Calibri"/>
              </a:rPr>
              <a:t> </a:t>
            </a:r>
            <a:r>
              <a:rPr sz="1800" dirty="0">
                <a:solidFill>
                  <a:srgbClr val="FFFFFF"/>
                </a:solidFill>
                <a:latin typeface="Calibri"/>
                <a:cs typeface="Calibri"/>
              </a:rPr>
              <a:t>of</a:t>
            </a:r>
            <a:r>
              <a:rPr sz="1800" spc="-55" dirty="0">
                <a:solidFill>
                  <a:srgbClr val="FFFFFF"/>
                </a:solidFill>
                <a:latin typeface="Calibri"/>
                <a:cs typeface="Calibri"/>
              </a:rPr>
              <a:t> </a:t>
            </a:r>
            <a:r>
              <a:rPr sz="1800" dirty="0">
                <a:solidFill>
                  <a:srgbClr val="FFFFFF"/>
                </a:solidFill>
                <a:latin typeface="Calibri"/>
                <a:cs typeface="Calibri"/>
              </a:rPr>
              <a:t>employment</a:t>
            </a:r>
            <a:r>
              <a:rPr sz="1800" spc="-50" dirty="0">
                <a:solidFill>
                  <a:srgbClr val="FFFFFF"/>
                </a:solidFill>
                <a:latin typeface="Calibri"/>
                <a:cs typeface="Calibri"/>
              </a:rPr>
              <a:t> </a:t>
            </a:r>
            <a:r>
              <a:rPr sz="1800" spc="-10" dirty="0">
                <a:solidFill>
                  <a:srgbClr val="FFFFFF"/>
                </a:solidFill>
                <a:latin typeface="Calibri"/>
                <a:cs typeface="Calibri"/>
              </a:rPr>
              <a:t>opportunities.</a:t>
            </a:r>
            <a:endParaRPr sz="1800">
              <a:latin typeface="Calibri"/>
              <a:cs typeface="Calibri"/>
            </a:endParaRPr>
          </a:p>
          <a:p>
            <a:pPr>
              <a:lnSpc>
                <a:spcPct val="100000"/>
              </a:lnSpc>
            </a:pPr>
            <a:endParaRPr sz="1800">
              <a:latin typeface="Calibri"/>
              <a:cs typeface="Calibri"/>
            </a:endParaRPr>
          </a:p>
          <a:p>
            <a:pPr>
              <a:lnSpc>
                <a:spcPct val="100000"/>
              </a:lnSpc>
              <a:spcBef>
                <a:spcPts val="550"/>
              </a:spcBef>
            </a:pPr>
            <a:endParaRPr sz="1800">
              <a:latin typeface="Calibri"/>
              <a:cs typeface="Calibri"/>
            </a:endParaRPr>
          </a:p>
          <a:p>
            <a:pPr marL="12700" marR="5080">
              <a:lnSpc>
                <a:spcPct val="114599"/>
              </a:lnSpc>
              <a:spcBef>
                <a:spcPts val="5"/>
              </a:spcBef>
            </a:pP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do</a:t>
            </a:r>
            <a:r>
              <a:rPr sz="1800" spc="-45" dirty="0">
                <a:solidFill>
                  <a:srgbClr val="FFFFFF"/>
                </a:solidFill>
                <a:latin typeface="Calibri"/>
                <a:cs typeface="Calibri"/>
              </a:rPr>
              <a:t> </a:t>
            </a:r>
            <a:r>
              <a:rPr sz="1800" dirty="0">
                <a:solidFill>
                  <a:srgbClr val="FFFFFF"/>
                </a:solidFill>
                <a:latin typeface="Calibri"/>
                <a:cs typeface="Calibri"/>
              </a:rPr>
              <a:t>this</a:t>
            </a:r>
            <a:r>
              <a:rPr sz="1800" spc="-45" dirty="0">
                <a:solidFill>
                  <a:srgbClr val="FFFFFF"/>
                </a:solidFill>
                <a:latin typeface="Calibri"/>
                <a:cs typeface="Calibri"/>
              </a:rPr>
              <a:t> </a:t>
            </a:r>
            <a:r>
              <a:rPr sz="1800" dirty="0">
                <a:solidFill>
                  <a:srgbClr val="FFFFFF"/>
                </a:solidFill>
                <a:latin typeface="Calibri"/>
                <a:cs typeface="Calibri"/>
              </a:rPr>
              <a:t>by</a:t>
            </a:r>
            <a:r>
              <a:rPr sz="1800" spc="-40" dirty="0">
                <a:solidFill>
                  <a:srgbClr val="FFFFFF"/>
                </a:solidFill>
                <a:latin typeface="Calibri"/>
                <a:cs typeface="Calibri"/>
              </a:rPr>
              <a:t> </a:t>
            </a:r>
            <a:r>
              <a:rPr sz="1800" dirty="0">
                <a:solidFill>
                  <a:srgbClr val="FFFFFF"/>
                </a:solidFill>
                <a:latin typeface="Calibri"/>
                <a:cs typeface="Calibri"/>
              </a:rPr>
              <a:t>delivering</a:t>
            </a:r>
            <a:r>
              <a:rPr sz="1800" spc="-45" dirty="0">
                <a:solidFill>
                  <a:srgbClr val="FFFFFF"/>
                </a:solidFill>
                <a:latin typeface="Calibri"/>
                <a:cs typeface="Calibri"/>
              </a:rPr>
              <a:t> </a:t>
            </a:r>
            <a:r>
              <a:rPr sz="1800" dirty="0">
                <a:solidFill>
                  <a:srgbClr val="FFFFFF"/>
                </a:solidFill>
                <a:latin typeface="Calibri"/>
                <a:cs typeface="Calibri"/>
              </a:rPr>
              <a:t>‘Doorstep</a:t>
            </a:r>
            <a:r>
              <a:rPr sz="1800" spc="-45" dirty="0">
                <a:solidFill>
                  <a:srgbClr val="FFFFFF"/>
                </a:solidFill>
                <a:latin typeface="Calibri"/>
                <a:cs typeface="Calibri"/>
              </a:rPr>
              <a:t> </a:t>
            </a:r>
            <a:r>
              <a:rPr sz="1800" dirty="0">
                <a:solidFill>
                  <a:srgbClr val="FFFFFF"/>
                </a:solidFill>
                <a:latin typeface="Calibri"/>
                <a:cs typeface="Calibri"/>
              </a:rPr>
              <a:t>Sport’</a:t>
            </a:r>
            <a:r>
              <a:rPr sz="1800" spc="-40" dirty="0">
                <a:solidFill>
                  <a:srgbClr val="FFFFFF"/>
                </a:solidFill>
                <a:latin typeface="Calibri"/>
                <a:cs typeface="Calibri"/>
              </a:rPr>
              <a:t> </a:t>
            </a:r>
            <a:r>
              <a:rPr sz="1800" dirty="0">
                <a:solidFill>
                  <a:srgbClr val="FFFFFF"/>
                </a:solidFill>
                <a:latin typeface="Calibri"/>
                <a:cs typeface="Calibri"/>
              </a:rPr>
              <a:t>at</a:t>
            </a:r>
            <a:r>
              <a:rPr sz="1800" spc="-45" dirty="0">
                <a:solidFill>
                  <a:srgbClr val="FFFFFF"/>
                </a:solidFill>
                <a:latin typeface="Calibri"/>
                <a:cs typeface="Calibri"/>
              </a:rPr>
              <a:t> </a:t>
            </a: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right</a:t>
            </a:r>
            <a:r>
              <a:rPr sz="1800" spc="-40" dirty="0">
                <a:solidFill>
                  <a:srgbClr val="FFFFFF"/>
                </a:solidFill>
                <a:latin typeface="Calibri"/>
                <a:cs typeface="Calibri"/>
              </a:rPr>
              <a:t> </a:t>
            </a:r>
            <a:r>
              <a:rPr sz="1800" dirty="0">
                <a:solidFill>
                  <a:srgbClr val="FFFFFF"/>
                </a:solidFill>
                <a:latin typeface="Calibri"/>
                <a:cs typeface="Calibri"/>
              </a:rPr>
              <a:t>time,</a:t>
            </a:r>
            <a:r>
              <a:rPr sz="1800" spc="-45" dirty="0">
                <a:solidFill>
                  <a:srgbClr val="FFFFFF"/>
                </a:solidFill>
                <a:latin typeface="Calibri"/>
                <a:cs typeface="Calibri"/>
              </a:rPr>
              <a:t> </a:t>
            </a:r>
            <a:r>
              <a:rPr sz="1800" spc="-25" dirty="0">
                <a:solidFill>
                  <a:srgbClr val="FFFFFF"/>
                </a:solidFill>
                <a:latin typeface="Calibri"/>
                <a:cs typeface="Calibri"/>
              </a:rPr>
              <a:t>in </a:t>
            </a:r>
            <a:r>
              <a:rPr sz="1800" dirty="0">
                <a:solidFill>
                  <a:srgbClr val="FFFFFF"/>
                </a:solidFill>
                <a:latin typeface="Calibri"/>
                <a:cs typeface="Calibri"/>
              </a:rPr>
              <a:t>the</a:t>
            </a:r>
            <a:r>
              <a:rPr sz="1800" spc="-40" dirty="0">
                <a:solidFill>
                  <a:srgbClr val="FFFFFF"/>
                </a:solidFill>
                <a:latin typeface="Calibri"/>
                <a:cs typeface="Calibri"/>
              </a:rPr>
              <a:t> </a:t>
            </a:r>
            <a:r>
              <a:rPr sz="1800" dirty="0">
                <a:solidFill>
                  <a:srgbClr val="FFFFFF"/>
                </a:solidFill>
                <a:latin typeface="Calibri"/>
                <a:cs typeface="Calibri"/>
              </a:rPr>
              <a:t>right</a:t>
            </a:r>
            <a:r>
              <a:rPr sz="1800" spc="-40" dirty="0">
                <a:solidFill>
                  <a:srgbClr val="FFFFFF"/>
                </a:solidFill>
                <a:latin typeface="Calibri"/>
                <a:cs typeface="Calibri"/>
              </a:rPr>
              <a:t> </a:t>
            </a:r>
            <a:r>
              <a:rPr sz="1800" dirty="0">
                <a:solidFill>
                  <a:srgbClr val="FFFFFF"/>
                </a:solidFill>
                <a:latin typeface="Calibri"/>
                <a:cs typeface="Calibri"/>
              </a:rPr>
              <a:t>place,</a:t>
            </a:r>
            <a:r>
              <a:rPr sz="1800" spc="-35" dirty="0">
                <a:solidFill>
                  <a:srgbClr val="FFFFFF"/>
                </a:solidFill>
                <a:latin typeface="Calibri"/>
                <a:cs typeface="Calibri"/>
              </a:rPr>
              <a:t> </a:t>
            </a:r>
            <a:r>
              <a:rPr sz="1800" dirty="0">
                <a:solidFill>
                  <a:srgbClr val="FFFFFF"/>
                </a:solidFill>
                <a:latin typeface="Calibri"/>
                <a:cs typeface="Calibri"/>
              </a:rPr>
              <a:t>in</a:t>
            </a:r>
            <a:r>
              <a:rPr sz="1800" spc="-40" dirty="0">
                <a:solidFill>
                  <a:srgbClr val="FFFFFF"/>
                </a:solidFill>
                <a:latin typeface="Calibri"/>
                <a:cs typeface="Calibri"/>
              </a:rPr>
              <a:t> </a:t>
            </a:r>
            <a:r>
              <a:rPr sz="1800" dirty="0">
                <a:solidFill>
                  <a:srgbClr val="FFFFFF"/>
                </a:solidFill>
                <a:latin typeface="Calibri"/>
                <a:cs typeface="Calibri"/>
              </a:rPr>
              <a:t>the</a:t>
            </a:r>
            <a:r>
              <a:rPr sz="1800" spc="-35" dirty="0">
                <a:solidFill>
                  <a:srgbClr val="FFFFFF"/>
                </a:solidFill>
                <a:latin typeface="Calibri"/>
                <a:cs typeface="Calibri"/>
              </a:rPr>
              <a:t> </a:t>
            </a:r>
            <a:r>
              <a:rPr sz="1800" dirty="0">
                <a:solidFill>
                  <a:srgbClr val="FFFFFF"/>
                </a:solidFill>
                <a:latin typeface="Calibri"/>
                <a:cs typeface="Calibri"/>
              </a:rPr>
              <a:t>right</a:t>
            </a:r>
            <a:r>
              <a:rPr sz="1800" spc="-40" dirty="0">
                <a:solidFill>
                  <a:srgbClr val="FFFFFF"/>
                </a:solidFill>
                <a:latin typeface="Calibri"/>
                <a:cs typeface="Calibri"/>
              </a:rPr>
              <a:t> </a:t>
            </a:r>
            <a:r>
              <a:rPr sz="1800" dirty="0">
                <a:solidFill>
                  <a:srgbClr val="FFFFFF"/>
                </a:solidFill>
                <a:latin typeface="Calibri"/>
                <a:cs typeface="Calibri"/>
              </a:rPr>
              <a:t>style,</a:t>
            </a:r>
            <a:r>
              <a:rPr sz="1800" spc="-40" dirty="0">
                <a:solidFill>
                  <a:srgbClr val="FFFFFF"/>
                </a:solidFill>
                <a:latin typeface="Calibri"/>
                <a:cs typeface="Calibri"/>
              </a:rPr>
              <a:t> </a:t>
            </a:r>
            <a:r>
              <a:rPr sz="1800" dirty="0">
                <a:solidFill>
                  <a:srgbClr val="FFFFFF"/>
                </a:solidFill>
                <a:latin typeface="Calibri"/>
                <a:cs typeface="Calibri"/>
              </a:rPr>
              <a:t>at</a:t>
            </a:r>
            <a:r>
              <a:rPr sz="1800" spc="-35" dirty="0">
                <a:solidFill>
                  <a:srgbClr val="FFFFFF"/>
                </a:solidFill>
                <a:latin typeface="Calibri"/>
                <a:cs typeface="Calibri"/>
              </a:rPr>
              <a:t> </a:t>
            </a:r>
            <a:r>
              <a:rPr sz="1800" dirty="0">
                <a:solidFill>
                  <a:srgbClr val="FFFFFF"/>
                </a:solidFill>
                <a:latin typeface="Calibri"/>
                <a:cs typeface="Calibri"/>
              </a:rPr>
              <a:t>the</a:t>
            </a:r>
            <a:r>
              <a:rPr sz="1800" spc="-40" dirty="0">
                <a:solidFill>
                  <a:srgbClr val="FFFFFF"/>
                </a:solidFill>
                <a:latin typeface="Calibri"/>
                <a:cs typeface="Calibri"/>
              </a:rPr>
              <a:t> </a:t>
            </a:r>
            <a:r>
              <a:rPr sz="1800" dirty="0">
                <a:solidFill>
                  <a:srgbClr val="FFFFFF"/>
                </a:solidFill>
                <a:latin typeface="Calibri"/>
                <a:cs typeface="Calibri"/>
              </a:rPr>
              <a:t>right</a:t>
            </a:r>
            <a:r>
              <a:rPr sz="1800" spc="-35" dirty="0">
                <a:solidFill>
                  <a:srgbClr val="FFFFFF"/>
                </a:solidFill>
                <a:latin typeface="Calibri"/>
                <a:cs typeface="Calibri"/>
              </a:rPr>
              <a:t> </a:t>
            </a:r>
            <a:r>
              <a:rPr sz="1800" dirty="0">
                <a:solidFill>
                  <a:srgbClr val="FFFFFF"/>
                </a:solidFill>
                <a:latin typeface="Calibri"/>
                <a:cs typeface="Calibri"/>
              </a:rPr>
              <a:t>price</a:t>
            </a:r>
            <a:r>
              <a:rPr sz="1800" spc="-40" dirty="0">
                <a:solidFill>
                  <a:srgbClr val="FFFFFF"/>
                </a:solidFill>
                <a:latin typeface="Calibri"/>
                <a:cs typeface="Calibri"/>
              </a:rPr>
              <a:t> </a:t>
            </a:r>
            <a:r>
              <a:rPr sz="1800" dirty="0">
                <a:solidFill>
                  <a:srgbClr val="FFFFFF"/>
                </a:solidFill>
                <a:latin typeface="Calibri"/>
                <a:cs typeface="Calibri"/>
              </a:rPr>
              <a:t>and</a:t>
            </a:r>
            <a:r>
              <a:rPr sz="1800" spc="-40" dirty="0">
                <a:solidFill>
                  <a:srgbClr val="FFFFFF"/>
                </a:solidFill>
                <a:latin typeface="Calibri"/>
                <a:cs typeface="Calibri"/>
              </a:rPr>
              <a:t> </a:t>
            </a:r>
            <a:r>
              <a:rPr sz="1800" dirty="0">
                <a:solidFill>
                  <a:srgbClr val="FFFFFF"/>
                </a:solidFill>
                <a:latin typeface="Calibri"/>
                <a:cs typeface="Calibri"/>
              </a:rPr>
              <a:t>by</a:t>
            </a:r>
            <a:r>
              <a:rPr sz="1800" spc="-35" dirty="0">
                <a:solidFill>
                  <a:srgbClr val="FFFFFF"/>
                </a:solidFill>
                <a:latin typeface="Calibri"/>
                <a:cs typeface="Calibri"/>
              </a:rPr>
              <a:t> </a:t>
            </a:r>
            <a:r>
              <a:rPr sz="1800" spc="-25" dirty="0">
                <a:solidFill>
                  <a:srgbClr val="FFFFFF"/>
                </a:solidFill>
                <a:latin typeface="Calibri"/>
                <a:cs typeface="Calibri"/>
              </a:rPr>
              <a:t>the </a:t>
            </a:r>
            <a:r>
              <a:rPr sz="1800" dirty="0">
                <a:solidFill>
                  <a:srgbClr val="FFFFFF"/>
                </a:solidFill>
                <a:latin typeface="Calibri"/>
                <a:cs typeface="Calibri"/>
              </a:rPr>
              <a:t>right</a:t>
            </a:r>
            <a:r>
              <a:rPr sz="1800" spc="-50" dirty="0">
                <a:solidFill>
                  <a:srgbClr val="FFFFFF"/>
                </a:solidFill>
                <a:latin typeface="Calibri"/>
                <a:cs typeface="Calibri"/>
              </a:rPr>
              <a:t> </a:t>
            </a:r>
            <a:r>
              <a:rPr sz="1800" dirty="0">
                <a:solidFill>
                  <a:srgbClr val="FFFFFF"/>
                </a:solidFill>
                <a:latin typeface="Calibri"/>
                <a:cs typeface="Calibri"/>
              </a:rPr>
              <a:t>people.</a:t>
            </a:r>
            <a:r>
              <a:rPr sz="1800" spc="-50" dirty="0">
                <a:solidFill>
                  <a:srgbClr val="FFFFFF"/>
                </a:solidFill>
                <a:latin typeface="Calibri"/>
                <a:cs typeface="Calibri"/>
              </a:rPr>
              <a:t> </a:t>
            </a:r>
            <a:r>
              <a:rPr sz="1800" dirty="0">
                <a:solidFill>
                  <a:srgbClr val="FFFFFF"/>
                </a:solidFill>
                <a:latin typeface="Calibri"/>
                <a:cs typeface="Calibri"/>
              </a:rPr>
              <a:t>Doorstep</a:t>
            </a:r>
            <a:r>
              <a:rPr sz="1800" spc="-50" dirty="0">
                <a:solidFill>
                  <a:srgbClr val="FFFFFF"/>
                </a:solidFill>
                <a:latin typeface="Calibri"/>
                <a:cs typeface="Calibri"/>
              </a:rPr>
              <a:t> </a:t>
            </a:r>
            <a:r>
              <a:rPr sz="1800" dirty="0">
                <a:solidFill>
                  <a:srgbClr val="FFFFFF"/>
                </a:solidFill>
                <a:latin typeface="Calibri"/>
                <a:cs typeface="Calibri"/>
              </a:rPr>
              <a:t>Sport</a:t>
            </a:r>
            <a:r>
              <a:rPr sz="1800" spc="-45" dirty="0">
                <a:solidFill>
                  <a:srgbClr val="FFFFFF"/>
                </a:solidFill>
                <a:latin typeface="Calibri"/>
                <a:cs typeface="Calibri"/>
              </a:rPr>
              <a:t> </a:t>
            </a:r>
            <a:r>
              <a:rPr sz="1800" dirty="0">
                <a:solidFill>
                  <a:srgbClr val="FFFFFF"/>
                </a:solidFill>
                <a:latin typeface="Calibri"/>
                <a:cs typeface="Calibri"/>
              </a:rPr>
              <a:t>aims</a:t>
            </a:r>
            <a:r>
              <a:rPr sz="1800" spc="-50" dirty="0">
                <a:solidFill>
                  <a:srgbClr val="FFFFFF"/>
                </a:solidFill>
                <a:latin typeface="Calibri"/>
                <a:cs typeface="Calibri"/>
              </a:rPr>
              <a:t> </a:t>
            </a:r>
            <a:r>
              <a:rPr sz="1800" dirty="0">
                <a:solidFill>
                  <a:srgbClr val="FFFFFF"/>
                </a:solidFill>
                <a:latin typeface="Calibri"/>
                <a:cs typeface="Calibri"/>
              </a:rPr>
              <a:t>to</a:t>
            </a:r>
            <a:r>
              <a:rPr sz="1800" spc="-50" dirty="0">
                <a:solidFill>
                  <a:srgbClr val="FFFFFF"/>
                </a:solidFill>
                <a:latin typeface="Calibri"/>
                <a:cs typeface="Calibri"/>
              </a:rPr>
              <a:t> </a:t>
            </a:r>
            <a:r>
              <a:rPr sz="1800" dirty="0">
                <a:solidFill>
                  <a:srgbClr val="FFFFFF"/>
                </a:solidFill>
                <a:latin typeface="Calibri"/>
                <a:cs typeface="Calibri"/>
              </a:rPr>
              <a:t>make</a:t>
            </a:r>
            <a:r>
              <a:rPr sz="1800" spc="-45" dirty="0">
                <a:solidFill>
                  <a:srgbClr val="FFFFFF"/>
                </a:solidFill>
                <a:latin typeface="Calibri"/>
                <a:cs typeface="Calibri"/>
              </a:rPr>
              <a:t> </a:t>
            </a:r>
            <a:r>
              <a:rPr sz="1800" dirty="0">
                <a:solidFill>
                  <a:srgbClr val="FFFFFF"/>
                </a:solidFill>
                <a:latin typeface="Calibri"/>
                <a:cs typeface="Calibri"/>
              </a:rPr>
              <a:t>sport</a:t>
            </a:r>
            <a:r>
              <a:rPr sz="1800" spc="-50" dirty="0">
                <a:solidFill>
                  <a:srgbClr val="FFFFFF"/>
                </a:solidFill>
                <a:latin typeface="Calibri"/>
                <a:cs typeface="Calibri"/>
              </a:rPr>
              <a:t> </a:t>
            </a:r>
            <a:r>
              <a:rPr sz="1800" spc="-10" dirty="0">
                <a:solidFill>
                  <a:srgbClr val="FFFFFF"/>
                </a:solidFill>
                <a:latin typeface="Calibri"/>
                <a:cs typeface="Calibri"/>
              </a:rPr>
              <a:t>accessible</a:t>
            </a:r>
            <a:r>
              <a:rPr sz="1800" spc="500" dirty="0">
                <a:solidFill>
                  <a:srgbClr val="FFFFFF"/>
                </a:solidFill>
                <a:latin typeface="Calibri"/>
                <a:cs typeface="Calibri"/>
              </a:rPr>
              <a:t> </a:t>
            </a:r>
            <a:r>
              <a:rPr sz="1800" dirty="0">
                <a:solidFill>
                  <a:srgbClr val="FFFFFF"/>
                </a:solidFill>
                <a:latin typeface="Calibri"/>
                <a:cs typeface="Calibri"/>
              </a:rPr>
              <a:t>to</a:t>
            </a:r>
            <a:r>
              <a:rPr sz="1800" spc="-55" dirty="0">
                <a:solidFill>
                  <a:srgbClr val="FFFFFF"/>
                </a:solidFill>
                <a:latin typeface="Calibri"/>
                <a:cs typeface="Calibri"/>
              </a:rPr>
              <a:t> </a:t>
            </a:r>
            <a:r>
              <a:rPr sz="1800" dirty="0">
                <a:solidFill>
                  <a:srgbClr val="FFFFFF"/>
                </a:solidFill>
                <a:latin typeface="Calibri"/>
                <a:cs typeface="Calibri"/>
              </a:rPr>
              <a:t>everyone</a:t>
            </a:r>
            <a:r>
              <a:rPr sz="1800" spc="-55" dirty="0">
                <a:solidFill>
                  <a:srgbClr val="FFFFFF"/>
                </a:solidFill>
                <a:latin typeface="Calibri"/>
                <a:cs typeface="Calibri"/>
              </a:rPr>
              <a:t> </a:t>
            </a:r>
            <a:r>
              <a:rPr sz="1800" dirty="0">
                <a:solidFill>
                  <a:srgbClr val="FFFFFF"/>
                </a:solidFill>
                <a:latin typeface="Calibri"/>
                <a:cs typeface="Calibri"/>
              </a:rPr>
              <a:t>regardless</a:t>
            </a:r>
            <a:r>
              <a:rPr sz="1800" spc="-55" dirty="0">
                <a:solidFill>
                  <a:srgbClr val="FFFFFF"/>
                </a:solidFill>
                <a:latin typeface="Calibri"/>
                <a:cs typeface="Calibri"/>
              </a:rPr>
              <a:t> </a:t>
            </a:r>
            <a:r>
              <a:rPr sz="1800" dirty="0">
                <a:solidFill>
                  <a:srgbClr val="FFFFFF"/>
                </a:solidFill>
                <a:latin typeface="Calibri"/>
                <a:cs typeface="Calibri"/>
              </a:rPr>
              <a:t>of</a:t>
            </a:r>
            <a:r>
              <a:rPr sz="1800" spc="-55" dirty="0">
                <a:solidFill>
                  <a:srgbClr val="FFFFFF"/>
                </a:solidFill>
                <a:latin typeface="Calibri"/>
                <a:cs typeface="Calibri"/>
              </a:rPr>
              <a:t> </a:t>
            </a:r>
            <a:r>
              <a:rPr sz="1800" dirty="0">
                <a:solidFill>
                  <a:srgbClr val="FFFFFF"/>
                </a:solidFill>
                <a:latin typeface="Calibri"/>
                <a:cs typeface="Calibri"/>
              </a:rPr>
              <a:t>their</a:t>
            </a:r>
            <a:r>
              <a:rPr sz="1800" spc="-50" dirty="0">
                <a:solidFill>
                  <a:srgbClr val="FFFFFF"/>
                </a:solidFill>
                <a:latin typeface="Calibri"/>
                <a:cs typeface="Calibri"/>
              </a:rPr>
              <a:t> </a:t>
            </a:r>
            <a:r>
              <a:rPr sz="1800" dirty="0">
                <a:solidFill>
                  <a:srgbClr val="FFFFFF"/>
                </a:solidFill>
                <a:latin typeface="Calibri"/>
                <a:cs typeface="Calibri"/>
              </a:rPr>
              <a:t>income</a:t>
            </a:r>
            <a:r>
              <a:rPr sz="1800" spc="-55" dirty="0">
                <a:solidFill>
                  <a:srgbClr val="FFFFFF"/>
                </a:solidFill>
                <a:latin typeface="Calibri"/>
                <a:cs typeface="Calibri"/>
              </a:rPr>
              <a:t> </a:t>
            </a:r>
            <a:r>
              <a:rPr sz="1800" dirty="0">
                <a:solidFill>
                  <a:srgbClr val="FFFFFF"/>
                </a:solidFill>
                <a:latin typeface="Calibri"/>
                <a:cs typeface="Calibri"/>
              </a:rPr>
              <a:t>and</a:t>
            </a:r>
            <a:r>
              <a:rPr sz="1800" spc="-55" dirty="0">
                <a:solidFill>
                  <a:srgbClr val="FFFFFF"/>
                </a:solidFill>
                <a:latin typeface="Calibri"/>
                <a:cs typeface="Calibri"/>
              </a:rPr>
              <a:t> </a:t>
            </a:r>
            <a:r>
              <a:rPr sz="1800" spc="-10" dirty="0">
                <a:solidFill>
                  <a:srgbClr val="FFFFFF"/>
                </a:solidFill>
                <a:latin typeface="Calibri"/>
                <a:cs typeface="Calibri"/>
              </a:rPr>
              <a:t>social circumstance.</a:t>
            </a:r>
            <a:endParaRPr sz="18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2161222"/>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pic>
        <p:nvPicPr>
          <p:cNvPr id="3" name="object 3"/>
          <p:cNvPicPr/>
          <p:nvPr/>
        </p:nvPicPr>
        <p:blipFill>
          <a:blip r:embed="rId2" cstate="print"/>
          <a:stretch>
            <a:fillRect/>
          </a:stretch>
        </p:blipFill>
        <p:spPr>
          <a:xfrm>
            <a:off x="13918344" y="4906735"/>
            <a:ext cx="2209799" cy="1990724"/>
          </a:xfrm>
          <a:prstGeom prst="rect">
            <a:avLst/>
          </a:prstGeom>
        </p:spPr>
      </p:pic>
      <p:pic>
        <p:nvPicPr>
          <p:cNvPr id="4" name="object 4"/>
          <p:cNvPicPr/>
          <p:nvPr/>
        </p:nvPicPr>
        <p:blipFill>
          <a:blip r:embed="rId3" cstate="print"/>
          <a:stretch>
            <a:fillRect/>
          </a:stretch>
        </p:blipFill>
        <p:spPr>
          <a:xfrm>
            <a:off x="4943690" y="4906735"/>
            <a:ext cx="2209799" cy="1990724"/>
          </a:xfrm>
          <a:prstGeom prst="rect">
            <a:avLst/>
          </a:prstGeom>
        </p:spPr>
      </p:pic>
      <p:pic>
        <p:nvPicPr>
          <p:cNvPr id="5" name="object 5"/>
          <p:cNvPicPr/>
          <p:nvPr/>
        </p:nvPicPr>
        <p:blipFill>
          <a:blip r:embed="rId4" cstate="print"/>
          <a:stretch>
            <a:fillRect/>
          </a:stretch>
        </p:blipFill>
        <p:spPr>
          <a:xfrm>
            <a:off x="1982909" y="4906735"/>
            <a:ext cx="2209799" cy="1990724"/>
          </a:xfrm>
          <a:prstGeom prst="rect">
            <a:avLst/>
          </a:prstGeom>
        </p:spPr>
      </p:pic>
      <p:pic>
        <p:nvPicPr>
          <p:cNvPr id="6" name="object 6"/>
          <p:cNvPicPr/>
          <p:nvPr/>
        </p:nvPicPr>
        <p:blipFill>
          <a:blip r:embed="rId5" cstate="print"/>
          <a:stretch>
            <a:fillRect/>
          </a:stretch>
        </p:blipFill>
        <p:spPr>
          <a:xfrm>
            <a:off x="10956927" y="4906735"/>
            <a:ext cx="2209799" cy="1990724"/>
          </a:xfrm>
          <a:prstGeom prst="rect">
            <a:avLst/>
          </a:prstGeom>
        </p:spPr>
      </p:pic>
      <p:grpSp>
        <p:nvGrpSpPr>
          <p:cNvPr id="7" name="object 7"/>
          <p:cNvGrpSpPr/>
          <p:nvPr/>
        </p:nvGrpSpPr>
        <p:grpSpPr>
          <a:xfrm>
            <a:off x="7995510" y="4906735"/>
            <a:ext cx="2209800" cy="1990725"/>
            <a:chOff x="7995510" y="4906735"/>
            <a:chExt cx="2209800" cy="1990725"/>
          </a:xfrm>
        </p:grpSpPr>
        <p:pic>
          <p:nvPicPr>
            <p:cNvPr id="8" name="object 8"/>
            <p:cNvPicPr/>
            <p:nvPr/>
          </p:nvPicPr>
          <p:blipFill>
            <a:blip r:embed="rId6" cstate="print"/>
            <a:stretch>
              <a:fillRect/>
            </a:stretch>
          </p:blipFill>
          <p:spPr>
            <a:xfrm>
              <a:off x="7995510" y="4906735"/>
              <a:ext cx="2209799" cy="1990724"/>
            </a:xfrm>
            <a:prstGeom prst="rect">
              <a:avLst/>
            </a:prstGeom>
          </p:spPr>
        </p:pic>
        <p:sp>
          <p:nvSpPr>
            <p:cNvPr id="9" name="object 9"/>
            <p:cNvSpPr/>
            <p:nvPr/>
          </p:nvSpPr>
          <p:spPr>
            <a:xfrm>
              <a:off x="8674608" y="5625247"/>
              <a:ext cx="991869" cy="886460"/>
            </a:xfrm>
            <a:custGeom>
              <a:avLst/>
              <a:gdLst/>
              <a:ahLst/>
              <a:cxnLst/>
              <a:rect l="l" t="t" r="r" b="b"/>
              <a:pathLst>
                <a:path w="991870" h="886459">
                  <a:moveTo>
                    <a:pt x="0" y="718558"/>
                  </a:moveTo>
                  <a:lnTo>
                    <a:pt x="32797" y="748943"/>
                  </a:lnTo>
                  <a:lnTo>
                    <a:pt x="64511" y="774111"/>
                  </a:lnTo>
                  <a:lnTo>
                    <a:pt x="105028" y="801877"/>
                  </a:lnTo>
                  <a:lnTo>
                    <a:pt x="144163" y="824126"/>
                  </a:lnTo>
                  <a:lnTo>
                    <a:pt x="185111" y="843363"/>
                  </a:lnTo>
                  <a:lnTo>
                    <a:pt x="227721" y="859439"/>
                  </a:lnTo>
                  <a:lnTo>
                    <a:pt x="271844" y="872203"/>
                  </a:lnTo>
                  <a:lnTo>
                    <a:pt x="317331" y="881506"/>
                  </a:lnTo>
                  <a:lnTo>
                    <a:pt x="357890" y="886450"/>
                  </a:lnTo>
                </a:path>
                <a:path w="991870" h="886459">
                  <a:moveTo>
                    <a:pt x="465696" y="886450"/>
                  </a:moveTo>
                  <a:lnTo>
                    <a:pt x="506256" y="881506"/>
                  </a:lnTo>
                  <a:lnTo>
                    <a:pt x="551742" y="872203"/>
                  </a:lnTo>
                  <a:lnTo>
                    <a:pt x="595865" y="859439"/>
                  </a:lnTo>
                  <a:lnTo>
                    <a:pt x="638476" y="843363"/>
                  </a:lnTo>
                  <a:lnTo>
                    <a:pt x="679423" y="824126"/>
                  </a:lnTo>
                  <a:lnTo>
                    <a:pt x="718558" y="801877"/>
                  </a:lnTo>
                  <a:lnTo>
                    <a:pt x="755730" y="776766"/>
                  </a:lnTo>
                  <a:lnTo>
                    <a:pt x="790790" y="748943"/>
                  </a:lnTo>
                  <a:lnTo>
                    <a:pt x="823587" y="718558"/>
                  </a:lnTo>
                  <a:lnTo>
                    <a:pt x="853972" y="685761"/>
                  </a:lnTo>
                  <a:lnTo>
                    <a:pt x="881795" y="650701"/>
                  </a:lnTo>
                  <a:lnTo>
                    <a:pt x="906906" y="613529"/>
                  </a:lnTo>
                  <a:lnTo>
                    <a:pt x="929155" y="574394"/>
                  </a:lnTo>
                  <a:lnTo>
                    <a:pt x="948393" y="533447"/>
                  </a:lnTo>
                  <a:lnTo>
                    <a:pt x="964468" y="490836"/>
                  </a:lnTo>
                  <a:lnTo>
                    <a:pt x="977233" y="446713"/>
                  </a:lnTo>
                  <a:lnTo>
                    <a:pt x="986535" y="401227"/>
                  </a:lnTo>
                  <a:lnTo>
                    <a:pt x="991479" y="360666"/>
                  </a:lnTo>
                </a:path>
                <a:path w="991870" h="886459">
                  <a:moveTo>
                    <a:pt x="991479" y="252862"/>
                  </a:moveTo>
                  <a:lnTo>
                    <a:pt x="986535" y="212302"/>
                  </a:lnTo>
                  <a:lnTo>
                    <a:pt x="977233" y="166815"/>
                  </a:lnTo>
                  <a:lnTo>
                    <a:pt x="964468" y="122692"/>
                  </a:lnTo>
                  <a:lnTo>
                    <a:pt x="948393" y="80082"/>
                  </a:lnTo>
                  <a:lnTo>
                    <a:pt x="929155" y="39134"/>
                  </a:lnTo>
                  <a:lnTo>
                    <a:pt x="906906" y="0"/>
                  </a:lnTo>
                </a:path>
              </a:pathLst>
            </a:custGeom>
            <a:ln w="38100">
              <a:solidFill>
                <a:srgbClr val="FFFFFF"/>
              </a:solidFill>
            </a:ln>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45" dirty="0"/>
              <a:t>OUR</a:t>
            </a:r>
            <a:r>
              <a:rPr spc="-615" dirty="0"/>
              <a:t> </a:t>
            </a:r>
            <a:r>
              <a:rPr spc="-150" dirty="0"/>
              <a:t>VALUES</a:t>
            </a: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4</a:t>
            </a:fld>
            <a:endParaRPr spc="-50" dirty="0"/>
          </a:p>
        </p:txBody>
      </p:sp>
      <p:sp>
        <p:nvSpPr>
          <p:cNvPr id="11" name="object 11"/>
          <p:cNvSpPr txBox="1"/>
          <p:nvPr/>
        </p:nvSpPr>
        <p:spPr>
          <a:xfrm>
            <a:off x="1924363" y="7423924"/>
            <a:ext cx="2146300" cy="577850"/>
          </a:xfrm>
          <a:prstGeom prst="rect">
            <a:avLst/>
          </a:prstGeom>
        </p:spPr>
        <p:txBody>
          <a:bodyPr vert="horz" wrap="square" lIns="0" tIns="12700" rIns="0" bIns="0" rtlCol="0">
            <a:spAutoFit/>
          </a:bodyPr>
          <a:lstStyle/>
          <a:p>
            <a:pPr marL="356235" marR="5080" indent="-344170">
              <a:lnSpc>
                <a:spcPct val="113300"/>
              </a:lnSpc>
              <a:spcBef>
                <a:spcPts val="100"/>
              </a:spcBef>
            </a:pPr>
            <a:r>
              <a:rPr sz="1600" dirty="0">
                <a:solidFill>
                  <a:srgbClr val="FFFFFF"/>
                </a:solidFill>
                <a:latin typeface="Calibri"/>
                <a:cs typeface="Calibri"/>
              </a:rPr>
              <a:t>People</a:t>
            </a:r>
            <a:r>
              <a:rPr sz="1600" spc="-30" dirty="0">
                <a:solidFill>
                  <a:srgbClr val="FFFFFF"/>
                </a:solidFill>
                <a:latin typeface="Calibri"/>
                <a:cs typeface="Calibri"/>
              </a:rPr>
              <a:t> </a:t>
            </a:r>
            <a:r>
              <a:rPr sz="1600" dirty="0">
                <a:solidFill>
                  <a:srgbClr val="FFFFFF"/>
                </a:solidFill>
                <a:latin typeface="Calibri"/>
                <a:cs typeface="Calibri"/>
              </a:rPr>
              <a:t>are</a:t>
            </a:r>
            <a:r>
              <a:rPr sz="1600" spc="-30" dirty="0">
                <a:solidFill>
                  <a:srgbClr val="FFFFFF"/>
                </a:solidFill>
                <a:latin typeface="Calibri"/>
                <a:cs typeface="Calibri"/>
              </a:rPr>
              <a:t> </a:t>
            </a:r>
            <a:r>
              <a:rPr sz="1600" dirty="0">
                <a:solidFill>
                  <a:srgbClr val="FFFFFF"/>
                </a:solidFill>
                <a:latin typeface="Calibri"/>
                <a:cs typeface="Calibri"/>
              </a:rPr>
              <a:t>at</a:t>
            </a:r>
            <a:r>
              <a:rPr sz="1600" spc="-30" dirty="0">
                <a:solidFill>
                  <a:srgbClr val="FFFFFF"/>
                </a:solidFill>
                <a:latin typeface="Calibri"/>
                <a:cs typeface="Calibri"/>
              </a:rPr>
              <a:t> </a:t>
            </a:r>
            <a:r>
              <a:rPr sz="1600" dirty="0">
                <a:solidFill>
                  <a:srgbClr val="FFFFFF"/>
                </a:solidFill>
                <a:latin typeface="Calibri"/>
                <a:cs typeface="Calibri"/>
              </a:rPr>
              <a:t>the</a:t>
            </a:r>
            <a:r>
              <a:rPr sz="1600" spc="-30" dirty="0">
                <a:solidFill>
                  <a:srgbClr val="FFFFFF"/>
                </a:solidFill>
                <a:latin typeface="Calibri"/>
                <a:cs typeface="Calibri"/>
              </a:rPr>
              <a:t> </a:t>
            </a:r>
            <a:r>
              <a:rPr sz="1600" dirty="0">
                <a:solidFill>
                  <a:srgbClr val="FFFFFF"/>
                </a:solidFill>
                <a:latin typeface="Calibri"/>
                <a:cs typeface="Calibri"/>
              </a:rPr>
              <a:t>heart</a:t>
            </a:r>
            <a:r>
              <a:rPr sz="1600" spc="-30" dirty="0">
                <a:solidFill>
                  <a:srgbClr val="FFFFFF"/>
                </a:solidFill>
                <a:latin typeface="Calibri"/>
                <a:cs typeface="Calibri"/>
              </a:rPr>
              <a:t> </a:t>
            </a:r>
            <a:r>
              <a:rPr sz="1600" spc="-25" dirty="0">
                <a:solidFill>
                  <a:srgbClr val="FFFFFF"/>
                </a:solidFill>
                <a:latin typeface="Calibri"/>
                <a:cs typeface="Calibri"/>
              </a:rPr>
              <a:t>of </a:t>
            </a:r>
            <a:r>
              <a:rPr sz="1600" dirty="0">
                <a:solidFill>
                  <a:srgbClr val="FFFFFF"/>
                </a:solidFill>
                <a:latin typeface="Calibri"/>
                <a:cs typeface="Calibri"/>
              </a:rPr>
              <a:t>everything</a:t>
            </a:r>
            <a:r>
              <a:rPr sz="1600" spc="-55" dirty="0">
                <a:solidFill>
                  <a:srgbClr val="FFFFFF"/>
                </a:solidFill>
                <a:latin typeface="Calibri"/>
                <a:cs typeface="Calibri"/>
              </a:rPr>
              <a:t> </a:t>
            </a:r>
            <a:r>
              <a:rPr sz="1600" dirty="0">
                <a:solidFill>
                  <a:srgbClr val="FFFFFF"/>
                </a:solidFill>
                <a:latin typeface="Calibri"/>
                <a:cs typeface="Calibri"/>
              </a:rPr>
              <a:t>we</a:t>
            </a:r>
            <a:r>
              <a:rPr sz="1600" spc="-50" dirty="0">
                <a:solidFill>
                  <a:srgbClr val="FFFFFF"/>
                </a:solidFill>
                <a:latin typeface="Calibri"/>
                <a:cs typeface="Calibri"/>
              </a:rPr>
              <a:t> </a:t>
            </a:r>
            <a:r>
              <a:rPr sz="1600" spc="-25" dirty="0">
                <a:solidFill>
                  <a:srgbClr val="FFFFFF"/>
                </a:solidFill>
                <a:latin typeface="Calibri"/>
                <a:cs typeface="Calibri"/>
              </a:rPr>
              <a:t>do</a:t>
            </a:r>
            <a:endParaRPr sz="1600">
              <a:latin typeface="Calibri"/>
              <a:cs typeface="Calibri"/>
            </a:endParaRPr>
          </a:p>
        </p:txBody>
      </p:sp>
      <p:sp>
        <p:nvSpPr>
          <p:cNvPr id="12" name="object 12"/>
          <p:cNvSpPr txBox="1"/>
          <p:nvPr/>
        </p:nvSpPr>
        <p:spPr>
          <a:xfrm>
            <a:off x="2257633" y="6896840"/>
            <a:ext cx="148018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People-centred</a:t>
            </a:r>
            <a:endParaRPr sz="1800">
              <a:latin typeface="Calibri"/>
              <a:cs typeface="Calibri"/>
            </a:endParaRPr>
          </a:p>
        </p:txBody>
      </p:sp>
      <p:sp>
        <p:nvSpPr>
          <p:cNvPr id="13" name="object 13"/>
          <p:cNvSpPr txBox="1"/>
          <p:nvPr/>
        </p:nvSpPr>
        <p:spPr>
          <a:xfrm>
            <a:off x="3309921" y="2990921"/>
            <a:ext cx="11506200" cy="1282700"/>
          </a:xfrm>
          <a:prstGeom prst="rect">
            <a:avLst/>
          </a:prstGeom>
        </p:spPr>
        <p:txBody>
          <a:bodyPr vert="horz" wrap="square" lIns="0" tIns="12700" rIns="0" bIns="0" rtlCol="0">
            <a:spAutoFit/>
          </a:bodyPr>
          <a:lstStyle/>
          <a:p>
            <a:pPr marL="12065" marR="5080" algn="ctr">
              <a:lnSpc>
                <a:spcPct val="114599"/>
              </a:lnSpc>
              <a:spcBef>
                <a:spcPts val="100"/>
              </a:spcBef>
            </a:pP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hold</a:t>
            </a:r>
            <a:r>
              <a:rPr sz="1800" spc="-45" dirty="0">
                <a:solidFill>
                  <a:srgbClr val="FFFFFF"/>
                </a:solidFill>
                <a:latin typeface="Calibri"/>
                <a:cs typeface="Calibri"/>
              </a:rPr>
              <a:t> </a:t>
            </a:r>
            <a:r>
              <a:rPr sz="1800" dirty="0">
                <a:solidFill>
                  <a:srgbClr val="FFFFFF"/>
                </a:solidFill>
                <a:latin typeface="Calibri"/>
                <a:cs typeface="Calibri"/>
              </a:rPr>
              <a:t>a</a:t>
            </a:r>
            <a:r>
              <a:rPr sz="1800" spc="-45" dirty="0">
                <a:solidFill>
                  <a:srgbClr val="FFFFFF"/>
                </a:solidFill>
                <a:latin typeface="Calibri"/>
                <a:cs typeface="Calibri"/>
              </a:rPr>
              <a:t> </a:t>
            </a:r>
            <a:r>
              <a:rPr sz="1800" dirty="0">
                <a:solidFill>
                  <a:srgbClr val="FFFFFF"/>
                </a:solidFill>
                <a:latin typeface="Calibri"/>
                <a:cs typeface="Calibri"/>
              </a:rPr>
              <a:t>set</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shared</a:t>
            </a:r>
            <a:r>
              <a:rPr sz="1800" spc="-45" dirty="0">
                <a:solidFill>
                  <a:srgbClr val="FFFFFF"/>
                </a:solidFill>
                <a:latin typeface="Calibri"/>
                <a:cs typeface="Calibri"/>
              </a:rPr>
              <a:t> </a:t>
            </a:r>
            <a:r>
              <a:rPr sz="1800" dirty="0">
                <a:solidFill>
                  <a:srgbClr val="FFFFFF"/>
                </a:solidFill>
                <a:latin typeface="Calibri"/>
                <a:cs typeface="Calibri"/>
              </a:rPr>
              <a:t>values,</a:t>
            </a:r>
            <a:r>
              <a:rPr sz="1800" spc="-40" dirty="0">
                <a:solidFill>
                  <a:srgbClr val="FFFFFF"/>
                </a:solidFill>
                <a:latin typeface="Calibri"/>
                <a:cs typeface="Calibri"/>
              </a:rPr>
              <a:t> </a:t>
            </a:r>
            <a:r>
              <a:rPr sz="1800" dirty="0">
                <a:solidFill>
                  <a:srgbClr val="FFFFFF"/>
                </a:solidFill>
                <a:latin typeface="Calibri"/>
                <a:cs typeface="Calibri"/>
              </a:rPr>
              <a:t>through</a:t>
            </a:r>
            <a:r>
              <a:rPr sz="1800" spc="-45" dirty="0">
                <a:solidFill>
                  <a:srgbClr val="FFFFFF"/>
                </a:solidFill>
                <a:latin typeface="Calibri"/>
                <a:cs typeface="Calibri"/>
              </a:rPr>
              <a:t> </a:t>
            </a: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community</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talented</a:t>
            </a:r>
            <a:r>
              <a:rPr sz="1800" spc="-45" dirty="0">
                <a:solidFill>
                  <a:srgbClr val="FFFFFF"/>
                </a:solidFill>
                <a:latin typeface="Calibri"/>
                <a:cs typeface="Calibri"/>
              </a:rPr>
              <a:t> </a:t>
            </a:r>
            <a:r>
              <a:rPr sz="1800" dirty="0">
                <a:solidFill>
                  <a:srgbClr val="FFFFFF"/>
                </a:solidFill>
                <a:latin typeface="Calibri"/>
                <a:cs typeface="Calibri"/>
              </a:rPr>
              <a:t>people,</a:t>
            </a:r>
            <a:r>
              <a:rPr sz="1800" spc="-40" dirty="0">
                <a:solidFill>
                  <a:srgbClr val="FFFFFF"/>
                </a:solidFill>
                <a:latin typeface="Calibri"/>
                <a:cs typeface="Calibri"/>
              </a:rPr>
              <a:t> </a:t>
            </a:r>
            <a:r>
              <a:rPr sz="1800" dirty="0">
                <a:solidFill>
                  <a:srgbClr val="FFFFFF"/>
                </a:solidFill>
                <a:latin typeface="Calibri"/>
                <a:cs typeface="Calibri"/>
              </a:rPr>
              <a:t>who</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dirty="0">
                <a:solidFill>
                  <a:srgbClr val="FFFFFF"/>
                </a:solidFill>
                <a:latin typeface="Calibri"/>
                <a:cs typeface="Calibri"/>
              </a:rPr>
              <a:t>for</a:t>
            </a:r>
            <a:r>
              <a:rPr sz="1800" spc="-45" dirty="0">
                <a:solidFill>
                  <a:srgbClr val="FFFFFF"/>
                </a:solidFill>
                <a:latin typeface="Calibri"/>
                <a:cs typeface="Calibri"/>
              </a:rPr>
              <a:t> </a:t>
            </a:r>
            <a:r>
              <a:rPr sz="1800" spc="-10" dirty="0">
                <a:solidFill>
                  <a:srgbClr val="FFFFFF"/>
                </a:solidFill>
                <a:latin typeface="Calibri"/>
                <a:cs typeface="Calibri"/>
              </a:rPr>
              <a:t>StreetGames.</a:t>
            </a:r>
            <a:r>
              <a:rPr sz="1800" spc="-45" dirty="0">
                <a:solidFill>
                  <a:srgbClr val="FFFFFF"/>
                </a:solidFill>
                <a:latin typeface="Calibri"/>
                <a:cs typeface="Calibri"/>
              </a:rPr>
              <a:t> </a:t>
            </a: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hold</a:t>
            </a:r>
            <a:r>
              <a:rPr sz="1800" spc="-45" dirty="0">
                <a:solidFill>
                  <a:srgbClr val="FFFFFF"/>
                </a:solidFill>
                <a:latin typeface="Calibri"/>
                <a:cs typeface="Calibri"/>
              </a:rPr>
              <a:t> </a:t>
            </a:r>
            <a:r>
              <a:rPr sz="1800" dirty="0">
                <a:solidFill>
                  <a:srgbClr val="FFFFFF"/>
                </a:solidFill>
                <a:latin typeface="Calibri"/>
                <a:cs typeface="Calibri"/>
              </a:rPr>
              <a:t>each</a:t>
            </a:r>
            <a:r>
              <a:rPr sz="1800" spc="-40" dirty="0">
                <a:solidFill>
                  <a:srgbClr val="FFFFFF"/>
                </a:solidFill>
                <a:latin typeface="Calibri"/>
                <a:cs typeface="Calibri"/>
              </a:rPr>
              <a:t> </a:t>
            </a:r>
            <a:r>
              <a:rPr sz="1800" spc="-10" dirty="0">
                <a:solidFill>
                  <a:srgbClr val="FFFFFF"/>
                </a:solidFill>
                <a:latin typeface="Calibri"/>
                <a:cs typeface="Calibri"/>
              </a:rPr>
              <a:t>other accountable</a:t>
            </a:r>
            <a:r>
              <a:rPr sz="1800" spc="-55" dirty="0">
                <a:solidFill>
                  <a:srgbClr val="FFFFFF"/>
                </a:solidFill>
                <a:latin typeface="Calibri"/>
                <a:cs typeface="Calibri"/>
              </a:rPr>
              <a:t> </a:t>
            </a:r>
            <a:r>
              <a:rPr sz="1800" dirty="0">
                <a:solidFill>
                  <a:srgbClr val="FFFFFF"/>
                </a:solidFill>
                <a:latin typeface="Calibri"/>
                <a:cs typeface="Calibri"/>
              </a:rPr>
              <a:t>to</a:t>
            </a:r>
            <a:r>
              <a:rPr sz="1800" spc="-50" dirty="0">
                <a:solidFill>
                  <a:srgbClr val="FFFFFF"/>
                </a:solidFill>
                <a:latin typeface="Calibri"/>
                <a:cs typeface="Calibri"/>
              </a:rPr>
              <a:t> </a:t>
            </a:r>
            <a:r>
              <a:rPr sz="1800" dirty="0">
                <a:solidFill>
                  <a:srgbClr val="FFFFFF"/>
                </a:solidFill>
                <a:latin typeface="Calibri"/>
                <a:cs typeface="Calibri"/>
              </a:rPr>
              <a:t>these</a:t>
            </a:r>
            <a:r>
              <a:rPr sz="1800" spc="-50" dirty="0">
                <a:solidFill>
                  <a:srgbClr val="FFFFFF"/>
                </a:solidFill>
                <a:latin typeface="Calibri"/>
                <a:cs typeface="Calibri"/>
              </a:rPr>
              <a:t> </a:t>
            </a:r>
            <a:r>
              <a:rPr sz="1800" dirty="0">
                <a:solidFill>
                  <a:srgbClr val="FFFFFF"/>
                </a:solidFill>
                <a:latin typeface="Calibri"/>
                <a:cs typeface="Calibri"/>
              </a:rPr>
              <a:t>values</a:t>
            </a:r>
            <a:r>
              <a:rPr sz="1800" spc="-50" dirty="0">
                <a:solidFill>
                  <a:srgbClr val="FFFFFF"/>
                </a:solidFill>
                <a:latin typeface="Calibri"/>
                <a:cs typeface="Calibri"/>
              </a:rPr>
              <a:t> </a:t>
            </a:r>
            <a:r>
              <a:rPr sz="1800" dirty="0">
                <a:solidFill>
                  <a:srgbClr val="FFFFFF"/>
                </a:solidFill>
                <a:latin typeface="Calibri"/>
                <a:cs typeface="Calibri"/>
              </a:rPr>
              <a:t>and</a:t>
            </a:r>
            <a:r>
              <a:rPr sz="1800" spc="-55" dirty="0">
                <a:solidFill>
                  <a:srgbClr val="FFFFFF"/>
                </a:solidFill>
                <a:latin typeface="Calibri"/>
                <a:cs typeface="Calibri"/>
              </a:rPr>
              <a:t> </a:t>
            </a:r>
            <a:r>
              <a:rPr sz="1800" dirty="0">
                <a:solidFill>
                  <a:srgbClr val="FFFFFF"/>
                </a:solidFill>
                <a:latin typeface="Calibri"/>
                <a:cs typeface="Calibri"/>
              </a:rPr>
              <a:t>ensure</a:t>
            </a:r>
            <a:r>
              <a:rPr sz="1800" spc="-50" dirty="0">
                <a:solidFill>
                  <a:srgbClr val="FFFFFF"/>
                </a:solidFill>
                <a:latin typeface="Calibri"/>
                <a:cs typeface="Calibri"/>
              </a:rPr>
              <a:t> </a:t>
            </a:r>
            <a:r>
              <a:rPr sz="1800" dirty="0">
                <a:solidFill>
                  <a:srgbClr val="FFFFFF"/>
                </a:solidFill>
                <a:latin typeface="Calibri"/>
                <a:cs typeface="Calibri"/>
              </a:rPr>
              <a:t>that</a:t>
            </a:r>
            <a:r>
              <a:rPr sz="1800" spc="-50" dirty="0">
                <a:solidFill>
                  <a:srgbClr val="FFFFFF"/>
                </a:solidFill>
                <a:latin typeface="Calibri"/>
                <a:cs typeface="Calibri"/>
              </a:rPr>
              <a:t> </a:t>
            </a:r>
            <a:r>
              <a:rPr sz="1800" dirty="0">
                <a:solidFill>
                  <a:srgbClr val="FFFFFF"/>
                </a:solidFill>
                <a:latin typeface="Calibri"/>
                <a:cs typeface="Calibri"/>
              </a:rPr>
              <a:t>we</a:t>
            </a:r>
            <a:r>
              <a:rPr sz="1800" spc="-50" dirty="0">
                <a:solidFill>
                  <a:srgbClr val="FFFFFF"/>
                </a:solidFill>
                <a:latin typeface="Calibri"/>
                <a:cs typeface="Calibri"/>
              </a:rPr>
              <a:t> </a:t>
            </a:r>
            <a:r>
              <a:rPr sz="1800" dirty="0">
                <a:solidFill>
                  <a:srgbClr val="FFFFFF"/>
                </a:solidFill>
                <a:latin typeface="Calibri"/>
                <a:cs typeface="Calibri"/>
              </a:rPr>
              <a:t>live</a:t>
            </a:r>
            <a:r>
              <a:rPr sz="1800" spc="-55" dirty="0">
                <a:solidFill>
                  <a:srgbClr val="FFFFFF"/>
                </a:solidFill>
                <a:latin typeface="Calibri"/>
                <a:cs typeface="Calibri"/>
              </a:rPr>
              <a:t> </a:t>
            </a:r>
            <a:r>
              <a:rPr sz="1800" dirty="0">
                <a:solidFill>
                  <a:srgbClr val="FFFFFF"/>
                </a:solidFill>
                <a:latin typeface="Calibri"/>
                <a:cs typeface="Calibri"/>
              </a:rPr>
              <a:t>our</a:t>
            </a:r>
            <a:r>
              <a:rPr sz="1800" spc="-50" dirty="0">
                <a:solidFill>
                  <a:srgbClr val="FFFFFF"/>
                </a:solidFill>
                <a:latin typeface="Calibri"/>
                <a:cs typeface="Calibri"/>
              </a:rPr>
              <a:t> </a:t>
            </a:r>
            <a:r>
              <a:rPr sz="1800" dirty="0">
                <a:solidFill>
                  <a:srgbClr val="FFFFFF"/>
                </a:solidFill>
                <a:latin typeface="Calibri"/>
                <a:cs typeface="Calibri"/>
              </a:rPr>
              <a:t>values</a:t>
            </a:r>
            <a:r>
              <a:rPr sz="1800" spc="-50" dirty="0">
                <a:solidFill>
                  <a:srgbClr val="FFFFFF"/>
                </a:solidFill>
                <a:latin typeface="Calibri"/>
                <a:cs typeface="Calibri"/>
              </a:rPr>
              <a:t> </a:t>
            </a:r>
            <a:r>
              <a:rPr sz="1800" dirty="0">
                <a:solidFill>
                  <a:srgbClr val="FFFFFF"/>
                </a:solidFill>
                <a:latin typeface="Calibri"/>
                <a:cs typeface="Calibri"/>
              </a:rPr>
              <a:t>when</a:t>
            </a:r>
            <a:r>
              <a:rPr sz="1800" spc="-50" dirty="0">
                <a:solidFill>
                  <a:srgbClr val="FFFFFF"/>
                </a:solidFill>
                <a:latin typeface="Calibri"/>
                <a:cs typeface="Calibri"/>
              </a:rPr>
              <a:t> </a:t>
            </a:r>
            <a:r>
              <a:rPr sz="1800" dirty="0">
                <a:solidFill>
                  <a:srgbClr val="FFFFFF"/>
                </a:solidFill>
                <a:latin typeface="Calibri"/>
                <a:cs typeface="Calibri"/>
              </a:rPr>
              <a:t>working</a:t>
            </a:r>
            <a:r>
              <a:rPr sz="1800" spc="-55" dirty="0">
                <a:solidFill>
                  <a:srgbClr val="FFFFFF"/>
                </a:solidFill>
                <a:latin typeface="Calibri"/>
                <a:cs typeface="Calibri"/>
              </a:rPr>
              <a:t> </a:t>
            </a:r>
            <a:r>
              <a:rPr sz="1800" dirty="0">
                <a:solidFill>
                  <a:srgbClr val="FFFFFF"/>
                </a:solidFill>
                <a:latin typeface="Calibri"/>
                <a:cs typeface="Calibri"/>
              </a:rPr>
              <a:t>with</a:t>
            </a:r>
            <a:r>
              <a:rPr sz="1800" spc="-50" dirty="0">
                <a:solidFill>
                  <a:srgbClr val="FFFFFF"/>
                </a:solidFill>
                <a:latin typeface="Calibri"/>
                <a:cs typeface="Calibri"/>
              </a:rPr>
              <a:t> </a:t>
            </a:r>
            <a:r>
              <a:rPr sz="1800" dirty="0">
                <a:solidFill>
                  <a:srgbClr val="FFFFFF"/>
                </a:solidFill>
                <a:latin typeface="Calibri"/>
                <a:cs typeface="Calibri"/>
              </a:rPr>
              <a:t>external</a:t>
            </a:r>
            <a:r>
              <a:rPr sz="1800" spc="-50" dirty="0">
                <a:solidFill>
                  <a:srgbClr val="FFFFFF"/>
                </a:solidFill>
                <a:latin typeface="Calibri"/>
                <a:cs typeface="Calibri"/>
              </a:rPr>
              <a:t> </a:t>
            </a:r>
            <a:r>
              <a:rPr sz="1800" dirty="0">
                <a:solidFill>
                  <a:srgbClr val="FFFFFF"/>
                </a:solidFill>
                <a:latin typeface="Calibri"/>
                <a:cs typeface="Calibri"/>
              </a:rPr>
              <a:t>partners</a:t>
            </a:r>
            <a:r>
              <a:rPr sz="1800" spc="-50" dirty="0">
                <a:solidFill>
                  <a:srgbClr val="FFFFFF"/>
                </a:solidFill>
                <a:latin typeface="Calibri"/>
                <a:cs typeface="Calibri"/>
              </a:rPr>
              <a:t> </a:t>
            </a:r>
            <a:r>
              <a:rPr sz="1800" dirty="0">
                <a:solidFill>
                  <a:srgbClr val="FFFFFF"/>
                </a:solidFill>
                <a:latin typeface="Calibri"/>
                <a:cs typeface="Calibri"/>
              </a:rPr>
              <a:t>and/or</a:t>
            </a:r>
            <a:r>
              <a:rPr sz="1800" spc="-50" dirty="0">
                <a:solidFill>
                  <a:srgbClr val="FFFFFF"/>
                </a:solidFill>
                <a:latin typeface="Calibri"/>
                <a:cs typeface="Calibri"/>
              </a:rPr>
              <a:t> </a:t>
            </a:r>
            <a:r>
              <a:rPr sz="1800" dirty="0">
                <a:solidFill>
                  <a:srgbClr val="FFFFFF"/>
                </a:solidFill>
                <a:latin typeface="Calibri"/>
                <a:cs typeface="Calibri"/>
              </a:rPr>
              <a:t>young</a:t>
            </a:r>
            <a:r>
              <a:rPr sz="1800" spc="-55" dirty="0">
                <a:solidFill>
                  <a:srgbClr val="FFFFFF"/>
                </a:solidFill>
                <a:latin typeface="Calibri"/>
                <a:cs typeface="Calibri"/>
              </a:rPr>
              <a:t> </a:t>
            </a:r>
            <a:r>
              <a:rPr sz="1800" spc="-10" dirty="0">
                <a:solidFill>
                  <a:srgbClr val="FFFFFF"/>
                </a:solidFill>
                <a:latin typeface="Calibri"/>
                <a:cs typeface="Calibri"/>
              </a:rPr>
              <a:t>people.</a:t>
            </a:r>
            <a:endParaRPr sz="1800">
              <a:latin typeface="Calibri"/>
              <a:cs typeface="Calibri"/>
            </a:endParaRPr>
          </a:p>
          <a:p>
            <a:pPr>
              <a:lnSpc>
                <a:spcPct val="100000"/>
              </a:lnSpc>
              <a:spcBef>
                <a:spcPts val="590"/>
              </a:spcBef>
            </a:pPr>
            <a:endParaRPr sz="1800">
              <a:latin typeface="Calibri"/>
              <a:cs typeface="Calibri"/>
            </a:endParaRPr>
          </a:p>
          <a:p>
            <a:pPr algn="ctr">
              <a:lnSpc>
                <a:spcPct val="100000"/>
              </a:lnSpc>
            </a:pPr>
            <a:r>
              <a:rPr sz="1800" b="1" dirty="0">
                <a:solidFill>
                  <a:srgbClr val="FFFFFF"/>
                </a:solidFill>
                <a:latin typeface="Calibri"/>
                <a:cs typeface="Calibri"/>
              </a:rPr>
              <a:t>We</a:t>
            </a:r>
            <a:r>
              <a:rPr sz="1800" b="1" spc="-30" dirty="0">
                <a:solidFill>
                  <a:srgbClr val="FFFFFF"/>
                </a:solidFill>
                <a:latin typeface="Calibri"/>
                <a:cs typeface="Calibri"/>
              </a:rPr>
              <a:t> </a:t>
            </a:r>
            <a:r>
              <a:rPr sz="1800" b="1" spc="-20" dirty="0">
                <a:solidFill>
                  <a:srgbClr val="FFFFFF"/>
                </a:solidFill>
                <a:latin typeface="Calibri"/>
                <a:cs typeface="Calibri"/>
              </a:rPr>
              <a:t>are:</a:t>
            </a:r>
            <a:endParaRPr sz="1800">
              <a:latin typeface="Calibri"/>
              <a:cs typeface="Calibri"/>
            </a:endParaRPr>
          </a:p>
        </p:txBody>
      </p:sp>
      <p:sp>
        <p:nvSpPr>
          <p:cNvPr id="14" name="object 14"/>
          <p:cNvSpPr txBox="1"/>
          <p:nvPr/>
        </p:nvSpPr>
        <p:spPr>
          <a:xfrm>
            <a:off x="5004163" y="7423924"/>
            <a:ext cx="2090420" cy="1682750"/>
          </a:xfrm>
          <a:prstGeom prst="rect">
            <a:avLst/>
          </a:prstGeom>
        </p:spPr>
        <p:txBody>
          <a:bodyPr vert="horz" wrap="square" lIns="0" tIns="12700" rIns="0" bIns="0" rtlCol="0">
            <a:spAutoFit/>
          </a:bodyPr>
          <a:lstStyle/>
          <a:p>
            <a:pPr marL="12700" marR="5080" algn="ctr">
              <a:lnSpc>
                <a:spcPct val="113300"/>
              </a:lnSpc>
              <a:spcBef>
                <a:spcPts val="100"/>
              </a:spcBef>
            </a:pPr>
            <a:r>
              <a:rPr sz="1600" dirty="0">
                <a:solidFill>
                  <a:srgbClr val="FFFFFF"/>
                </a:solidFill>
                <a:latin typeface="Calibri"/>
                <a:cs typeface="Calibri"/>
              </a:rPr>
              <a:t>We</a:t>
            </a:r>
            <a:r>
              <a:rPr sz="1600" spc="-40" dirty="0">
                <a:solidFill>
                  <a:srgbClr val="FFFFFF"/>
                </a:solidFill>
                <a:latin typeface="Calibri"/>
                <a:cs typeface="Calibri"/>
              </a:rPr>
              <a:t> </a:t>
            </a:r>
            <a:r>
              <a:rPr sz="1600" dirty="0">
                <a:solidFill>
                  <a:srgbClr val="FFFFFF"/>
                </a:solidFill>
                <a:latin typeface="Calibri"/>
                <a:cs typeface="Calibri"/>
              </a:rPr>
              <a:t>are</a:t>
            </a:r>
            <a:r>
              <a:rPr sz="1600" spc="-40" dirty="0">
                <a:solidFill>
                  <a:srgbClr val="FFFFFF"/>
                </a:solidFill>
                <a:latin typeface="Calibri"/>
                <a:cs typeface="Calibri"/>
              </a:rPr>
              <a:t> </a:t>
            </a:r>
            <a:r>
              <a:rPr sz="1600" dirty="0">
                <a:solidFill>
                  <a:srgbClr val="FFFFFF"/>
                </a:solidFill>
                <a:latin typeface="Calibri"/>
                <a:cs typeface="Calibri"/>
              </a:rPr>
              <a:t>passionate</a:t>
            </a:r>
            <a:r>
              <a:rPr sz="1600" spc="-35" dirty="0">
                <a:solidFill>
                  <a:srgbClr val="FFFFFF"/>
                </a:solidFill>
                <a:latin typeface="Calibri"/>
                <a:cs typeface="Calibri"/>
              </a:rPr>
              <a:t> </a:t>
            </a:r>
            <a:r>
              <a:rPr sz="1600" spc="-20" dirty="0">
                <a:solidFill>
                  <a:srgbClr val="FFFFFF"/>
                </a:solidFill>
                <a:latin typeface="Calibri"/>
                <a:cs typeface="Calibri"/>
              </a:rPr>
              <a:t>about </a:t>
            </a:r>
            <a:r>
              <a:rPr sz="1600" dirty="0">
                <a:solidFill>
                  <a:srgbClr val="FFFFFF"/>
                </a:solidFill>
                <a:latin typeface="Calibri"/>
                <a:cs typeface="Calibri"/>
              </a:rPr>
              <a:t>making</a:t>
            </a:r>
            <a:r>
              <a:rPr sz="1600" spc="-30" dirty="0">
                <a:solidFill>
                  <a:srgbClr val="FFFFFF"/>
                </a:solidFill>
                <a:latin typeface="Calibri"/>
                <a:cs typeface="Calibri"/>
              </a:rPr>
              <a:t> </a:t>
            </a:r>
            <a:r>
              <a:rPr sz="1600" dirty="0">
                <a:solidFill>
                  <a:srgbClr val="FFFFFF"/>
                </a:solidFill>
                <a:latin typeface="Calibri"/>
                <a:cs typeface="Calibri"/>
              </a:rPr>
              <a:t>a</a:t>
            </a:r>
            <a:r>
              <a:rPr sz="1600" spc="-25" dirty="0">
                <a:solidFill>
                  <a:srgbClr val="FFFFFF"/>
                </a:solidFill>
                <a:latin typeface="Calibri"/>
                <a:cs typeface="Calibri"/>
              </a:rPr>
              <a:t> </a:t>
            </a:r>
            <a:r>
              <a:rPr sz="1600" dirty="0">
                <a:solidFill>
                  <a:srgbClr val="FFFFFF"/>
                </a:solidFill>
                <a:latin typeface="Calibri"/>
                <a:cs typeface="Calibri"/>
              </a:rPr>
              <a:t>difference</a:t>
            </a:r>
            <a:r>
              <a:rPr sz="1600" spc="-30" dirty="0">
                <a:solidFill>
                  <a:srgbClr val="FFFFFF"/>
                </a:solidFill>
                <a:latin typeface="Calibri"/>
                <a:cs typeface="Calibri"/>
              </a:rPr>
              <a:t> </a:t>
            </a:r>
            <a:r>
              <a:rPr sz="1600" spc="-25" dirty="0">
                <a:solidFill>
                  <a:srgbClr val="FFFFFF"/>
                </a:solidFill>
                <a:latin typeface="Calibri"/>
                <a:cs typeface="Calibri"/>
              </a:rPr>
              <a:t>for </a:t>
            </a:r>
            <a:r>
              <a:rPr sz="1600" dirty="0">
                <a:solidFill>
                  <a:srgbClr val="FFFFFF"/>
                </a:solidFill>
                <a:latin typeface="Calibri"/>
                <a:cs typeface="Calibri"/>
              </a:rPr>
              <a:t>children</a:t>
            </a:r>
            <a:r>
              <a:rPr sz="1600" spc="-25" dirty="0">
                <a:solidFill>
                  <a:srgbClr val="FFFFFF"/>
                </a:solidFill>
                <a:latin typeface="Calibri"/>
                <a:cs typeface="Calibri"/>
              </a:rPr>
              <a:t> </a:t>
            </a:r>
            <a:r>
              <a:rPr sz="1600" dirty="0">
                <a:solidFill>
                  <a:srgbClr val="FFFFFF"/>
                </a:solidFill>
                <a:latin typeface="Calibri"/>
                <a:cs typeface="Calibri"/>
              </a:rPr>
              <a:t>and</a:t>
            </a:r>
            <a:r>
              <a:rPr sz="1600" spc="-25" dirty="0">
                <a:solidFill>
                  <a:srgbClr val="FFFFFF"/>
                </a:solidFill>
                <a:latin typeface="Calibri"/>
                <a:cs typeface="Calibri"/>
              </a:rPr>
              <a:t> </a:t>
            </a:r>
            <a:r>
              <a:rPr sz="1600" spc="-20" dirty="0">
                <a:solidFill>
                  <a:srgbClr val="FFFFFF"/>
                </a:solidFill>
                <a:latin typeface="Calibri"/>
                <a:cs typeface="Calibri"/>
              </a:rPr>
              <a:t>young </a:t>
            </a:r>
            <a:r>
              <a:rPr sz="1600" dirty="0">
                <a:solidFill>
                  <a:srgbClr val="FFFFFF"/>
                </a:solidFill>
                <a:latin typeface="Calibri"/>
                <a:cs typeface="Calibri"/>
              </a:rPr>
              <a:t>people</a:t>
            </a:r>
            <a:r>
              <a:rPr sz="1600" spc="-20" dirty="0">
                <a:solidFill>
                  <a:srgbClr val="FFFFFF"/>
                </a:solidFill>
                <a:latin typeface="Calibri"/>
                <a:cs typeface="Calibri"/>
              </a:rPr>
              <a:t> </a:t>
            </a:r>
            <a:r>
              <a:rPr sz="1600" dirty="0">
                <a:solidFill>
                  <a:srgbClr val="FFFFFF"/>
                </a:solidFill>
                <a:latin typeface="Calibri"/>
                <a:cs typeface="Calibri"/>
              </a:rPr>
              <a:t>living</a:t>
            </a:r>
            <a:r>
              <a:rPr sz="1600" spc="-20" dirty="0">
                <a:solidFill>
                  <a:srgbClr val="FFFFFF"/>
                </a:solidFill>
                <a:latin typeface="Calibri"/>
                <a:cs typeface="Calibri"/>
              </a:rPr>
              <a:t> </a:t>
            </a:r>
            <a:r>
              <a:rPr sz="1600" dirty="0">
                <a:solidFill>
                  <a:srgbClr val="FFFFFF"/>
                </a:solidFill>
                <a:latin typeface="Calibri"/>
                <a:cs typeface="Calibri"/>
              </a:rPr>
              <a:t>in</a:t>
            </a:r>
            <a:r>
              <a:rPr sz="1600" spc="-20" dirty="0">
                <a:solidFill>
                  <a:srgbClr val="FFFFFF"/>
                </a:solidFill>
                <a:latin typeface="Calibri"/>
                <a:cs typeface="Calibri"/>
              </a:rPr>
              <a:t> low- </a:t>
            </a:r>
            <a:r>
              <a:rPr sz="1600" dirty="0">
                <a:solidFill>
                  <a:srgbClr val="FFFFFF"/>
                </a:solidFill>
                <a:latin typeface="Calibri"/>
                <a:cs typeface="Calibri"/>
              </a:rPr>
              <a:t>income,</a:t>
            </a:r>
            <a:r>
              <a:rPr sz="1600" spc="-50" dirty="0">
                <a:solidFill>
                  <a:srgbClr val="FFFFFF"/>
                </a:solidFill>
                <a:latin typeface="Calibri"/>
                <a:cs typeface="Calibri"/>
              </a:rPr>
              <a:t> </a:t>
            </a:r>
            <a:r>
              <a:rPr sz="1600" spc="-10" dirty="0">
                <a:solidFill>
                  <a:srgbClr val="FFFFFF"/>
                </a:solidFill>
                <a:latin typeface="Calibri"/>
                <a:cs typeface="Calibri"/>
              </a:rPr>
              <a:t>underserved communities</a:t>
            </a:r>
            <a:endParaRPr sz="1600">
              <a:latin typeface="Calibri"/>
              <a:cs typeface="Calibri"/>
            </a:endParaRPr>
          </a:p>
        </p:txBody>
      </p:sp>
      <p:sp>
        <p:nvSpPr>
          <p:cNvPr id="15" name="object 15"/>
          <p:cNvSpPr txBox="1"/>
          <p:nvPr/>
        </p:nvSpPr>
        <p:spPr>
          <a:xfrm>
            <a:off x="5523914" y="6896840"/>
            <a:ext cx="105092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Passionate</a:t>
            </a:r>
            <a:endParaRPr sz="1800">
              <a:latin typeface="Calibri"/>
              <a:cs typeface="Calibri"/>
            </a:endParaRPr>
          </a:p>
        </p:txBody>
      </p:sp>
      <p:sp>
        <p:nvSpPr>
          <p:cNvPr id="16" name="object 16"/>
          <p:cNvSpPr txBox="1"/>
          <p:nvPr/>
        </p:nvSpPr>
        <p:spPr>
          <a:xfrm>
            <a:off x="7858028" y="7423924"/>
            <a:ext cx="2486025" cy="1406525"/>
          </a:xfrm>
          <a:prstGeom prst="rect">
            <a:avLst/>
          </a:prstGeom>
        </p:spPr>
        <p:txBody>
          <a:bodyPr vert="horz" wrap="square" lIns="0" tIns="12700" rIns="0" bIns="0" rtlCol="0">
            <a:spAutoFit/>
          </a:bodyPr>
          <a:lstStyle/>
          <a:p>
            <a:pPr marL="12700" marR="5080" indent="-635" algn="ctr">
              <a:lnSpc>
                <a:spcPct val="113300"/>
              </a:lnSpc>
              <a:spcBef>
                <a:spcPts val="100"/>
              </a:spcBef>
            </a:pPr>
            <a:r>
              <a:rPr sz="1600" dirty="0">
                <a:solidFill>
                  <a:srgbClr val="FFFFFF"/>
                </a:solidFill>
                <a:latin typeface="Calibri"/>
                <a:cs typeface="Calibri"/>
              </a:rPr>
              <a:t>We</a:t>
            </a:r>
            <a:r>
              <a:rPr sz="1600" spc="-30" dirty="0">
                <a:solidFill>
                  <a:srgbClr val="FFFFFF"/>
                </a:solidFill>
                <a:latin typeface="Calibri"/>
                <a:cs typeface="Calibri"/>
              </a:rPr>
              <a:t> </a:t>
            </a:r>
            <a:r>
              <a:rPr sz="1600" dirty="0">
                <a:solidFill>
                  <a:srgbClr val="FFFFFF"/>
                </a:solidFill>
                <a:latin typeface="Calibri"/>
                <a:cs typeface="Calibri"/>
              </a:rPr>
              <a:t>are</a:t>
            </a:r>
            <a:r>
              <a:rPr sz="1600" spc="-25" dirty="0">
                <a:solidFill>
                  <a:srgbClr val="FFFFFF"/>
                </a:solidFill>
                <a:latin typeface="Calibri"/>
                <a:cs typeface="Calibri"/>
              </a:rPr>
              <a:t> </a:t>
            </a:r>
            <a:r>
              <a:rPr sz="1600" dirty="0">
                <a:solidFill>
                  <a:srgbClr val="FFFFFF"/>
                </a:solidFill>
                <a:latin typeface="Calibri"/>
                <a:cs typeface="Calibri"/>
              </a:rPr>
              <a:t>positive</a:t>
            </a:r>
            <a:r>
              <a:rPr sz="1600" spc="-25" dirty="0">
                <a:solidFill>
                  <a:srgbClr val="FFFFFF"/>
                </a:solidFill>
                <a:latin typeface="Calibri"/>
                <a:cs typeface="Calibri"/>
              </a:rPr>
              <a:t> </a:t>
            </a:r>
            <a:r>
              <a:rPr sz="1600" dirty="0">
                <a:solidFill>
                  <a:srgbClr val="FFFFFF"/>
                </a:solidFill>
                <a:latin typeface="Calibri"/>
                <a:cs typeface="Calibri"/>
              </a:rPr>
              <a:t>in</a:t>
            </a:r>
            <a:r>
              <a:rPr sz="1600" spc="-25" dirty="0">
                <a:solidFill>
                  <a:srgbClr val="FFFFFF"/>
                </a:solidFill>
                <a:latin typeface="Calibri"/>
                <a:cs typeface="Calibri"/>
              </a:rPr>
              <a:t> our </a:t>
            </a:r>
            <a:r>
              <a:rPr sz="1600" dirty="0">
                <a:solidFill>
                  <a:srgbClr val="FFFFFF"/>
                </a:solidFill>
                <a:latin typeface="Calibri"/>
                <a:cs typeface="Calibri"/>
              </a:rPr>
              <a:t>approach</a:t>
            </a:r>
            <a:r>
              <a:rPr sz="1600" spc="-35" dirty="0">
                <a:solidFill>
                  <a:srgbClr val="FFFFFF"/>
                </a:solidFill>
                <a:latin typeface="Calibri"/>
                <a:cs typeface="Calibri"/>
              </a:rPr>
              <a:t> </a:t>
            </a:r>
            <a:r>
              <a:rPr sz="1600" dirty="0">
                <a:solidFill>
                  <a:srgbClr val="FFFFFF"/>
                </a:solidFill>
                <a:latin typeface="Calibri"/>
                <a:cs typeface="Calibri"/>
              </a:rPr>
              <a:t>to</a:t>
            </a:r>
            <a:r>
              <a:rPr sz="1600" spc="-35" dirty="0">
                <a:solidFill>
                  <a:srgbClr val="FFFFFF"/>
                </a:solidFill>
                <a:latin typeface="Calibri"/>
                <a:cs typeface="Calibri"/>
              </a:rPr>
              <a:t> </a:t>
            </a:r>
            <a:r>
              <a:rPr sz="1600" dirty="0">
                <a:solidFill>
                  <a:srgbClr val="FFFFFF"/>
                </a:solidFill>
                <a:latin typeface="Calibri"/>
                <a:cs typeface="Calibri"/>
              </a:rPr>
              <a:t>every</a:t>
            </a:r>
            <a:r>
              <a:rPr sz="1600" spc="-35" dirty="0">
                <a:solidFill>
                  <a:srgbClr val="FFFFFF"/>
                </a:solidFill>
                <a:latin typeface="Calibri"/>
                <a:cs typeface="Calibri"/>
              </a:rPr>
              <a:t> </a:t>
            </a:r>
            <a:r>
              <a:rPr sz="1600" dirty="0">
                <a:solidFill>
                  <a:srgbClr val="FFFFFF"/>
                </a:solidFill>
                <a:latin typeface="Calibri"/>
                <a:cs typeface="Calibri"/>
              </a:rPr>
              <a:t>area</a:t>
            </a:r>
            <a:r>
              <a:rPr sz="1600" spc="-35" dirty="0">
                <a:solidFill>
                  <a:srgbClr val="FFFFFF"/>
                </a:solidFill>
                <a:latin typeface="Calibri"/>
                <a:cs typeface="Calibri"/>
              </a:rPr>
              <a:t> </a:t>
            </a:r>
            <a:r>
              <a:rPr sz="1600" dirty="0">
                <a:solidFill>
                  <a:srgbClr val="FFFFFF"/>
                </a:solidFill>
                <a:latin typeface="Calibri"/>
                <a:cs typeface="Calibri"/>
              </a:rPr>
              <a:t>of</a:t>
            </a:r>
            <a:r>
              <a:rPr sz="1600" spc="-35" dirty="0">
                <a:solidFill>
                  <a:srgbClr val="FFFFFF"/>
                </a:solidFill>
                <a:latin typeface="Calibri"/>
                <a:cs typeface="Calibri"/>
              </a:rPr>
              <a:t> </a:t>
            </a:r>
            <a:r>
              <a:rPr sz="1600" spc="-25" dirty="0">
                <a:solidFill>
                  <a:srgbClr val="FFFFFF"/>
                </a:solidFill>
                <a:latin typeface="Calibri"/>
                <a:cs typeface="Calibri"/>
              </a:rPr>
              <a:t>our </a:t>
            </a:r>
            <a:r>
              <a:rPr sz="1600" dirty="0">
                <a:solidFill>
                  <a:srgbClr val="FFFFFF"/>
                </a:solidFill>
                <a:latin typeface="Calibri"/>
                <a:cs typeface="Calibri"/>
              </a:rPr>
              <a:t>work.</a:t>
            </a:r>
            <a:r>
              <a:rPr sz="1600" spc="-45" dirty="0">
                <a:solidFill>
                  <a:srgbClr val="FFFFFF"/>
                </a:solidFill>
                <a:latin typeface="Calibri"/>
                <a:cs typeface="Calibri"/>
              </a:rPr>
              <a:t> </a:t>
            </a:r>
            <a:r>
              <a:rPr sz="1600" dirty="0">
                <a:solidFill>
                  <a:srgbClr val="FFFFFF"/>
                </a:solidFill>
                <a:latin typeface="Calibri"/>
                <a:cs typeface="Calibri"/>
              </a:rPr>
              <a:t>We</a:t>
            </a:r>
            <a:r>
              <a:rPr sz="1600" spc="-40" dirty="0">
                <a:solidFill>
                  <a:srgbClr val="FFFFFF"/>
                </a:solidFill>
                <a:latin typeface="Calibri"/>
                <a:cs typeface="Calibri"/>
              </a:rPr>
              <a:t> </a:t>
            </a:r>
            <a:r>
              <a:rPr sz="1600" dirty="0">
                <a:solidFill>
                  <a:srgbClr val="FFFFFF"/>
                </a:solidFill>
                <a:latin typeface="Calibri"/>
                <a:cs typeface="Calibri"/>
              </a:rPr>
              <a:t>back</a:t>
            </a:r>
            <a:r>
              <a:rPr sz="1600" spc="-40" dirty="0">
                <a:solidFill>
                  <a:srgbClr val="FFFFFF"/>
                </a:solidFill>
                <a:latin typeface="Calibri"/>
                <a:cs typeface="Calibri"/>
              </a:rPr>
              <a:t> </a:t>
            </a:r>
            <a:r>
              <a:rPr sz="1600" dirty="0">
                <a:solidFill>
                  <a:srgbClr val="FFFFFF"/>
                </a:solidFill>
                <a:latin typeface="Calibri"/>
                <a:cs typeface="Calibri"/>
              </a:rPr>
              <a:t>ourselves</a:t>
            </a:r>
            <a:r>
              <a:rPr sz="1600" spc="-45" dirty="0">
                <a:solidFill>
                  <a:srgbClr val="FFFFFF"/>
                </a:solidFill>
                <a:latin typeface="Calibri"/>
                <a:cs typeface="Calibri"/>
              </a:rPr>
              <a:t> </a:t>
            </a:r>
            <a:r>
              <a:rPr sz="1600" spc="-25" dirty="0">
                <a:solidFill>
                  <a:srgbClr val="FFFFFF"/>
                </a:solidFill>
                <a:latin typeface="Calibri"/>
                <a:cs typeface="Calibri"/>
              </a:rPr>
              <a:t>to </a:t>
            </a:r>
            <a:r>
              <a:rPr sz="1600" dirty="0">
                <a:solidFill>
                  <a:srgbClr val="FFFFFF"/>
                </a:solidFill>
                <a:latin typeface="Calibri"/>
                <a:cs typeface="Calibri"/>
              </a:rPr>
              <a:t>find</a:t>
            </a:r>
            <a:r>
              <a:rPr sz="1600" spc="-35" dirty="0">
                <a:solidFill>
                  <a:srgbClr val="FFFFFF"/>
                </a:solidFill>
                <a:latin typeface="Calibri"/>
                <a:cs typeface="Calibri"/>
              </a:rPr>
              <a:t> </a:t>
            </a:r>
            <a:r>
              <a:rPr sz="1600" dirty="0">
                <a:solidFill>
                  <a:srgbClr val="FFFFFF"/>
                </a:solidFill>
                <a:latin typeface="Calibri"/>
                <a:cs typeface="Calibri"/>
              </a:rPr>
              <a:t>solutions</a:t>
            </a:r>
            <a:r>
              <a:rPr sz="1600" spc="-30" dirty="0">
                <a:solidFill>
                  <a:srgbClr val="FFFFFF"/>
                </a:solidFill>
                <a:latin typeface="Calibri"/>
                <a:cs typeface="Calibri"/>
              </a:rPr>
              <a:t> </a:t>
            </a:r>
            <a:r>
              <a:rPr sz="1600" dirty="0">
                <a:solidFill>
                  <a:srgbClr val="FFFFFF"/>
                </a:solidFill>
                <a:latin typeface="Calibri"/>
                <a:cs typeface="Calibri"/>
              </a:rPr>
              <a:t>even</a:t>
            </a:r>
            <a:r>
              <a:rPr sz="1600" spc="-30" dirty="0">
                <a:solidFill>
                  <a:srgbClr val="FFFFFF"/>
                </a:solidFill>
                <a:latin typeface="Calibri"/>
                <a:cs typeface="Calibri"/>
              </a:rPr>
              <a:t> </a:t>
            </a:r>
            <a:r>
              <a:rPr sz="1600" spc="-20" dirty="0">
                <a:solidFill>
                  <a:srgbClr val="FFFFFF"/>
                </a:solidFill>
                <a:latin typeface="Calibri"/>
                <a:cs typeface="Calibri"/>
              </a:rPr>
              <a:t>when </a:t>
            </a:r>
            <a:r>
              <a:rPr sz="1600" dirty="0">
                <a:solidFill>
                  <a:srgbClr val="FFFFFF"/>
                </a:solidFill>
                <a:latin typeface="Calibri"/>
                <a:cs typeface="Calibri"/>
              </a:rPr>
              <a:t>things</a:t>
            </a:r>
            <a:r>
              <a:rPr sz="1600" spc="-25" dirty="0">
                <a:solidFill>
                  <a:srgbClr val="FFFFFF"/>
                </a:solidFill>
                <a:latin typeface="Calibri"/>
                <a:cs typeface="Calibri"/>
              </a:rPr>
              <a:t> </a:t>
            </a:r>
            <a:r>
              <a:rPr sz="1600" dirty="0">
                <a:solidFill>
                  <a:srgbClr val="FFFFFF"/>
                </a:solidFill>
                <a:latin typeface="Calibri"/>
                <a:cs typeface="Calibri"/>
              </a:rPr>
              <a:t>are</a:t>
            </a:r>
            <a:r>
              <a:rPr sz="1600" spc="-25" dirty="0">
                <a:solidFill>
                  <a:srgbClr val="FFFFFF"/>
                </a:solidFill>
                <a:latin typeface="Calibri"/>
                <a:cs typeface="Calibri"/>
              </a:rPr>
              <a:t> </a:t>
            </a:r>
            <a:r>
              <a:rPr sz="1600" spc="-10" dirty="0">
                <a:solidFill>
                  <a:srgbClr val="FFFFFF"/>
                </a:solidFill>
                <a:latin typeface="Calibri"/>
                <a:cs typeface="Calibri"/>
              </a:rPr>
              <a:t>challenging.</a:t>
            </a:r>
            <a:endParaRPr sz="1600">
              <a:latin typeface="Calibri"/>
              <a:cs typeface="Calibri"/>
            </a:endParaRPr>
          </a:p>
        </p:txBody>
      </p:sp>
      <p:sp>
        <p:nvSpPr>
          <p:cNvPr id="17" name="object 17"/>
          <p:cNvSpPr txBox="1"/>
          <p:nvPr/>
        </p:nvSpPr>
        <p:spPr>
          <a:xfrm>
            <a:off x="8713399" y="6896840"/>
            <a:ext cx="77597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Positive</a:t>
            </a:r>
            <a:endParaRPr sz="1800">
              <a:latin typeface="Calibri"/>
              <a:cs typeface="Calibri"/>
            </a:endParaRPr>
          </a:p>
        </p:txBody>
      </p:sp>
      <p:sp>
        <p:nvSpPr>
          <p:cNvPr id="18" name="object 18"/>
          <p:cNvSpPr txBox="1"/>
          <p:nvPr/>
        </p:nvSpPr>
        <p:spPr>
          <a:xfrm>
            <a:off x="10977960" y="7423924"/>
            <a:ext cx="2169160" cy="2511425"/>
          </a:xfrm>
          <a:prstGeom prst="rect">
            <a:avLst/>
          </a:prstGeom>
        </p:spPr>
        <p:txBody>
          <a:bodyPr vert="horz" wrap="square" lIns="0" tIns="12700" rIns="0" bIns="0" rtlCol="0">
            <a:spAutoFit/>
          </a:bodyPr>
          <a:lstStyle/>
          <a:p>
            <a:pPr marL="12700" marR="5080" algn="ctr">
              <a:lnSpc>
                <a:spcPct val="113300"/>
              </a:lnSpc>
              <a:spcBef>
                <a:spcPts val="100"/>
              </a:spcBef>
            </a:pPr>
            <a:r>
              <a:rPr sz="1600" dirty="0">
                <a:solidFill>
                  <a:srgbClr val="FFFFFF"/>
                </a:solidFill>
                <a:latin typeface="Calibri"/>
                <a:cs typeface="Calibri"/>
              </a:rPr>
              <a:t>We</a:t>
            </a:r>
            <a:r>
              <a:rPr sz="1600" spc="-35" dirty="0">
                <a:solidFill>
                  <a:srgbClr val="FFFFFF"/>
                </a:solidFill>
                <a:latin typeface="Calibri"/>
                <a:cs typeface="Calibri"/>
              </a:rPr>
              <a:t> </a:t>
            </a:r>
            <a:r>
              <a:rPr sz="1600" dirty="0">
                <a:solidFill>
                  <a:srgbClr val="FFFFFF"/>
                </a:solidFill>
                <a:latin typeface="Calibri"/>
                <a:cs typeface="Calibri"/>
              </a:rPr>
              <a:t>are</a:t>
            </a:r>
            <a:r>
              <a:rPr sz="1600" spc="-30" dirty="0">
                <a:solidFill>
                  <a:srgbClr val="FFFFFF"/>
                </a:solidFill>
                <a:latin typeface="Calibri"/>
                <a:cs typeface="Calibri"/>
              </a:rPr>
              <a:t> </a:t>
            </a:r>
            <a:r>
              <a:rPr sz="1600" dirty="0">
                <a:solidFill>
                  <a:srgbClr val="FFFFFF"/>
                </a:solidFill>
                <a:latin typeface="Calibri"/>
                <a:cs typeface="Calibri"/>
              </a:rPr>
              <a:t>pragmatic</a:t>
            </a:r>
            <a:r>
              <a:rPr sz="1600" spc="-30" dirty="0">
                <a:solidFill>
                  <a:srgbClr val="FFFFFF"/>
                </a:solidFill>
                <a:latin typeface="Calibri"/>
                <a:cs typeface="Calibri"/>
              </a:rPr>
              <a:t> </a:t>
            </a:r>
            <a:r>
              <a:rPr sz="1600" spc="-20" dirty="0">
                <a:solidFill>
                  <a:srgbClr val="FFFFFF"/>
                </a:solidFill>
                <a:latin typeface="Calibri"/>
                <a:cs typeface="Calibri"/>
              </a:rPr>
              <a:t>about </a:t>
            </a:r>
            <a:r>
              <a:rPr sz="1600" dirty="0">
                <a:solidFill>
                  <a:srgbClr val="FFFFFF"/>
                </a:solidFill>
                <a:latin typeface="Calibri"/>
                <a:cs typeface="Calibri"/>
              </a:rPr>
              <a:t>the</a:t>
            </a:r>
            <a:r>
              <a:rPr sz="1600" spc="-40" dirty="0">
                <a:solidFill>
                  <a:srgbClr val="FFFFFF"/>
                </a:solidFill>
                <a:latin typeface="Calibri"/>
                <a:cs typeface="Calibri"/>
              </a:rPr>
              <a:t> </a:t>
            </a:r>
            <a:r>
              <a:rPr sz="1600" dirty="0">
                <a:solidFill>
                  <a:srgbClr val="FFFFFF"/>
                </a:solidFill>
                <a:latin typeface="Calibri"/>
                <a:cs typeface="Calibri"/>
              </a:rPr>
              <a:t>approaches</a:t>
            </a:r>
            <a:r>
              <a:rPr sz="1600" spc="-40" dirty="0">
                <a:solidFill>
                  <a:srgbClr val="FFFFFF"/>
                </a:solidFill>
                <a:latin typeface="Calibri"/>
                <a:cs typeface="Calibri"/>
              </a:rPr>
              <a:t> </a:t>
            </a:r>
            <a:r>
              <a:rPr sz="1600" dirty="0">
                <a:solidFill>
                  <a:srgbClr val="FFFFFF"/>
                </a:solidFill>
                <a:latin typeface="Calibri"/>
                <a:cs typeface="Calibri"/>
              </a:rPr>
              <a:t>we</a:t>
            </a:r>
            <a:r>
              <a:rPr sz="1600" spc="-40" dirty="0">
                <a:solidFill>
                  <a:srgbClr val="FFFFFF"/>
                </a:solidFill>
                <a:latin typeface="Calibri"/>
                <a:cs typeface="Calibri"/>
              </a:rPr>
              <a:t> </a:t>
            </a:r>
            <a:r>
              <a:rPr sz="1600" spc="-20" dirty="0">
                <a:solidFill>
                  <a:srgbClr val="FFFFFF"/>
                </a:solidFill>
                <a:latin typeface="Calibri"/>
                <a:cs typeface="Calibri"/>
              </a:rPr>
              <a:t>must </a:t>
            </a:r>
            <a:r>
              <a:rPr sz="1600" dirty="0">
                <a:solidFill>
                  <a:srgbClr val="FFFFFF"/>
                </a:solidFill>
                <a:latin typeface="Calibri"/>
                <a:cs typeface="Calibri"/>
              </a:rPr>
              <a:t>take</a:t>
            </a:r>
            <a:r>
              <a:rPr sz="1600" spc="-30" dirty="0">
                <a:solidFill>
                  <a:srgbClr val="FFFFFF"/>
                </a:solidFill>
                <a:latin typeface="Calibri"/>
                <a:cs typeface="Calibri"/>
              </a:rPr>
              <a:t> </a:t>
            </a:r>
            <a:r>
              <a:rPr sz="1600" dirty="0">
                <a:solidFill>
                  <a:srgbClr val="FFFFFF"/>
                </a:solidFill>
                <a:latin typeface="Calibri"/>
                <a:cs typeface="Calibri"/>
              </a:rPr>
              <a:t>to</a:t>
            </a:r>
            <a:r>
              <a:rPr sz="1600" spc="-25" dirty="0">
                <a:solidFill>
                  <a:srgbClr val="FFFFFF"/>
                </a:solidFill>
                <a:latin typeface="Calibri"/>
                <a:cs typeface="Calibri"/>
              </a:rPr>
              <a:t> </a:t>
            </a:r>
            <a:r>
              <a:rPr sz="1600" dirty="0">
                <a:solidFill>
                  <a:srgbClr val="FFFFFF"/>
                </a:solidFill>
                <a:latin typeface="Calibri"/>
                <a:cs typeface="Calibri"/>
              </a:rPr>
              <a:t>tackle</a:t>
            </a:r>
            <a:r>
              <a:rPr sz="1600" spc="-25" dirty="0">
                <a:solidFill>
                  <a:srgbClr val="FFFFFF"/>
                </a:solidFill>
                <a:latin typeface="Calibri"/>
                <a:cs typeface="Calibri"/>
              </a:rPr>
              <a:t> the </a:t>
            </a:r>
            <a:r>
              <a:rPr sz="1600" dirty="0">
                <a:solidFill>
                  <a:srgbClr val="FFFFFF"/>
                </a:solidFill>
                <a:latin typeface="Calibri"/>
                <a:cs typeface="Calibri"/>
              </a:rPr>
              <a:t>inequalities</a:t>
            </a:r>
            <a:r>
              <a:rPr sz="1600" spc="-35" dirty="0">
                <a:solidFill>
                  <a:srgbClr val="FFFFFF"/>
                </a:solidFill>
                <a:latin typeface="Calibri"/>
                <a:cs typeface="Calibri"/>
              </a:rPr>
              <a:t> </a:t>
            </a:r>
            <a:r>
              <a:rPr sz="1600" dirty="0">
                <a:solidFill>
                  <a:srgbClr val="FFFFFF"/>
                </a:solidFill>
                <a:latin typeface="Calibri"/>
                <a:cs typeface="Calibri"/>
              </a:rPr>
              <a:t>for</a:t>
            </a:r>
            <a:r>
              <a:rPr sz="1600" spc="-35" dirty="0">
                <a:solidFill>
                  <a:srgbClr val="FFFFFF"/>
                </a:solidFill>
                <a:latin typeface="Calibri"/>
                <a:cs typeface="Calibri"/>
              </a:rPr>
              <a:t> </a:t>
            </a:r>
            <a:r>
              <a:rPr sz="1600" spc="-20" dirty="0">
                <a:solidFill>
                  <a:srgbClr val="FFFFFF"/>
                </a:solidFill>
                <a:latin typeface="Calibri"/>
                <a:cs typeface="Calibri"/>
              </a:rPr>
              <a:t>young </a:t>
            </a:r>
            <a:r>
              <a:rPr sz="1600" dirty="0">
                <a:solidFill>
                  <a:srgbClr val="FFFFFF"/>
                </a:solidFill>
                <a:latin typeface="Calibri"/>
                <a:cs typeface="Calibri"/>
              </a:rPr>
              <a:t>people</a:t>
            </a:r>
            <a:r>
              <a:rPr sz="1600" spc="-20" dirty="0">
                <a:solidFill>
                  <a:srgbClr val="FFFFFF"/>
                </a:solidFill>
                <a:latin typeface="Calibri"/>
                <a:cs typeface="Calibri"/>
              </a:rPr>
              <a:t> </a:t>
            </a:r>
            <a:r>
              <a:rPr sz="1600" dirty="0">
                <a:solidFill>
                  <a:srgbClr val="FFFFFF"/>
                </a:solidFill>
                <a:latin typeface="Calibri"/>
                <a:cs typeface="Calibri"/>
              </a:rPr>
              <a:t>living</a:t>
            </a:r>
            <a:r>
              <a:rPr sz="1600" spc="-20" dirty="0">
                <a:solidFill>
                  <a:srgbClr val="FFFFFF"/>
                </a:solidFill>
                <a:latin typeface="Calibri"/>
                <a:cs typeface="Calibri"/>
              </a:rPr>
              <a:t> </a:t>
            </a:r>
            <a:r>
              <a:rPr sz="1600" dirty="0">
                <a:solidFill>
                  <a:srgbClr val="FFFFFF"/>
                </a:solidFill>
                <a:latin typeface="Calibri"/>
                <a:cs typeface="Calibri"/>
              </a:rPr>
              <a:t>in</a:t>
            </a:r>
            <a:r>
              <a:rPr sz="1600" spc="-20" dirty="0">
                <a:solidFill>
                  <a:srgbClr val="FFFFFF"/>
                </a:solidFill>
                <a:latin typeface="Calibri"/>
                <a:cs typeface="Calibri"/>
              </a:rPr>
              <a:t> low- </a:t>
            </a:r>
            <a:r>
              <a:rPr sz="1600" dirty="0">
                <a:solidFill>
                  <a:srgbClr val="FFFFFF"/>
                </a:solidFill>
                <a:latin typeface="Calibri"/>
                <a:cs typeface="Calibri"/>
              </a:rPr>
              <a:t>income,</a:t>
            </a:r>
            <a:r>
              <a:rPr sz="1600" spc="-50" dirty="0">
                <a:solidFill>
                  <a:srgbClr val="FFFFFF"/>
                </a:solidFill>
                <a:latin typeface="Calibri"/>
                <a:cs typeface="Calibri"/>
              </a:rPr>
              <a:t> </a:t>
            </a:r>
            <a:r>
              <a:rPr sz="1600" spc="-10" dirty="0">
                <a:solidFill>
                  <a:srgbClr val="FFFFFF"/>
                </a:solidFill>
                <a:latin typeface="Calibri"/>
                <a:cs typeface="Calibri"/>
              </a:rPr>
              <a:t>underserved </a:t>
            </a:r>
            <a:r>
              <a:rPr sz="1600" dirty="0">
                <a:solidFill>
                  <a:srgbClr val="FFFFFF"/>
                </a:solidFill>
                <a:latin typeface="Calibri"/>
                <a:cs typeface="Calibri"/>
              </a:rPr>
              <a:t>communities:</a:t>
            </a:r>
            <a:r>
              <a:rPr sz="1600" spc="-40" dirty="0">
                <a:solidFill>
                  <a:srgbClr val="FFFFFF"/>
                </a:solidFill>
                <a:latin typeface="Calibri"/>
                <a:cs typeface="Calibri"/>
              </a:rPr>
              <a:t> </a:t>
            </a:r>
            <a:r>
              <a:rPr sz="1600" dirty="0">
                <a:solidFill>
                  <a:srgbClr val="FFFFFF"/>
                </a:solidFill>
                <a:latin typeface="Calibri"/>
                <a:cs typeface="Calibri"/>
              </a:rPr>
              <a:t>the</a:t>
            </a:r>
            <a:r>
              <a:rPr sz="1600" spc="-40" dirty="0">
                <a:solidFill>
                  <a:srgbClr val="FFFFFF"/>
                </a:solidFill>
                <a:latin typeface="Calibri"/>
                <a:cs typeface="Calibri"/>
              </a:rPr>
              <a:t> </a:t>
            </a:r>
            <a:r>
              <a:rPr sz="1600" dirty="0">
                <a:solidFill>
                  <a:srgbClr val="FFFFFF"/>
                </a:solidFill>
                <a:latin typeface="Calibri"/>
                <a:cs typeface="Calibri"/>
              </a:rPr>
              <a:t>world</a:t>
            </a:r>
            <a:r>
              <a:rPr sz="1600" spc="-40" dirty="0">
                <a:solidFill>
                  <a:srgbClr val="FFFFFF"/>
                </a:solidFill>
                <a:latin typeface="Calibri"/>
                <a:cs typeface="Calibri"/>
              </a:rPr>
              <a:t> </a:t>
            </a:r>
            <a:r>
              <a:rPr sz="1600" spc="-25" dirty="0">
                <a:solidFill>
                  <a:srgbClr val="FFFFFF"/>
                </a:solidFill>
                <a:latin typeface="Calibri"/>
                <a:cs typeface="Calibri"/>
              </a:rPr>
              <a:t>is </a:t>
            </a:r>
            <a:r>
              <a:rPr sz="1600" dirty="0">
                <a:solidFill>
                  <a:srgbClr val="FFFFFF"/>
                </a:solidFill>
                <a:latin typeface="Calibri"/>
                <a:cs typeface="Calibri"/>
              </a:rPr>
              <a:t>not</a:t>
            </a:r>
            <a:r>
              <a:rPr sz="1600" spc="-45" dirty="0">
                <a:solidFill>
                  <a:srgbClr val="FFFFFF"/>
                </a:solidFill>
                <a:latin typeface="Calibri"/>
                <a:cs typeface="Calibri"/>
              </a:rPr>
              <a:t> </a:t>
            </a:r>
            <a:r>
              <a:rPr sz="1600" dirty="0">
                <a:solidFill>
                  <a:srgbClr val="FFFFFF"/>
                </a:solidFill>
                <a:latin typeface="Calibri"/>
                <a:cs typeface="Calibri"/>
              </a:rPr>
              <a:t>perfectly</a:t>
            </a:r>
            <a:r>
              <a:rPr sz="1600" spc="-40" dirty="0">
                <a:solidFill>
                  <a:srgbClr val="FFFFFF"/>
                </a:solidFill>
                <a:latin typeface="Calibri"/>
                <a:cs typeface="Calibri"/>
              </a:rPr>
              <a:t> </a:t>
            </a:r>
            <a:r>
              <a:rPr sz="1600" spc="-10" dirty="0">
                <a:solidFill>
                  <a:srgbClr val="FFFFFF"/>
                </a:solidFill>
                <a:latin typeface="Calibri"/>
                <a:cs typeface="Calibri"/>
              </a:rPr>
              <a:t>designed, </a:t>
            </a:r>
            <a:r>
              <a:rPr sz="1600" dirty="0">
                <a:solidFill>
                  <a:srgbClr val="FFFFFF"/>
                </a:solidFill>
                <a:latin typeface="Calibri"/>
                <a:cs typeface="Calibri"/>
              </a:rPr>
              <a:t>and</a:t>
            </a:r>
            <a:r>
              <a:rPr sz="1600" spc="-15" dirty="0">
                <a:solidFill>
                  <a:srgbClr val="FFFFFF"/>
                </a:solidFill>
                <a:latin typeface="Calibri"/>
                <a:cs typeface="Calibri"/>
              </a:rPr>
              <a:t> </a:t>
            </a:r>
            <a:r>
              <a:rPr sz="1600" dirty="0">
                <a:solidFill>
                  <a:srgbClr val="FFFFFF"/>
                </a:solidFill>
                <a:latin typeface="Calibri"/>
                <a:cs typeface="Calibri"/>
              </a:rPr>
              <a:t>we</a:t>
            </a:r>
            <a:r>
              <a:rPr sz="1600" spc="-15" dirty="0">
                <a:solidFill>
                  <a:srgbClr val="FFFFFF"/>
                </a:solidFill>
                <a:latin typeface="Calibri"/>
                <a:cs typeface="Calibri"/>
              </a:rPr>
              <a:t> </a:t>
            </a:r>
            <a:r>
              <a:rPr sz="1600" dirty="0">
                <a:solidFill>
                  <a:srgbClr val="FFFFFF"/>
                </a:solidFill>
                <a:latin typeface="Calibri"/>
                <a:cs typeface="Calibri"/>
              </a:rPr>
              <a:t>find</a:t>
            </a:r>
            <a:r>
              <a:rPr sz="1600" spc="-15" dirty="0">
                <a:solidFill>
                  <a:srgbClr val="FFFFFF"/>
                </a:solidFill>
                <a:latin typeface="Calibri"/>
                <a:cs typeface="Calibri"/>
              </a:rPr>
              <a:t> </a:t>
            </a:r>
            <a:r>
              <a:rPr sz="1600" dirty="0">
                <a:solidFill>
                  <a:srgbClr val="FFFFFF"/>
                </a:solidFill>
                <a:latin typeface="Calibri"/>
                <a:cs typeface="Calibri"/>
              </a:rPr>
              <a:t>a</a:t>
            </a:r>
            <a:r>
              <a:rPr sz="1600" spc="-15" dirty="0">
                <a:solidFill>
                  <a:srgbClr val="FFFFFF"/>
                </a:solidFill>
                <a:latin typeface="Calibri"/>
                <a:cs typeface="Calibri"/>
              </a:rPr>
              <a:t> </a:t>
            </a:r>
            <a:r>
              <a:rPr sz="1600" spc="-20" dirty="0">
                <a:solidFill>
                  <a:srgbClr val="FFFFFF"/>
                </a:solidFill>
                <a:latin typeface="Calibri"/>
                <a:cs typeface="Calibri"/>
              </a:rPr>
              <a:t>way.</a:t>
            </a:r>
            <a:endParaRPr sz="1600">
              <a:latin typeface="Calibri"/>
              <a:cs typeface="Calibri"/>
            </a:endParaRPr>
          </a:p>
        </p:txBody>
      </p:sp>
      <p:sp>
        <p:nvSpPr>
          <p:cNvPr id="19" name="object 19"/>
          <p:cNvSpPr txBox="1"/>
          <p:nvPr/>
        </p:nvSpPr>
        <p:spPr>
          <a:xfrm>
            <a:off x="11573019" y="6896840"/>
            <a:ext cx="979169"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Pragmatic</a:t>
            </a:r>
            <a:endParaRPr sz="1800">
              <a:latin typeface="Calibri"/>
              <a:cs typeface="Calibri"/>
            </a:endParaRPr>
          </a:p>
        </p:txBody>
      </p:sp>
      <p:sp>
        <p:nvSpPr>
          <p:cNvPr id="20" name="object 20"/>
          <p:cNvSpPr txBox="1"/>
          <p:nvPr/>
        </p:nvSpPr>
        <p:spPr>
          <a:xfrm>
            <a:off x="13922114" y="7423924"/>
            <a:ext cx="2204085" cy="1406525"/>
          </a:xfrm>
          <a:prstGeom prst="rect">
            <a:avLst/>
          </a:prstGeom>
        </p:spPr>
        <p:txBody>
          <a:bodyPr vert="horz" wrap="square" lIns="0" tIns="12700" rIns="0" bIns="0" rtlCol="0">
            <a:spAutoFit/>
          </a:bodyPr>
          <a:lstStyle/>
          <a:p>
            <a:pPr marL="12065" marR="5080" indent="-635" algn="ctr">
              <a:lnSpc>
                <a:spcPct val="113300"/>
              </a:lnSpc>
              <a:spcBef>
                <a:spcPts val="100"/>
              </a:spcBef>
            </a:pPr>
            <a:r>
              <a:rPr sz="1600" dirty="0">
                <a:solidFill>
                  <a:srgbClr val="FFFFFF"/>
                </a:solidFill>
                <a:latin typeface="Calibri"/>
                <a:cs typeface="Calibri"/>
              </a:rPr>
              <a:t>We</a:t>
            </a:r>
            <a:r>
              <a:rPr sz="1600" spc="-35" dirty="0">
                <a:solidFill>
                  <a:srgbClr val="FFFFFF"/>
                </a:solidFill>
                <a:latin typeface="Calibri"/>
                <a:cs typeface="Calibri"/>
              </a:rPr>
              <a:t> </a:t>
            </a:r>
            <a:r>
              <a:rPr sz="1600" dirty="0">
                <a:solidFill>
                  <a:srgbClr val="FFFFFF"/>
                </a:solidFill>
                <a:latin typeface="Calibri"/>
                <a:cs typeface="Calibri"/>
              </a:rPr>
              <a:t>are</a:t>
            </a:r>
            <a:r>
              <a:rPr sz="1600" spc="-35" dirty="0">
                <a:solidFill>
                  <a:srgbClr val="FFFFFF"/>
                </a:solidFill>
                <a:latin typeface="Calibri"/>
                <a:cs typeface="Calibri"/>
              </a:rPr>
              <a:t> </a:t>
            </a:r>
            <a:r>
              <a:rPr sz="1600" dirty="0">
                <a:solidFill>
                  <a:srgbClr val="FFFFFF"/>
                </a:solidFill>
                <a:latin typeface="Calibri"/>
                <a:cs typeface="Calibri"/>
              </a:rPr>
              <a:t>courageous</a:t>
            </a:r>
            <a:r>
              <a:rPr sz="1600" spc="-30" dirty="0">
                <a:solidFill>
                  <a:srgbClr val="FFFFFF"/>
                </a:solidFill>
                <a:latin typeface="Calibri"/>
                <a:cs typeface="Calibri"/>
              </a:rPr>
              <a:t> </a:t>
            </a:r>
            <a:r>
              <a:rPr sz="1600" dirty="0">
                <a:solidFill>
                  <a:srgbClr val="FFFFFF"/>
                </a:solidFill>
                <a:latin typeface="Calibri"/>
                <a:cs typeface="Calibri"/>
              </a:rPr>
              <a:t>in</a:t>
            </a:r>
            <a:r>
              <a:rPr sz="1600" spc="-35" dirty="0">
                <a:solidFill>
                  <a:srgbClr val="FFFFFF"/>
                </a:solidFill>
                <a:latin typeface="Calibri"/>
                <a:cs typeface="Calibri"/>
              </a:rPr>
              <a:t> </a:t>
            </a:r>
            <a:r>
              <a:rPr sz="1600" spc="-25" dirty="0">
                <a:solidFill>
                  <a:srgbClr val="FFFFFF"/>
                </a:solidFill>
                <a:latin typeface="Calibri"/>
                <a:cs typeface="Calibri"/>
              </a:rPr>
              <a:t>our </a:t>
            </a:r>
            <a:r>
              <a:rPr sz="1600" dirty="0">
                <a:solidFill>
                  <a:srgbClr val="FFFFFF"/>
                </a:solidFill>
                <a:latin typeface="Calibri"/>
                <a:cs typeface="Calibri"/>
              </a:rPr>
              <a:t>approach</a:t>
            </a:r>
            <a:r>
              <a:rPr sz="1600" spc="-35" dirty="0">
                <a:solidFill>
                  <a:srgbClr val="FFFFFF"/>
                </a:solidFill>
                <a:latin typeface="Calibri"/>
                <a:cs typeface="Calibri"/>
              </a:rPr>
              <a:t> </a:t>
            </a:r>
            <a:r>
              <a:rPr sz="1600" dirty="0">
                <a:solidFill>
                  <a:srgbClr val="FFFFFF"/>
                </a:solidFill>
                <a:latin typeface="Calibri"/>
                <a:cs typeface="Calibri"/>
              </a:rPr>
              <a:t>to</a:t>
            </a:r>
            <a:r>
              <a:rPr sz="1600" spc="-35" dirty="0">
                <a:solidFill>
                  <a:srgbClr val="FFFFFF"/>
                </a:solidFill>
                <a:latin typeface="Calibri"/>
                <a:cs typeface="Calibri"/>
              </a:rPr>
              <a:t> </a:t>
            </a:r>
            <a:r>
              <a:rPr sz="1600" spc="-10" dirty="0">
                <a:solidFill>
                  <a:srgbClr val="FFFFFF"/>
                </a:solidFill>
                <a:latin typeface="Calibri"/>
                <a:cs typeface="Calibri"/>
              </a:rPr>
              <a:t>creating </a:t>
            </a:r>
            <a:r>
              <a:rPr sz="1600" dirty="0">
                <a:solidFill>
                  <a:srgbClr val="FFFFFF"/>
                </a:solidFill>
                <a:latin typeface="Calibri"/>
                <a:cs typeface="Calibri"/>
              </a:rPr>
              <a:t>change.</a:t>
            </a:r>
            <a:r>
              <a:rPr sz="1600" spc="-40" dirty="0">
                <a:solidFill>
                  <a:srgbClr val="FFFFFF"/>
                </a:solidFill>
                <a:latin typeface="Calibri"/>
                <a:cs typeface="Calibri"/>
              </a:rPr>
              <a:t> </a:t>
            </a:r>
            <a:r>
              <a:rPr sz="1600" dirty="0">
                <a:solidFill>
                  <a:srgbClr val="FFFFFF"/>
                </a:solidFill>
                <a:latin typeface="Calibri"/>
                <a:cs typeface="Calibri"/>
              </a:rPr>
              <a:t>We</a:t>
            </a:r>
            <a:r>
              <a:rPr sz="1600" spc="-40" dirty="0">
                <a:solidFill>
                  <a:srgbClr val="FFFFFF"/>
                </a:solidFill>
                <a:latin typeface="Calibri"/>
                <a:cs typeface="Calibri"/>
              </a:rPr>
              <a:t> </a:t>
            </a:r>
            <a:r>
              <a:rPr sz="1600" spc="-10" dirty="0">
                <a:solidFill>
                  <a:srgbClr val="FFFFFF"/>
                </a:solidFill>
                <a:latin typeface="Calibri"/>
                <a:cs typeface="Calibri"/>
              </a:rPr>
              <a:t>positively </a:t>
            </a:r>
            <a:r>
              <a:rPr sz="1600" dirty="0">
                <a:solidFill>
                  <a:srgbClr val="FFFFFF"/>
                </a:solidFill>
                <a:latin typeface="Calibri"/>
                <a:cs typeface="Calibri"/>
              </a:rPr>
              <a:t>disrupt</a:t>
            </a:r>
            <a:r>
              <a:rPr sz="1600" spc="-35" dirty="0">
                <a:solidFill>
                  <a:srgbClr val="FFFFFF"/>
                </a:solidFill>
                <a:latin typeface="Calibri"/>
                <a:cs typeface="Calibri"/>
              </a:rPr>
              <a:t> </a:t>
            </a:r>
            <a:r>
              <a:rPr sz="1600" dirty="0">
                <a:solidFill>
                  <a:srgbClr val="FFFFFF"/>
                </a:solidFill>
                <a:latin typeface="Calibri"/>
                <a:cs typeface="Calibri"/>
              </a:rPr>
              <a:t>and</a:t>
            </a:r>
            <a:r>
              <a:rPr sz="1600" spc="-30" dirty="0">
                <a:solidFill>
                  <a:srgbClr val="FFFFFF"/>
                </a:solidFill>
                <a:latin typeface="Calibri"/>
                <a:cs typeface="Calibri"/>
              </a:rPr>
              <a:t> </a:t>
            </a:r>
            <a:r>
              <a:rPr sz="1600" dirty="0">
                <a:solidFill>
                  <a:srgbClr val="FFFFFF"/>
                </a:solidFill>
                <a:latin typeface="Calibri"/>
                <a:cs typeface="Calibri"/>
              </a:rPr>
              <a:t>challenge</a:t>
            </a:r>
            <a:r>
              <a:rPr sz="1600" spc="-30" dirty="0">
                <a:solidFill>
                  <a:srgbClr val="FFFFFF"/>
                </a:solidFill>
                <a:latin typeface="Calibri"/>
                <a:cs typeface="Calibri"/>
              </a:rPr>
              <a:t> </a:t>
            </a:r>
            <a:r>
              <a:rPr sz="1600" spc="-25" dirty="0">
                <a:solidFill>
                  <a:srgbClr val="FFFFFF"/>
                </a:solidFill>
                <a:latin typeface="Calibri"/>
                <a:cs typeface="Calibri"/>
              </a:rPr>
              <a:t>in </a:t>
            </a:r>
            <a:r>
              <a:rPr sz="1600" dirty="0">
                <a:solidFill>
                  <a:srgbClr val="FFFFFF"/>
                </a:solidFill>
                <a:latin typeface="Calibri"/>
                <a:cs typeface="Calibri"/>
              </a:rPr>
              <a:t>the</a:t>
            </a:r>
            <a:r>
              <a:rPr sz="1600" spc="-30" dirty="0">
                <a:solidFill>
                  <a:srgbClr val="FFFFFF"/>
                </a:solidFill>
                <a:latin typeface="Calibri"/>
                <a:cs typeface="Calibri"/>
              </a:rPr>
              <a:t> </a:t>
            </a:r>
            <a:r>
              <a:rPr sz="1600" dirty="0">
                <a:solidFill>
                  <a:srgbClr val="FFFFFF"/>
                </a:solidFill>
                <a:latin typeface="Calibri"/>
                <a:cs typeface="Calibri"/>
              </a:rPr>
              <a:t>pursuit</a:t>
            </a:r>
            <a:r>
              <a:rPr sz="1600" spc="-25" dirty="0">
                <a:solidFill>
                  <a:srgbClr val="FFFFFF"/>
                </a:solidFill>
                <a:latin typeface="Calibri"/>
                <a:cs typeface="Calibri"/>
              </a:rPr>
              <a:t> </a:t>
            </a:r>
            <a:r>
              <a:rPr sz="1600" dirty="0">
                <a:solidFill>
                  <a:srgbClr val="FFFFFF"/>
                </a:solidFill>
                <a:latin typeface="Calibri"/>
                <a:cs typeface="Calibri"/>
              </a:rPr>
              <a:t>of</a:t>
            </a:r>
            <a:r>
              <a:rPr sz="1600" spc="-25" dirty="0">
                <a:solidFill>
                  <a:srgbClr val="FFFFFF"/>
                </a:solidFill>
                <a:latin typeface="Calibri"/>
                <a:cs typeface="Calibri"/>
              </a:rPr>
              <a:t> </a:t>
            </a:r>
            <a:r>
              <a:rPr sz="1600" dirty="0">
                <a:solidFill>
                  <a:srgbClr val="FFFFFF"/>
                </a:solidFill>
                <a:latin typeface="Calibri"/>
                <a:cs typeface="Calibri"/>
              </a:rPr>
              <a:t>our</a:t>
            </a:r>
            <a:r>
              <a:rPr sz="1600" spc="-25" dirty="0">
                <a:solidFill>
                  <a:srgbClr val="FFFFFF"/>
                </a:solidFill>
                <a:latin typeface="Calibri"/>
                <a:cs typeface="Calibri"/>
              </a:rPr>
              <a:t> </a:t>
            </a:r>
            <a:r>
              <a:rPr sz="1600" spc="-10" dirty="0">
                <a:solidFill>
                  <a:srgbClr val="FFFFFF"/>
                </a:solidFill>
                <a:latin typeface="Calibri"/>
                <a:cs typeface="Calibri"/>
              </a:rPr>
              <a:t>mission.</a:t>
            </a:r>
            <a:endParaRPr sz="1600">
              <a:latin typeface="Calibri"/>
              <a:cs typeface="Calibri"/>
            </a:endParaRPr>
          </a:p>
        </p:txBody>
      </p:sp>
      <p:sp>
        <p:nvSpPr>
          <p:cNvPr id="21" name="object 21"/>
          <p:cNvSpPr txBox="1"/>
          <p:nvPr/>
        </p:nvSpPr>
        <p:spPr>
          <a:xfrm>
            <a:off x="14451093" y="6896840"/>
            <a:ext cx="114617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Courageous</a:t>
            </a:r>
            <a:endParaRPr sz="18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216103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3" name="object 3"/>
          <p:cNvSpPr txBox="1">
            <a:spLocks noGrp="1"/>
          </p:cNvSpPr>
          <p:nvPr>
            <p:ph type="title"/>
          </p:nvPr>
        </p:nvSpPr>
        <p:spPr>
          <a:xfrm>
            <a:off x="1016000" y="979805"/>
            <a:ext cx="5566410" cy="711200"/>
          </a:xfrm>
          <a:prstGeom prst="rect">
            <a:avLst/>
          </a:prstGeom>
        </p:spPr>
        <p:txBody>
          <a:bodyPr vert="horz" wrap="square" lIns="0" tIns="12700" rIns="0" bIns="0" rtlCol="0">
            <a:spAutoFit/>
          </a:bodyPr>
          <a:lstStyle/>
          <a:p>
            <a:pPr marL="12700">
              <a:lnSpc>
                <a:spcPct val="100000"/>
              </a:lnSpc>
              <a:spcBef>
                <a:spcPts val="100"/>
              </a:spcBef>
            </a:pPr>
            <a:r>
              <a:rPr spc="-245" dirty="0"/>
              <a:t>OUR</a:t>
            </a:r>
            <a:r>
              <a:rPr spc="-615" dirty="0"/>
              <a:t> </a:t>
            </a:r>
            <a:r>
              <a:rPr spc="-20" dirty="0"/>
              <a:t>COMMITMENTS</a:t>
            </a:r>
          </a:p>
        </p:txBody>
      </p:sp>
      <p:sp>
        <p:nvSpPr>
          <p:cNvPr id="4" name="object 4"/>
          <p:cNvSpPr txBox="1"/>
          <p:nvPr/>
        </p:nvSpPr>
        <p:spPr>
          <a:xfrm>
            <a:off x="9264553" y="934066"/>
            <a:ext cx="7588884" cy="968375"/>
          </a:xfrm>
          <a:prstGeom prst="rect">
            <a:avLst/>
          </a:prstGeom>
        </p:spPr>
        <p:txBody>
          <a:bodyPr vert="horz" wrap="square" lIns="0" tIns="12700" rIns="0" bIns="0" rtlCol="0">
            <a:spAutoFit/>
          </a:bodyPr>
          <a:lstStyle/>
          <a:p>
            <a:pPr marL="12700" marR="5080">
              <a:lnSpc>
                <a:spcPct val="114599"/>
              </a:lnSpc>
              <a:spcBef>
                <a:spcPts val="100"/>
              </a:spcBef>
            </a:pPr>
            <a:r>
              <a:rPr sz="1800" dirty="0">
                <a:solidFill>
                  <a:srgbClr val="FFFFFF"/>
                </a:solidFill>
                <a:latin typeface="Calibri"/>
                <a:cs typeface="Calibri"/>
              </a:rPr>
              <a:t>StreetGames</a:t>
            </a:r>
            <a:r>
              <a:rPr sz="1800" spc="-45" dirty="0">
                <a:solidFill>
                  <a:srgbClr val="FFFFFF"/>
                </a:solidFill>
                <a:latin typeface="Calibri"/>
                <a:cs typeface="Calibri"/>
              </a:rPr>
              <a:t> </a:t>
            </a:r>
            <a:r>
              <a:rPr sz="1800" dirty="0">
                <a:solidFill>
                  <a:srgbClr val="FFFFFF"/>
                </a:solidFill>
                <a:latin typeface="Calibri"/>
                <a:cs typeface="Calibri"/>
              </a:rPr>
              <a:t>is</a:t>
            </a:r>
            <a:r>
              <a:rPr sz="1800" spc="-45" dirty="0">
                <a:solidFill>
                  <a:srgbClr val="FFFFFF"/>
                </a:solidFill>
                <a:latin typeface="Calibri"/>
                <a:cs typeface="Calibri"/>
              </a:rPr>
              <a:t> </a:t>
            </a:r>
            <a:r>
              <a:rPr sz="1800" dirty="0">
                <a:solidFill>
                  <a:srgbClr val="FFFFFF"/>
                </a:solidFill>
                <a:latin typeface="Calibri"/>
                <a:cs typeface="Calibri"/>
              </a:rPr>
              <a:t>a</a:t>
            </a:r>
            <a:r>
              <a:rPr sz="1800" spc="-45" dirty="0">
                <a:solidFill>
                  <a:srgbClr val="FFFFFF"/>
                </a:solidFill>
                <a:latin typeface="Calibri"/>
                <a:cs typeface="Calibri"/>
              </a:rPr>
              <a:t> </a:t>
            </a:r>
            <a:r>
              <a:rPr sz="1800" dirty="0">
                <a:solidFill>
                  <a:srgbClr val="FFFFFF"/>
                </a:solidFill>
                <a:latin typeface="Calibri"/>
                <a:cs typeface="Calibri"/>
              </a:rPr>
              <a:t>special</a:t>
            </a:r>
            <a:r>
              <a:rPr sz="1800" spc="-45" dirty="0">
                <a:solidFill>
                  <a:srgbClr val="FFFFFF"/>
                </a:solidFill>
                <a:latin typeface="Calibri"/>
                <a:cs typeface="Calibri"/>
              </a:rPr>
              <a:t> </a:t>
            </a:r>
            <a:r>
              <a:rPr sz="1800" dirty="0">
                <a:solidFill>
                  <a:srgbClr val="FFFFFF"/>
                </a:solidFill>
                <a:latin typeface="Calibri"/>
                <a:cs typeface="Calibri"/>
              </a:rPr>
              <a:t>place</a:t>
            </a:r>
            <a:r>
              <a:rPr sz="1800" spc="-45" dirty="0">
                <a:solidFill>
                  <a:srgbClr val="FFFFFF"/>
                </a:solidFill>
                <a:latin typeface="Calibri"/>
                <a:cs typeface="Calibri"/>
              </a:rPr>
              <a:t> </a:t>
            </a:r>
            <a:r>
              <a:rPr sz="1800" dirty="0">
                <a:solidFill>
                  <a:srgbClr val="FFFFFF"/>
                </a:solidFill>
                <a:latin typeface="Calibri"/>
                <a:cs typeface="Calibri"/>
              </a:rPr>
              <a:t>to</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dirty="0">
                <a:solidFill>
                  <a:srgbClr val="FFFFFF"/>
                </a:solidFill>
                <a:latin typeface="Calibri"/>
                <a:cs typeface="Calibri"/>
              </a:rPr>
              <a:t>Our</a:t>
            </a:r>
            <a:r>
              <a:rPr sz="1800" spc="-45" dirty="0">
                <a:solidFill>
                  <a:srgbClr val="FFFFFF"/>
                </a:solidFill>
                <a:latin typeface="Calibri"/>
                <a:cs typeface="Calibri"/>
              </a:rPr>
              <a:t> </a:t>
            </a:r>
            <a:r>
              <a:rPr sz="1800" dirty="0">
                <a:solidFill>
                  <a:srgbClr val="FFFFFF"/>
                </a:solidFill>
                <a:latin typeface="Calibri"/>
                <a:cs typeface="Calibri"/>
              </a:rPr>
              <a:t>workplace</a:t>
            </a:r>
            <a:r>
              <a:rPr sz="1800" spc="-45" dirty="0">
                <a:solidFill>
                  <a:srgbClr val="FFFFFF"/>
                </a:solidFill>
                <a:latin typeface="Calibri"/>
                <a:cs typeface="Calibri"/>
              </a:rPr>
              <a:t> </a:t>
            </a:r>
            <a:r>
              <a:rPr sz="1800" dirty="0">
                <a:solidFill>
                  <a:srgbClr val="FFFFFF"/>
                </a:solidFill>
                <a:latin typeface="Calibri"/>
                <a:cs typeface="Calibri"/>
              </a:rPr>
              <a:t>is</a:t>
            </a:r>
            <a:r>
              <a:rPr sz="1800" spc="-40" dirty="0">
                <a:solidFill>
                  <a:srgbClr val="FFFFFF"/>
                </a:solidFill>
                <a:latin typeface="Calibri"/>
                <a:cs typeface="Calibri"/>
              </a:rPr>
              <a:t> </a:t>
            </a:r>
            <a:r>
              <a:rPr sz="1800" dirty="0">
                <a:solidFill>
                  <a:srgbClr val="FFFFFF"/>
                </a:solidFill>
                <a:latin typeface="Calibri"/>
                <a:cs typeface="Calibri"/>
              </a:rPr>
              <a:t>a</a:t>
            </a:r>
            <a:r>
              <a:rPr sz="1800" spc="-45" dirty="0">
                <a:solidFill>
                  <a:srgbClr val="FFFFFF"/>
                </a:solidFill>
                <a:latin typeface="Calibri"/>
                <a:cs typeface="Calibri"/>
              </a:rPr>
              <a:t> </a:t>
            </a:r>
            <a:r>
              <a:rPr sz="1800" dirty="0">
                <a:solidFill>
                  <a:srgbClr val="FFFFFF"/>
                </a:solidFill>
                <a:latin typeface="Calibri"/>
                <a:cs typeface="Calibri"/>
              </a:rPr>
              <a:t>community</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spc="-10" dirty="0">
                <a:solidFill>
                  <a:srgbClr val="FFFFFF"/>
                </a:solidFill>
                <a:latin typeface="Calibri"/>
                <a:cs typeface="Calibri"/>
              </a:rPr>
              <a:t>talented </a:t>
            </a:r>
            <a:r>
              <a:rPr sz="1800" dirty="0">
                <a:solidFill>
                  <a:srgbClr val="FFFFFF"/>
                </a:solidFill>
                <a:latin typeface="Calibri"/>
                <a:cs typeface="Calibri"/>
              </a:rPr>
              <a:t>people</a:t>
            </a:r>
            <a:r>
              <a:rPr sz="1800" spc="-45" dirty="0">
                <a:solidFill>
                  <a:srgbClr val="FFFFFF"/>
                </a:solidFill>
                <a:latin typeface="Calibri"/>
                <a:cs typeface="Calibri"/>
              </a:rPr>
              <a:t> </a:t>
            </a:r>
            <a:r>
              <a:rPr sz="1800" dirty="0">
                <a:solidFill>
                  <a:srgbClr val="FFFFFF"/>
                </a:solidFill>
                <a:latin typeface="Calibri"/>
                <a:cs typeface="Calibri"/>
              </a:rPr>
              <a:t>who</a:t>
            </a:r>
            <a:r>
              <a:rPr sz="1800" spc="-45" dirty="0">
                <a:solidFill>
                  <a:srgbClr val="FFFFFF"/>
                </a:solidFill>
                <a:latin typeface="Calibri"/>
                <a:cs typeface="Calibri"/>
              </a:rPr>
              <a:t> </a:t>
            </a:r>
            <a:r>
              <a:rPr sz="1800" dirty="0">
                <a:solidFill>
                  <a:srgbClr val="FFFFFF"/>
                </a:solidFill>
                <a:latin typeface="Calibri"/>
                <a:cs typeface="Calibri"/>
              </a:rPr>
              <a:t>work</a:t>
            </a:r>
            <a:r>
              <a:rPr sz="1800" spc="-40" dirty="0">
                <a:solidFill>
                  <a:srgbClr val="FFFFFF"/>
                </a:solidFill>
                <a:latin typeface="Calibri"/>
                <a:cs typeface="Calibri"/>
              </a:rPr>
              <a:t> </a:t>
            </a:r>
            <a:r>
              <a:rPr sz="1800" dirty="0">
                <a:solidFill>
                  <a:srgbClr val="FFFFFF"/>
                </a:solidFill>
                <a:latin typeface="Calibri"/>
                <a:cs typeface="Calibri"/>
              </a:rPr>
              <a:t>in</a:t>
            </a:r>
            <a:r>
              <a:rPr sz="1800" spc="-45" dirty="0">
                <a:solidFill>
                  <a:srgbClr val="FFFFFF"/>
                </a:solidFill>
                <a:latin typeface="Calibri"/>
                <a:cs typeface="Calibri"/>
              </a:rPr>
              <a:t> </a:t>
            </a:r>
            <a:r>
              <a:rPr sz="1800" dirty="0">
                <a:solidFill>
                  <a:srgbClr val="FFFFFF"/>
                </a:solidFill>
                <a:latin typeface="Calibri"/>
                <a:cs typeface="Calibri"/>
              </a:rPr>
              <a:t>innovative</a:t>
            </a:r>
            <a:r>
              <a:rPr sz="1800" spc="-40" dirty="0">
                <a:solidFill>
                  <a:srgbClr val="FFFFFF"/>
                </a:solidFill>
                <a:latin typeface="Calibri"/>
                <a:cs typeface="Calibri"/>
              </a:rPr>
              <a:t> </a:t>
            </a:r>
            <a:r>
              <a:rPr sz="1800" dirty="0">
                <a:solidFill>
                  <a:srgbClr val="FFFFFF"/>
                </a:solidFill>
                <a:latin typeface="Calibri"/>
                <a:cs typeface="Calibri"/>
              </a:rPr>
              <a:t>and</a:t>
            </a:r>
            <a:r>
              <a:rPr sz="1800" spc="-45" dirty="0">
                <a:solidFill>
                  <a:srgbClr val="FFFFFF"/>
                </a:solidFill>
                <a:latin typeface="Calibri"/>
                <a:cs typeface="Calibri"/>
              </a:rPr>
              <a:t> </a:t>
            </a:r>
            <a:r>
              <a:rPr sz="1800" spc="-20" dirty="0">
                <a:solidFill>
                  <a:srgbClr val="FFFFFF"/>
                </a:solidFill>
                <a:latin typeface="Calibri"/>
                <a:cs typeface="Calibri"/>
              </a:rPr>
              <a:t>co-</a:t>
            </a:r>
            <a:r>
              <a:rPr sz="1800" spc="-10" dirty="0">
                <a:solidFill>
                  <a:srgbClr val="FFFFFF"/>
                </a:solidFill>
                <a:latin typeface="Calibri"/>
                <a:cs typeface="Calibri"/>
              </a:rPr>
              <a:t>productive</a:t>
            </a:r>
            <a:r>
              <a:rPr sz="1800" spc="-40" dirty="0">
                <a:solidFill>
                  <a:srgbClr val="FFFFFF"/>
                </a:solidFill>
                <a:latin typeface="Calibri"/>
                <a:cs typeface="Calibri"/>
              </a:rPr>
              <a:t> </a:t>
            </a:r>
            <a:r>
              <a:rPr sz="1800" dirty="0">
                <a:solidFill>
                  <a:srgbClr val="FFFFFF"/>
                </a:solidFill>
                <a:latin typeface="Calibri"/>
                <a:cs typeface="Calibri"/>
              </a:rPr>
              <a:t>ways.</a:t>
            </a:r>
            <a:r>
              <a:rPr sz="1800" spc="-45" dirty="0">
                <a:solidFill>
                  <a:srgbClr val="FFFFFF"/>
                </a:solidFill>
                <a:latin typeface="Calibri"/>
                <a:cs typeface="Calibri"/>
              </a:rPr>
              <a:t> </a:t>
            </a:r>
            <a:r>
              <a:rPr sz="1800" dirty="0">
                <a:solidFill>
                  <a:srgbClr val="FFFFFF"/>
                </a:solidFill>
                <a:latin typeface="Calibri"/>
                <a:cs typeface="Calibri"/>
              </a:rPr>
              <a:t>How</a:t>
            </a:r>
            <a:r>
              <a:rPr sz="1800" spc="-40" dirty="0">
                <a:solidFill>
                  <a:srgbClr val="FFFFFF"/>
                </a:solidFill>
                <a:latin typeface="Calibri"/>
                <a:cs typeface="Calibri"/>
              </a:rPr>
              <a:t> </a:t>
            </a: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spc="-10" dirty="0">
                <a:solidFill>
                  <a:srgbClr val="FFFFFF"/>
                </a:solidFill>
                <a:latin typeface="Calibri"/>
                <a:cs typeface="Calibri"/>
              </a:rPr>
              <a:t>together </a:t>
            </a:r>
            <a:r>
              <a:rPr sz="1800" dirty="0">
                <a:solidFill>
                  <a:srgbClr val="FFFFFF"/>
                </a:solidFill>
                <a:latin typeface="Calibri"/>
                <a:cs typeface="Calibri"/>
              </a:rPr>
              <a:t>reflects</a:t>
            </a:r>
            <a:r>
              <a:rPr sz="1800" spc="-45" dirty="0">
                <a:solidFill>
                  <a:srgbClr val="FFFFFF"/>
                </a:solidFill>
                <a:latin typeface="Calibri"/>
                <a:cs typeface="Calibri"/>
              </a:rPr>
              <a:t> </a:t>
            </a:r>
            <a:r>
              <a:rPr sz="1800" dirty="0">
                <a:solidFill>
                  <a:srgbClr val="FFFFFF"/>
                </a:solidFill>
                <a:latin typeface="Calibri"/>
                <a:cs typeface="Calibri"/>
              </a:rPr>
              <a:t>a</a:t>
            </a:r>
            <a:r>
              <a:rPr sz="1800" spc="-40" dirty="0">
                <a:solidFill>
                  <a:srgbClr val="FFFFFF"/>
                </a:solidFill>
                <a:latin typeface="Calibri"/>
                <a:cs typeface="Calibri"/>
              </a:rPr>
              <a:t> </a:t>
            </a:r>
            <a:r>
              <a:rPr sz="1800" dirty="0">
                <a:solidFill>
                  <a:srgbClr val="FFFFFF"/>
                </a:solidFill>
                <a:latin typeface="Calibri"/>
                <a:cs typeface="Calibri"/>
              </a:rPr>
              <a:t>commitment</a:t>
            </a:r>
            <a:r>
              <a:rPr sz="1800" spc="-45" dirty="0">
                <a:solidFill>
                  <a:srgbClr val="FFFFFF"/>
                </a:solidFill>
                <a:latin typeface="Calibri"/>
                <a:cs typeface="Calibri"/>
              </a:rPr>
              <a:t> </a:t>
            </a:r>
            <a:r>
              <a:rPr sz="1800" dirty="0">
                <a:solidFill>
                  <a:srgbClr val="FFFFFF"/>
                </a:solidFill>
                <a:latin typeface="Calibri"/>
                <a:cs typeface="Calibri"/>
              </a:rPr>
              <a:t>we</a:t>
            </a:r>
            <a:r>
              <a:rPr sz="1800" spc="-40" dirty="0">
                <a:solidFill>
                  <a:srgbClr val="FFFFFF"/>
                </a:solidFill>
                <a:latin typeface="Calibri"/>
                <a:cs typeface="Calibri"/>
              </a:rPr>
              <a:t> </a:t>
            </a:r>
            <a:r>
              <a:rPr sz="1800" dirty="0">
                <a:solidFill>
                  <a:srgbClr val="FFFFFF"/>
                </a:solidFill>
                <a:latin typeface="Calibri"/>
                <a:cs typeface="Calibri"/>
              </a:rPr>
              <a:t>make</a:t>
            </a:r>
            <a:r>
              <a:rPr sz="1800" spc="-45" dirty="0">
                <a:solidFill>
                  <a:srgbClr val="FFFFFF"/>
                </a:solidFill>
                <a:latin typeface="Calibri"/>
                <a:cs typeface="Calibri"/>
              </a:rPr>
              <a:t> </a:t>
            </a:r>
            <a:r>
              <a:rPr sz="1800" dirty="0">
                <a:solidFill>
                  <a:srgbClr val="FFFFFF"/>
                </a:solidFill>
                <a:latin typeface="Calibri"/>
                <a:cs typeface="Calibri"/>
              </a:rPr>
              <a:t>to</a:t>
            </a:r>
            <a:r>
              <a:rPr sz="1800" spc="-40" dirty="0">
                <a:solidFill>
                  <a:srgbClr val="FFFFFF"/>
                </a:solidFill>
                <a:latin typeface="Calibri"/>
                <a:cs typeface="Calibri"/>
              </a:rPr>
              <a:t> </a:t>
            </a:r>
            <a:r>
              <a:rPr sz="1800" dirty="0">
                <a:solidFill>
                  <a:srgbClr val="FFFFFF"/>
                </a:solidFill>
                <a:latin typeface="Calibri"/>
                <a:cs typeface="Calibri"/>
              </a:rPr>
              <a:t>each</a:t>
            </a:r>
            <a:r>
              <a:rPr sz="1800" spc="-45" dirty="0">
                <a:solidFill>
                  <a:srgbClr val="FFFFFF"/>
                </a:solidFill>
                <a:latin typeface="Calibri"/>
                <a:cs typeface="Calibri"/>
              </a:rPr>
              <a:t> </a:t>
            </a:r>
            <a:r>
              <a:rPr sz="1800" dirty="0">
                <a:solidFill>
                  <a:srgbClr val="FFFFFF"/>
                </a:solidFill>
                <a:latin typeface="Calibri"/>
                <a:cs typeface="Calibri"/>
              </a:rPr>
              <a:t>other.</a:t>
            </a:r>
            <a:r>
              <a:rPr sz="1800" spc="-35" dirty="0">
                <a:solidFill>
                  <a:srgbClr val="FFFFFF"/>
                </a:solidFill>
                <a:latin typeface="Calibri"/>
                <a:cs typeface="Calibri"/>
              </a:rPr>
              <a:t> </a:t>
            </a:r>
            <a:r>
              <a:rPr sz="1800" b="1" dirty="0">
                <a:solidFill>
                  <a:srgbClr val="FFFFFF"/>
                </a:solidFill>
                <a:latin typeface="Calibri"/>
                <a:cs typeface="Calibri"/>
              </a:rPr>
              <a:t>We</a:t>
            </a:r>
            <a:r>
              <a:rPr sz="1800" b="1" spc="-45" dirty="0">
                <a:solidFill>
                  <a:srgbClr val="FFFFFF"/>
                </a:solidFill>
                <a:latin typeface="Calibri"/>
                <a:cs typeface="Calibri"/>
              </a:rPr>
              <a:t> </a:t>
            </a:r>
            <a:r>
              <a:rPr sz="1800" b="1" dirty="0">
                <a:solidFill>
                  <a:srgbClr val="FFFFFF"/>
                </a:solidFill>
                <a:latin typeface="Calibri"/>
                <a:cs typeface="Calibri"/>
              </a:rPr>
              <a:t>are</a:t>
            </a:r>
            <a:r>
              <a:rPr sz="1800" b="1" spc="-40" dirty="0">
                <a:solidFill>
                  <a:srgbClr val="FFFFFF"/>
                </a:solidFill>
                <a:latin typeface="Calibri"/>
                <a:cs typeface="Calibri"/>
              </a:rPr>
              <a:t> </a:t>
            </a:r>
            <a:r>
              <a:rPr sz="1800" b="1" dirty="0">
                <a:solidFill>
                  <a:srgbClr val="FFFFFF"/>
                </a:solidFill>
                <a:latin typeface="Calibri"/>
                <a:cs typeface="Calibri"/>
              </a:rPr>
              <a:t>committed</a:t>
            </a:r>
            <a:r>
              <a:rPr sz="1800" b="1" spc="-45" dirty="0">
                <a:solidFill>
                  <a:srgbClr val="FFFFFF"/>
                </a:solidFill>
                <a:latin typeface="Calibri"/>
                <a:cs typeface="Calibri"/>
              </a:rPr>
              <a:t> </a:t>
            </a:r>
            <a:r>
              <a:rPr sz="1800" b="1" spc="-25" dirty="0">
                <a:solidFill>
                  <a:srgbClr val="FFFFFF"/>
                </a:solidFill>
                <a:latin typeface="Calibri"/>
                <a:cs typeface="Calibri"/>
              </a:rPr>
              <a:t>to:</a:t>
            </a:r>
            <a:endParaRPr sz="1800">
              <a:latin typeface="Calibri"/>
              <a:cs typeface="Calibri"/>
            </a:endParaRPr>
          </a:p>
        </p:txBody>
      </p:sp>
      <p:sp>
        <p:nvSpPr>
          <p:cNvPr id="5" name="object 5"/>
          <p:cNvSpPr txBox="1"/>
          <p:nvPr/>
        </p:nvSpPr>
        <p:spPr>
          <a:xfrm>
            <a:off x="2465014" y="2748599"/>
            <a:ext cx="5300345" cy="99314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Respecting</a:t>
            </a:r>
            <a:r>
              <a:rPr sz="1800" b="1" spc="-55" dirty="0">
                <a:solidFill>
                  <a:srgbClr val="FFFFFF"/>
                </a:solidFill>
                <a:latin typeface="Calibri"/>
                <a:cs typeface="Calibri"/>
              </a:rPr>
              <a:t> </a:t>
            </a:r>
            <a:r>
              <a:rPr sz="1800" b="1" spc="-10" dirty="0">
                <a:solidFill>
                  <a:srgbClr val="FFFFFF"/>
                </a:solidFill>
                <a:latin typeface="Calibri"/>
                <a:cs typeface="Calibri"/>
              </a:rPr>
              <a:t>Everyone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Valuing</a:t>
            </a:r>
            <a:r>
              <a:rPr sz="1600" spc="190" dirty="0">
                <a:solidFill>
                  <a:srgbClr val="FFFFFF"/>
                </a:solidFill>
                <a:latin typeface="Calibri"/>
                <a:cs typeface="Calibri"/>
              </a:rPr>
              <a:t> </a:t>
            </a:r>
            <a:r>
              <a:rPr sz="1600" dirty="0">
                <a:solidFill>
                  <a:srgbClr val="FFFFFF"/>
                </a:solidFill>
                <a:latin typeface="Calibri"/>
                <a:cs typeface="Calibri"/>
              </a:rPr>
              <a:t>every</a:t>
            </a:r>
            <a:r>
              <a:rPr sz="1600" spc="190" dirty="0">
                <a:solidFill>
                  <a:srgbClr val="FFFFFF"/>
                </a:solidFill>
                <a:latin typeface="Calibri"/>
                <a:cs typeface="Calibri"/>
              </a:rPr>
              <a:t> </a:t>
            </a:r>
            <a:r>
              <a:rPr sz="1600" dirty="0">
                <a:solidFill>
                  <a:srgbClr val="FFFFFF"/>
                </a:solidFill>
                <a:latin typeface="Calibri"/>
                <a:cs typeface="Calibri"/>
              </a:rPr>
              <a:t>member</a:t>
            </a:r>
            <a:r>
              <a:rPr sz="1600" spc="190" dirty="0">
                <a:solidFill>
                  <a:srgbClr val="FFFFFF"/>
                </a:solidFill>
                <a:latin typeface="Calibri"/>
                <a:cs typeface="Calibri"/>
              </a:rPr>
              <a:t> </a:t>
            </a:r>
            <a:r>
              <a:rPr sz="1600" dirty="0">
                <a:solidFill>
                  <a:srgbClr val="FFFFFF"/>
                </a:solidFill>
                <a:latin typeface="Calibri"/>
                <a:cs typeface="Calibri"/>
              </a:rPr>
              <a:t>of</a:t>
            </a:r>
            <a:r>
              <a:rPr sz="1600" spc="190" dirty="0">
                <a:solidFill>
                  <a:srgbClr val="FFFFFF"/>
                </a:solidFill>
                <a:latin typeface="Calibri"/>
                <a:cs typeface="Calibri"/>
              </a:rPr>
              <a:t> </a:t>
            </a:r>
            <a:r>
              <a:rPr sz="1600" dirty="0">
                <a:solidFill>
                  <a:srgbClr val="FFFFFF"/>
                </a:solidFill>
                <a:latin typeface="Calibri"/>
                <a:cs typeface="Calibri"/>
              </a:rPr>
              <a:t>our</a:t>
            </a:r>
            <a:r>
              <a:rPr sz="1600" spc="190" dirty="0">
                <a:solidFill>
                  <a:srgbClr val="FFFFFF"/>
                </a:solidFill>
                <a:latin typeface="Calibri"/>
                <a:cs typeface="Calibri"/>
              </a:rPr>
              <a:t> </a:t>
            </a:r>
            <a:r>
              <a:rPr sz="1600" dirty="0">
                <a:solidFill>
                  <a:srgbClr val="FFFFFF"/>
                </a:solidFill>
                <a:latin typeface="Calibri"/>
                <a:cs typeface="Calibri"/>
              </a:rPr>
              <a:t>workplace</a:t>
            </a:r>
            <a:r>
              <a:rPr sz="1600" spc="195" dirty="0">
                <a:solidFill>
                  <a:srgbClr val="FFFFFF"/>
                </a:solidFill>
                <a:latin typeface="Calibri"/>
                <a:cs typeface="Calibri"/>
              </a:rPr>
              <a:t> </a:t>
            </a:r>
            <a:r>
              <a:rPr sz="1600" dirty="0">
                <a:solidFill>
                  <a:srgbClr val="FFFFFF"/>
                </a:solidFill>
                <a:latin typeface="Calibri"/>
                <a:cs typeface="Calibri"/>
              </a:rPr>
              <a:t>community,</a:t>
            </a:r>
            <a:r>
              <a:rPr sz="1600" spc="190" dirty="0">
                <a:solidFill>
                  <a:srgbClr val="FFFFFF"/>
                </a:solidFill>
                <a:latin typeface="Calibri"/>
                <a:cs typeface="Calibri"/>
              </a:rPr>
              <a:t> </a:t>
            </a:r>
            <a:r>
              <a:rPr sz="1600" spc="-10" dirty="0">
                <a:solidFill>
                  <a:srgbClr val="FFFFFF"/>
                </a:solidFill>
                <a:latin typeface="Calibri"/>
                <a:cs typeface="Calibri"/>
              </a:rPr>
              <a:t>treating </a:t>
            </a:r>
            <a:r>
              <a:rPr sz="1600" dirty="0">
                <a:solidFill>
                  <a:srgbClr val="FFFFFF"/>
                </a:solidFill>
                <a:latin typeface="Calibri"/>
                <a:cs typeface="Calibri"/>
              </a:rPr>
              <a:t>each</a:t>
            </a:r>
            <a:r>
              <a:rPr sz="1600" spc="140" dirty="0">
                <a:solidFill>
                  <a:srgbClr val="FFFFFF"/>
                </a:solidFill>
                <a:latin typeface="Calibri"/>
                <a:cs typeface="Calibri"/>
              </a:rPr>
              <a:t> </a:t>
            </a:r>
            <a:r>
              <a:rPr sz="1600" dirty="0">
                <a:solidFill>
                  <a:srgbClr val="FFFFFF"/>
                </a:solidFill>
                <a:latin typeface="Calibri"/>
                <a:cs typeface="Calibri"/>
              </a:rPr>
              <a:t>other</a:t>
            </a:r>
            <a:r>
              <a:rPr sz="1600" spc="140" dirty="0">
                <a:solidFill>
                  <a:srgbClr val="FFFFFF"/>
                </a:solidFill>
                <a:latin typeface="Calibri"/>
                <a:cs typeface="Calibri"/>
              </a:rPr>
              <a:t> </a:t>
            </a:r>
            <a:r>
              <a:rPr sz="1600" dirty="0">
                <a:solidFill>
                  <a:srgbClr val="FFFFFF"/>
                </a:solidFill>
                <a:latin typeface="Calibri"/>
                <a:cs typeface="Calibri"/>
              </a:rPr>
              <a:t>as</a:t>
            </a:r>
            <a:r>
              <a:rPr sz="1600" spc="140" dirty="0">
                <a:solidFill>
                  <a:srgbClr val="FFFFFF"/>
                </a:solidFill>
                <a:latin typeface="Calibri"/>
                <a:cs typeface="Calibri"/>
              </a:rPr>
              <a:t> </a:t>
            </a:r>
            <a:r>
              <a:rPr sz="1600" dirty="0">
                <a:solidFill>
                  <a:srgbClr val="FFFFFF"/>
                </a:solidFill>
                <a:latin typeface="Calibri"/>
                <a:cs typeface="Calibri"/>
              </a:rPr>
              <a:t>equals</a:t>
            </a:r>
            <a:r>
              <a:rPr sz="1600" spc="140" dirty="0">
                <a:solidFill>
                  <a:srgbClr val="FFFFFF"/>
                </a:solidFill>
                <a:latin typeface="Calibri"/>
                <a:cs typeface="Calibri"/>
              </a:rPr>
              <a:t> </a:t>
            </a:r>
            <a:r>
              <a:rPr sz="1600" dirty="0">
                <a:solidFill>
                  <a:srgbClr val="FFFFFF"/>
                </a:solidFill>
                <a:latin typeface="Calibri"/>
                <a:cs typeface="Calibri"/>
              </a:rPr>
              <a:t>and</a:t>
            </a:r>
            <a:r>
              <a:rPr sz="1600" spc="145" dirty="0">
                <a:solidFill>
                  <a:srgbClr val="FFFFFF"/>
                </a:solidFill>
                <a:latin typeface="Calibri"/>
                <a:cs typeface="Calibri"/>
              </a:rPr>
              <a:t> </a:t>
            </a:r>
            <a:r>
              <a:rPr sz="1600" dirty="0">
                <a:solidFill>
                  <a:srgbClr val="FFFFFF"/>
                </a:solidFill>
                <a:latin typeface="Calibri"/>
                <a:cs typeface="Calibri"/>
              </a:rPr>
              <a:t>with</a:t>
            </a:r>
            <a:r>
              <a:rPr sz="1600" spc="140" dirty="0">
                <a:solidFill>
                  <a:srgbClr val="FFFFFF"/>
                </a:solidFill>
                <a:latin typeface="Calibri"/>
                <a:cs typeface="Calibri"/>
              </a:rPr>
              <a:t> </a:t>
            </a:r>
            <a:r>
              <a:rPr sz="1600" spc="-10" dirty="0">
                <a:solidFill>
                  <a:srgbClr val="FFFFFF"/>
                </a:solidFill>
                <a:latin typeface="Calibri"/>
                <a:cs typeface="Calibri"/>
              </a:rPr>
              <a:t>kindness.</a:t>
            </a:r>
            <a:endParaRPr sz="1600">
              <a:latin typeface="Calibri"/>
              <a:cs typeface="Calibri"/>
            </a:endParaRPr>
          </a:p>
        </p:txBody>
      </p:sp>
      <p:sp>
        <p:nvSpPr>
          <p:cNvPr id="6" name="object 6"/>
          <p:cNvSpPr txBox="1"/>
          <p:nvPr/>
        </p:nvSpPr>
        <p:spPr>
          <a:xfrm>
            <a:off x="2465014" y="4260069"/>
            <a:ext cx="5389880" cy="1269365"/>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5" dirty="0">
                <a:solidFill>
                  <a:srgbClr val="FFFFFF"/>
                </a:solidFill>
                <a:latin typeface="Calibri"/>
                <a:cs typeface="Calibri"/>
              </a:rPr>
              <a:t> </a:t>
            </a:r>
            <a:r>
              <a:rPr sz="1800" b="1" spc="-10" dirty="0">
                <a:solidFill>
                  <a:srgbClr val="FFFFFF"/>
                </a:solidFill>
                <a:latin typeface="Calibri"/>
                <a:cs typeface="Calibri"/>
              </a:rPr>
              <a:t>Inclusive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Celebrating</a:t>
            </a:r>
            <a:r>
              <a:rPr sz="1600" spc="210" dirty="0">
                <a:solidFill>
                  <a:srgbClr val="FFFFFF"/>
                </a:solidFill>
                <a:latin typeface="Calibri"/>
                <a:cs typeface="Calibri"/>
              </a:rPr>
              <a:t> </a:t>
            </a:r>
            <a:r>
              <a:rPr sz="1600" dirty="0">
                <a:solidFill>
                  <a:srgbClr val="FFFFFF"/>
                </a:solidFill>
                <a:latin typeface="Calibri"/>
                <a:cs typeface="Calibri"/>
              </a:rPr>
              <a:t>the</a:t>
            </a:r>
            <a:r>
              <a:rPr sz="1600" spc="215" dirty="0">
                <a:solidFill>
                  <a:srgbClr val="FFFFFF"/>
                </a:solidFill>
                <a:latin typeface="Calibri"/>
                <a:cs typeface="Calibri"/>
              </a:rPr>
              <a:t> </a:t>
            </a:r>
            <a:r>
              <a:rPr sz="1600" dirty="0">
                <a:solidFill>
                  <a:srgbClr val="FFFFFF"/>
                </a:solidFill>
                <a:latin typeface="Calibri"/>
                <a:cs typeface="Calibri"/>
              </a:rPr>
              <a:t>diversity</a:t>
            </a:r>
            <a:r>
              <a:rPr sz="1600" spc="215" dirty="0">
                <a:solidFill>
                  <a:srgbClr val="FFFFFF"/>
                </a:solidFill>
                <a:latin typeface="Calibri"/>
                <a:cs typeface="Calibri"/>
              </a:rPr>
              <a:t> </a:t>
            </a:r>
            <a:r>
              <a:rPr sz="1600" dirty="0">
                <a:solidFill>
                  <a:srgbClr val="FFFFFF"/>
                </a:solidFill>
                <a:latin typeface="Calibri"/>
                <a:cs typeface="Calibri"/>
              </a:rPr>
              <a:t>in</a:t>
            </a:r>
            <a:r>
              <a:rPr sz="1600" spc="215" dirty="0">
                <a:solidFill>
                  <a:srgbClr val="FFFFFF"/>
                </a:solidFill>
                <a:latin typeface="Calibri"/>
                <a:cs typeface="Calibri"/>
              </a:rPr>
              <a:t> </a:t>
            </a:r>
            <a:r>
              <a:rPr sz="1600" dirty="0">
                <a:solidFill>
                  <a:srgbClr val="FFFFFF"/>
                </a:solidFill>
                <a:latin typeface="Calibri"/>
                <a:cs typeface="Calibri"/>
              </a:rPr>
              <a:t>our</a:t>
            </a:r>
            <a:r>
              <a:rPr sz="1600" spc="215" dirty="0">
                <a:solidFill>
                  <a:srgbClr val="FFFFFF"/>
                </a:solidFill>
                <a:latin typeface="Calibri"/>
                <a:cs typeface="Calibri"/>
              </a:rPr>
              <a:t> </a:t>
            </a:r>
            <a:r>
              <a:rPr sz="1600" dirty="0">
                <a:solidFill>
                  <a:srgbClr val="FFFFFF"/>
                </a:solidFill>
                <a:latin typeface="Calibri"/>
                <a:cs typeface="Calibri"/>
              </a:rPr>
              <a:t>workplace</a:t>
            </a:r>
            <a:r>
              <a:rPr sz="1600" spc="210" dirty="0">
                <a:solidFill>
                  <a:srgbClr val="FFFFFF"/>
                </a:solidFill>
                <a:latin typeface="Calibri"/>
                <a:cs typeface="Calibri"/>
              </a:rPr>
              <a:t> </a:t>
            </a:r>
            <a:r>
              <a:rPr sz="1600" dirty="0">
                <a:solidFill>
                  <a:srgbClr val="FFFFFF"/>
                </a:solidFill>
                <a:latin typeface="Calibri"/>
                <a:cs typeface="Calibri"/>
              </a:rPr>
              <a:t>community,</a:t>
            </a:r>
            <a:r>
              <a:rPr sz="1600" spc="215" dirty="0">
                <a:solidFill>
                  <a:srgbClr val="FFFFFF"/>
                </a:solidFill>
                <a:latin typeface="Calibri"/>
                <a:cs typeface="Calibri"/>
              </a:rPr>
              <a:t> </a:t>
            </a:r>
            <a:r>
              <a:rPr sz="1600" spc="-10" dirty="0">
                <a:solidFill>
                  <a:srgbClr val="FFFFFF"/>
                </a:solidFill>
                <a:latin typeface="Calibri"/>
                <a:cs typeface="Calibri"/>
              </a:rPr>
              <a:t>valuing </a:t>
            </a:r>
            <a:r>
              <a:rPr sz="1600" dirty="0">
                <a:solidFill>
                  <a:srgbClr val="FFFFFF"/>
                </a:solidFill>
                <a:latin typeface="Calibri"/>
                <a:cs typeface="Calibri"/>
              </a:rPr>
              <a:t>each</a:t>
            </a:r>
            <a:r>
              <a:rPr sz="1600" spc="260" dirty="0">
                <a:solidFill>
                  <a:srgbClr val="FFFFFF"/>
                </a:solidFill>
                <a:latin typeface="Calibri"/>
                <a:cs typeface="Calibri"/>
              </a:rPr>
              <a:t> </a:t>
            </a:r>
            <a:r>
              <a:rPr sz="1600" dirty="0">
                <a:solidFill>
                  <a:srgbClr val="FFFFFF"/>
                </a:solidFill>
                <a:latin typeface="Calibri"/>
                <a:cs typeface="Calibri"/>
              </a:rPr>
              <a:t>others'</a:t>
            </a:r>
            <a:r>
              <a:rPr sz="1600" spc="260" dirty="0">
                <a:solidFill>
                  <a:srgbClr val="FFFFFF"/>
                </a:solidFill>
                <a:latin typeface="Calibri"/>
                <a:cs typeface="Calibri"/>
              </a:rPr>
              <a:t> </a:t>
            </a:r>
            <a:r>
              <a:rPr sz="1600" dirty="0">
                <a:solidFill>
                  <a:srgbClr val="FFFFFF"/>
                </a:solidFill>
                <a:latin typeface="Calibri"/>
                <a:cs typeface="Calibri"/>
              </a:rPr>
              <a:t>experiences,</a:t>
            </a:r>
            <a:r>
              <a:rPr sz="1600" spc="260" dirty="0">
                <a:solidFill>
                  <a:srgbClr val="FFFFFF"/>
                </a:solidFill>
                <a:latin typeface="Calibri"/>
                <a:cs typeface="Calibri"/>
              </a:rPr>
              <a:t> </a:t>
            </a:r>
            <a:r>
              <a:rPr sz="1600" dirty="0">
                <a:solidFill>
                  <a:srgbClr val="FFFFFF"/>
                </a:solidFill>
                <a:latin typeface="Calibri"/>
                <a:cs typeface="Calibri"/>
              </a:rPr>
              <a:t>skills,</a:t>
            </a:r>
            <a:r>
              <a:rPr sz="1600" spc="260" dirty="0">
                <a:solidFill>
                  <a:srgbClr val="FFFFFF"/>
                </a:solidFill>
                <a:latin typeface="Calibri"/>
                <a:cs typeface="Calibri"/>
              </a:rPr>
              <a:t> </a:t>
            </a:r>
            <a:r>
              <a:rPr sz="1600" dirty="0">
                <a:solidFill>
                  <a:srgbClr val="FFFFFF"/>
                </a:solidFill>
                <a:latin typeface="Calibri"/>
                <a:cs typeface="Calibri"/>
              </a:rPr>
              <a:t>expertise,</a:t>
            </a:r>
            <a:r>
              <a:rPr sz="1600" spc="260" dirty="0">
                <a:solidFill>
                  <a:srgbClr val="FFFFFF"/>
                </a:solidFill>
                <a:latin typeface="Calibri"/>
                <a:cs typeface="Calibri"/>
              </a:rPr>
              <a:t> </a:t>
            </a:r>
            <a:r>
              <a:rPr sz="1600" dirty="0">
                <a:solidFill>
                  <a:srgbClr val="FFFFFF"/>
                </a:solidFill>
                <a:latin typeface="Calibri"/>
                <a:cs typeface="Calibri"/>
              </a:rPr>
              <a:t>preferences</a:t>
            </a:r>
            <a:r>
              <a:rPr sz="1600" spc="260" dirty="0">
                <a:solidFill>
                  <a:srgbClr val="FFFFFF"/>
                </a:solidFill>
                <a:latin typeface="Calibri"/>
                <a:cs typeface="Calibri"/>
              </a:rPr>
              <a:t> </a:t>
            </a:r>
            <a:r>
              <a:rPr sz="1600" spc="-25" dirty="0">
                <a:solidFill>
                  <a:srgbClr val="FFFFFF"/>
                </a:solidFill>
                <a:latin typeface="Calibri"/>
                <a:cs typeface="Calibri"/>
              </a:rPr>
              <a:t>and </a:t>
            </a:r>
            <a:r>
              <a:rPr sz="1600" spc="-10" dirty="0">
                <a:solidFill>
                  <a:srgbClr val="FFFFFF"/>
                </a:solidFill>
                <a:latin typeface="Calibri"/>
                <a:cs typeface="Calibri"/>
              </a:rPr>
              <a:t>thoughts.</a:t>
            </a:r>
            <a:endParaRPr sz="1600">
              <a:latin typeface="Calibri"/>
              <a:cs typeface="Calibri"/>
            </a:endParaRPr>
          </a:p>
        </p:txBody>
      </p:sp>
      <p:sp>
        <p:nvSpPr>
          <p:cNvPr id="7" name="object 7"/>
          <p:cNvSpPr txBox="1"/>
          <p:nvPr/>
        </p:nvSpPr>
        <p:spPr>
          <a:xfrm>
            <a:off x="2465014" y="5768856"/>
            <a:ext cx="5344795"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0" dirty="0">
                <a:solidFill>
                  <a:srgbClr val="FFFFFF"/>
                </a:solidFill>
                <a:latin typeface="Calibri"/>
                <a:cs typeface="Calibri"/>
              </a:rPr>
              <a:t> </a:t>
            </a:r>
            <a:r>
              <a:rPr sz="1800" b="1" dirty="0">
                <a:solidFill>
                  <a:srgbClr val="FFFFFF"/>
                </a:solidFill>
                <a:latin typeface="Calibri"/>
                <a:cs typeface="Calibri"/>
              </a:rPr>
              <a:t>Team</a:t>
            </a:r>
            <a:r>
              <a:rPr sz="1800" b="1" spc="-25" dirty="0">
                <a:solidFill>
                  <a:srgbClr val="FFFFFF"/>
                </a:solidFill>
                <a:latin typeface="Calibri"/>
                <a:cs typeface="Calibri"/>
              </a:rPr>
              <a:t> </a:t>
            </a:r>
            <a:r>
              <a:rPr sz="1800" b="1" spc="-10" dirty="0">
                <a:solidFill>
                  <a:srgbClr val="FFFFFF"/>
                </a:solidFill>
                <a:latin typeface="Calibri"/>
                <a:cs typeface="Calibri"/>
              </a:rPr>
              <a:t>Players</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Being</a:t>
            </a:r>
            <a:r>
              <a:rPr sz="1600" spc="180" dirty="0">
                <a:solidFill>
                  <a:srgbClr val="FFFFFF"/>
                </a:solidFill>
                <a:latin typeface="Calibri"/>
                <a:cs typeface="Calibri"/>
              </a:rPr>
              <a:t> </a:t>
            </a:r>
            <a:r>
              <a:rPr sz="1600" dirty="0">
                <a:solidFill>
                  <a:srgbClr val="FFFFFF"/>
                </a:solidFill>
                <a:latin typeface="Calibri"/>
                <a:cs typeface="Calibri"/>
              </a:rPr>
              <a:t>reliable</a:t>
            </a:r>
            <a:r>
              <a:rPr sz="1600" spc="185" dirty="0">
                <a:solidFill>
                  <a:srgbClr val="FFFFFF"/>
                </a:solidFill>
                <a:latin typeface="Calibri"/>
                <a:cs typeface="Calibri"/>
              </a:rPr>
              <a:t> </a:t>
            </a:r>
            <a:r>
              <a:rPr sz="1600" dirty="0">
                <a:solidFill>
                  <a:srgbClr val="FFFFFF"/>
                </a:solidFill>
                <a:latin typeface="Calibri"/>
                <a:cs typeface="Calibri"/>
              </a:rPr>
              <a:t>for</a:t>
            </a:r>
            <a:r>
              <a:rPr sz="1600" spc="185" dirty="0">
                <a:solidFill>
                  <a:srgbClr val="FFFFFF"/>
                </a:solidFill>
                <a:latin typeface="Calibri"/>
                <a:cs typeface="Calibri"/>
              </a:rPr>
              <a:t> </a:t>
            </a:r>
            <a:r>
              <a:rPr sz="1600" dirty="0">
                <a:solidFill>
                  <a:srgbClr val="FFFFFF"/>
                </a:solidFill>
                <a:latin typeface="Calibri"/>
                <a:cs typeface="Calibri"/>
              </a:rPr>
              <a:t>each</a:t>
            </a:r>
            <a:r>
              <a:rPr sz="1600" spc="185" dirty="0">
                <a:solidFill>
                  <a:srgbClr val="FFFFFF"/>
                </a:solidFill>
                <a:latin typeface="Calibri"/>
                <a:cs typeface="Calibri"/>
              </a:rPr>
              <a:t> </a:t>
            </a:r>
            <a:r>
              <a:rPr sz="1600" dirty="0">
                <a:solidFill>
                  <a:srgbClr val="FFFFFF"/>
                </a:solidFill>
                <a:latin typeface="Calibri"/>
                <a:cs typeface="Calibri"/>
              </a:rPr>
              <a:t>other.</a:t>
            </a:r>
            <a:r>
              <a:rPr sz="1600" spc="185" dirty="0">
                <a:solidFill>
                  <a:srgbClr val="FFFFFF"/>
                </a:solidFill>
                <a:latin typeface="Calibri"/>
                <a:cs typeface="Calibri"/>
              </a:rPr>
              <a:t> </a:t>
            </a:r>
            <a:r>
              <a:rPr sz="1600" dirty="0">
                <a:solidFill>
                  <a:srgbClr val="FFFFFF"/>
                </a:solidFill>
                <a:latin typeface="Calibri"/>
                <a:cs typeface="Calibri"/>
              </a:rPr>
              <a:t>Supporting</a:t>
            </a:r>
            <a:r>
              <a:rPr sz="1600" spc="185" dirty="0">
                <a:solidFill>
                  <a:srgbClr val="FFFFFF"/>
                </a:solidFill>
                <a:latin typeface="Calibri"/>
                <a:cs typeface="Calibri"/>
              </a:rPr>
              <a:t> </a:t>
            </a:r>
            <a:r>
              <a:rPr sz="1600" dirty="0">
                <a:solidFill>
                  <a:srgbClr val="FFFFFF"/>
                </a:solidFill>
                <a:latin typeface="Calibri"/>
                <a:cs typeface="Calibri"/>
              </a:rPr>
              <a:t>one</a:t>
            </a:r>
            <a:r>
              <a:rPr sz="1600" spc="185" dirty="0">
                <a:solidFill>
                  <a:srgbClr val="FFFFFF"/>
                </a:solidFill>
                <a:latin typeface="Calibri"/>
                <a:cs typeface="Calibri"/>
              </a:rPr>
              <a:t> </a:t>
            </a:r>
            <a:r>
              <a:rPr sz="1600" dirty="0">
                <a:solidFill>
                  <a:srgbClr val="FFFFFF"/>
                </a:solidFill>
                <a:latin typeface="Calibri"/>
                <a:cs typeface="Calibri"/>
              </a:rPr>
              <a:t>another</a:t>
            </a:r>
            <a:r>
              <a:rPr sz="1600" spc="185" dirty="0">
                <a:solidFill>
                  <a:srgbClr val="FFFFFF"/>
                </a:solidFill>
                <a:latin typeface="Calibri"/>
                <a:cs typeface="Calibri"/>
              </a:rPr>
              <a:t> </a:t>
            </a:r>
            <a:r>
              <a:rPr sz="1600" spc="-25" dirty="0">
                <a:solidFill>
                  <a:srgbClr val="FFFFFF"/>
                </a:solidFill>
                <a:latin typeface="Calibri"/>
                <a:cs typeface="Calibri"/>
              </a:rPr>
              <a:t>to </a:t>
            </a:r>
            <a:r>
              <a:rPr sz="1600" dirty="0">
                <a:solidFill>
                  <a:srgbClr val="FFFFFF"/>
                </a:solidFill>
                <a:latin typeface="Calibri"/>
                <a:cs typeface="Calibri"/>
              </a:rPr>
              <a:t>achieve.</a:t>
            </a:r>
            <a:r>
              <a:rPr sz="1600" spc="195" dirty="0">
                <a:solidFill>
                  <a:srgbClr val="FFFFFF"/>
                </a:solidFill>
                <a:latin typeface="Calibri"/>
                <a:cs typeface="Calibri"/>
              </a:rPr>
              <a:t> </a:t>
            </a:r>
            <a:r>
              <a:rPr sz="1600" dirty="0">
                <a:solidFill>
                  <a:srgbClr val="FFFFFF"/>
                </a:solidFill>
                <a:latin typeface="Calibri"/>
                <a:cs typeface="Calibri"/>
              </a:rPr>
              <a:t>Creating</a:t>
            </a:r>
            <a:r>
              <a:rPr sz="1600" spc="200" dirty="0">
                <a:solidFill>
                  <a:srgbClr val="FFFFFF"/>
                </a:solidFill>
                <a:latin typeface="Calibri"/>
                <a:cs typeface="Calibri"/>
              </a:rPr>
              <a:t> </a:t>
            </a:r>
            <a:r>
              <a:rPr sz="1600" dirty="0">
                <a:solidFill>
                  <a:srgbClr val="FFFFFF"/>
                </a:solidFill>
                <a:latin typeface="Calibri"/>
                <a:cs typeface="Calibri"/>
              </a:rPr>
              <a:t>an</a:t>
            </a:r>
            <a:r>
              <a:rPr sz="1600" spc="200" dirty="0">
                <a:solidFill>
                  <a:srgbClr val="FFFFFF"/>
                </a:solidFill>
                <a:latin typeface="Calibri"/>
                <a:cs typeface="Calibri"/>
              </a:rPr>
              <a:t> </a:t>
            </a:r>
            <a:r>
              <a:rPr sz="1600" dirty="0">
                <a:solidFill>
                  <a:srgbClr val="FFFFFF"/>
                </a:solidFill>
                <a:latin typeface="Calibri"/>
                <a:cs typeface="Calibri"/>
              </a:rPr>
              <a:t>environment</a:t>
            </a:r>
            <a:r>
              <a:rPr sz="1600" spc="195" dirty="0">
                <a:solidFill>
                  <a:srgbClr val="FFFFFF"/>
                </a:solidFill>
                <a:latin typeface="Calibri"/>
                <a:cs typeface="Calibri"/>
              </a:rPr>
              <a:t> </a:t>
            </a:r>
            <a:r>
              <a:rPr sz="1600" dirty="0">
                <a:solidFill>
                  <a:srgbClr val="FFFFFF"/>
                </a:solidFill>
                <a:latin typeface="Calibri"/>
                <a:cs typeface="Calibri"/>
              </a:rPr>
              <a:t>where</a:t>
            </a:r>
            <a:r>
              <a:rPr sz="1600" spc="200" dirty="0">
                <a:solidFill>
                  <a:srgbClr val="FFFFFF"/>
                </a:solidFill>
                <a:latin typeface="Calibri"/>
                <a:cs typeface="Calibri"/>
              </a:rPr>
              <a:t> </a:t>
            </a:r>
            <a:r>
              <a:rPr sz="1600" dirty="0">
                <a:solidFill>
                  <a:srgbClr val="FFFFFF"/>
                </a:solidFill>
                <a:latin typeface="Calibri"/>
                <a:cs typeface="Calibri"/>
              </a:rPr>
              <a:t>people</a:t>
            </a:r>
            <a:r>
              <a:rPr sz="1600" spc="200" dirty="0">
                <a:solidFill>
                  <a:srgbClr val="FFFFFF"/>
                </a:solidFill>
                <a:latin typeface="Calibri"/>
                <a:cs typeface="Calibri"/>
              </a:rPr>
              <a:t> </a:t>
            </a:r>
            <a:r>
              <a:rPr sz="1600" dirty="0">
                <a:solidFill>
                  <a:srgbClr val="FFFFFF"/>
                </a:solidFill>
                <a:latin typeface="Calibri"/>
                <a:cs typeface="Calibri"/>
              </a:rPr>
              <a:t>feel</a:t>
            </a:r>
            <a:r>
              <a:rPr sz="1600" spc="195" dirty="0">
                <a:solidFill>
                  <a:srgbClr val="FFFFFF"/>
                </a:solidFill>
                <a:latin typeface="Calibri"/>
                <a:cs typeface="Calibri"/>
              </a:rPr>
              <a:t> </a:t>
            </a:r>
            <a:r>
              <a:rPr sz="1600" spc="-10" dirty="0">
                <a:solidFill>
                  <a:srgbClr val="FFFFFF"/>
                </a:solidFill>
                <a:latin typeface="Calibri"/>
                <a:cs typeface="Calibri"/>
              </a:rPr>
              <a:t>included </a:t>
            </a:r>
            <a:r>
              <a:rPr sz="1600" dirty="0">
                <a:solidFill>
                  <a:srgbClr val="FFFFFF"/>
                </a:solidFill>
                <a:latin typeface="Calibri"/>
                <a:cs typeface="Calibri"/>
              </a:rPr>
              <a:t>and</a:t>
            </a:r>
            <a:r>
              <a:rPr sz="1600" spc="155" dirty="0">
                <a:solidFill>
                  <a:srgbClr val="FFFFFF"/>
                </a:solidFill>
                <a:latin typeface="Calibri"/>
                <a:cs typeface="Calibri"/>
              </a:rPr>
              <a:t> </a:t>
            </a:r>
            <a:r>
              <a:rPr sz="1600" dirty="0">
                <a:solidFill>
                  <a:srgbClr val="FFFFFF"/>
                </a:solidFill>
                <a:latin typeface="Calibri"/>
                <a:cs typeface="Calibri"/>
              </a:rPr>
              <a:t>empowered,</a:t>
            </a:r>
            <a:r>
              <a:rPr sz="1600" spc="160" dirty="0">
                <a:solidFill>
                  <a:srgbClr val="FFFFFF"/>
                </a:solidFill>
                <a:latin typeface="Calibri"/>
                <a:cs typeface="Calibri"/>
              </a:rPr>
              <a:t> </a:t>
            </a:r>
            <a:r>
              <a:rPr sz="1600" dirty="0">
                <a:solidFill>
                  <a:srgbClr val="FFFFFF"/>
                </a:solidFill>
                <a:latin typeface="Calibri"/>
                <a:cs typeface="Calibri"/>
              </a:rPr>
              <a:t>and</a:t>
            </a:r>
            <a:r>
              <a:rPr sz="1600" spc="160" dirty="0">
                <a:solidFill>
                  <a:srgbClr val="FFFFFF"/>
                </a:solidFill>
                <a:latin typeface="Calibri"/>
                <a:cs typeface="Calibri"/>
              </a:rPr>
              <a:t> </a:t>
            </a:r>
            <a:r>
              <a:rPr sz="1600" dirty="0">
                <a:solidFill>
                  <a:srgbClr val="FFFFFF"/>
                </a:solidFill>
                <a:latin typeface="Calibri"/>
                <a:cs typeface="Calibri"/>
              </a:rPr>
              <a:t>can</a:t>
            </a:r>
            <a:r>
              <a:rPr sz="1600" spc="160" dirty="0">
                <a:solidFill>
                  <a:srgbClr val="FFFFFF"/>
                </a:solidFill>
                <a:latin typeface="Calibri"/>
                <a:cs typeface="Calibri"/>
              </a:rPr>
              <a:t> </a:t>
            </a:r>
            <a:r>
              <a:rPr sz="1600" dirty="0">
                <a:solidFill>
                  <a:srgbClr val="FFFFFF"/>
                </a:solidFill>
                <a:latin typeface="Calibri"/>
                <a:cs typeface="Calibri"/>
              </a:rPr>
              <a:t>be</a:t>
            </a:r>
            <a:r>
              <a:rPr sz="1600" spc="160" dirty="0">
                <a:solidFill>
                  <a:srgbClr val="FFFFFF"/>
                </a:solidFill>
                <a:latin typeface="Calibri"/>
                <a:cs typeface="Calibri"/>
              </a:rPr>
              <a:t> </a:t>
            </a:r>
            <a:r>
              <a:rPr sz="1600" dirty="0">
                <a:solidFill>
                  <a:srgbClr val="FFFFFF"/>
                </a:solidFill>
                <a:latin typeface="Calibri"/>
                <a:cs typeface="Calibri"/>
              </a:rPr>
              <a:t>creative</a:t>
            </a:r>
            <a:r>
              <a:rPr sz="1600" spc="155" dirty="0">
                <a:solidFill>
                  <a:srgbClr val="FFFFFF"/>
                </a:solidFill>
                <a:latin typeface="Calibri"/>
                <a:cs typeface="Calibri"/>
              </a:rPr>
              <a:t> </a:t>
            </a:r>
            <a:r>
              <a:rPr sz="1600" dirty="0">
                <a:solidFill>
                  <a:srgbClr val="FFFFFF"/>
                </a:solidFill>
                <a:latin typeface="Calibri"/>
                <a:cs typeface="Calibri"/>
              </a:rPr>
              <a:t>and</a:t>
            </a:r>
            <a:r>
              <a:rPr sz="1600" spc="160" dirty="0">
                <a:solidFill>
                  <a:srgbClr val="FFFFFF"/>
                </a:solidFill>
                <a:latin typeface="Calibri"/>
                <a:cs typeface="Calibri"/>
              </a:rPr>
              <a:t> </a:t>
            </a:r>
            <a:r>
              <a:rPr sz="1600" dirty="0">
                <a:solidFill>
                  <a:srgbClr val="FFFFFF"/>
                </a:solidFill>
                <a:latin typeface="Calibri"/>
                <a:cs typeface="Calibri"/>
              </a:rPr>
              <a:t>supported</a:t>
            </a:r>
            <a:r>
              <a:rPr sz="1600" spc="160" dirty="0">
                <a:solidFill>
                  <a:srgbClr val="FFFFFF"/>
                </a:solidFill>
                <a:latin typeface="Calibri"/>
                <a:cs typeface="Calibri"/>
              </a:rPr>
              <a:t> </a:t>
            </a:r>
            <a:r>
              <a:rPr sz="1600" dirty="0">
                <a:solidFill>
                  <a:srgbClr val="FFFFFF"/>
                </a:solidFill>
                <a:latin typeface="Calibri"/>
                <a:cs typeface="Calibri"/>
              </a:rPr>
              <a:t>on</a:t>
            </a:r>
            <a:r>
              <a:rPr sz="1600" spc="160" dirty="0">
                <a:solidFill>
                  <a:srgbClr val="FFFFFF"/>
                </a:solidFill>
                <a:latin typeface="Calibri"/>
                <a:cs typeface="Calibri"/>
              </a:rPr>
              <a:t> </a:t>
            </a:r>
            <a:r>
              <a:rPr sz="1600" spc="-10" dirty="0">
                <a:solidFill>
                  <a:srgbClr val="FFFFFF"/>
                </a:solidFill>
                <a:latin typeface="Calibri"/>
                <a:cs typeface="Calibri"/>
              </a:rPr>
              <a:t>their </a:t>
            </a:r>
            <a:r>
              <a:rPr sz="1600" dirty="0">
                <a:solidFill>
                  <a:srgbClr val="FFFFFF"/>
                </a:solidFill>
                <a:latin typeface="Calibri"/>
                <a:cs typeface="Calibri"/>
              </a:rPr>
              <a:t>StreetGames</a:t>
            </a:r>
            <a:r>
              <a:rPr sz="1600" spc="300" dirty="0">
                <a:solidFill>
                  <a:srgbClr val="FFFFFF"/>
                </a:solidFill>
                <a:latin typeface="Calibri"/>
                <a:cs typeface="Calibri"/>
              </a:rPr>
              <a:t> </a:t>
            </a:r>
            <a:r>
              <a:rPr sz="1600" spc="-10" dirty="0">
                <a:solidFill>
                  <a:srgbClr val="FFFFFF"/>
                </a:solidFill>
                <a:latin typeface="Calibri"/>
                <a:cs typeface="Calibri"/>
              </a:rPr>
              <a:t>journey.</a:t>
            </a:r>
            <a:endParaRPr sz="1600">
              <a:latin typeface="Calibri"/>
              <a:cs typeface="Calibri"/>
            </a:endParaRPr>
          </a:p>
        </p:txBody>
      </p:sp>
      <p:sp>
        <p:nvSpPr>
          <p:cNvPr id="8" name="object 8"/>
          <p:cNvSpPr txBox="1"/>
          <p:nvPr/>
        </p:nvSpPr>
        <p:spPr>
          <a:xfrm>
            <a:off x="2465014" y="7684836"/>
            <a:ext cx="5411470"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5" dirty="0">
                <a:solidFill>
                  <a:srgbClr val="FFFFFF"/>
                </a:solidFill>
                <a:latin typeface="Calibri"/>
                <a:cs typeface="Calibri"/>
              </a:rPr>
              <a:t> </a:t>
            </a:r>
            <a:r>
              <a:rPr sz="1800" b="1" spc="-10" dirty="0">
                <a:solidFill>
                  <a:srgbClr val="FFFFFF"/>
                </a:solidFill>
                <a:latin typeface="Calibri"/>
                <a:cs typeface="Calibri"/>
              </a:rPr>
              <a:t>Collaborative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Working</a:t>
            </a:r>
            <a:r>
              <a:rPr sz="1600" spc="170" dirty="0">
                <a:solidFill>
                  <a:srgbClr val="FFFFFF"/>
                </a:solidFill>
                <a:latin typeface="Calibri"/>
                <a:cs typeface="Calibri"/>
              </a:rPr>
              <a:t> </a:t>
            </a:r>
            <a:r>
              <a:rPr sz="1600" dirty="0">
                <a:solidFill>
                  <a:srgbClr val="FFFFFF"/>
                </a:solidFill>
                <a:latin typeface="Calibri"/>
                <a:cs typeface="Calibri"/>
              </a:rPr>
              <a:t>with</a:t>
            </a:r>
            <a:r>
              <a:rPr sz="1600" spc="170" dirty="0">
                <a:solidFill>
                  <a:srgbClr val="FFFFFF"/>
                </a:solidFill>
                <a:latin typeface="Calibri"/>
                <a:cs typeface="Calibri"/>
              </a:rPr>
              <a:t> </a:t>
            </a:r>
            <a:r>
              <a:rPr sz="1600" dirty="0">
                <a:solidFill>
                  <a:srgbClr val="FFFFFF"/>
                </a:solidFill>
                <a:latin typeface="Calibri"/>
                <a:cs typeface="Calibri"/>
              </a:rPr>
              <a:t>others,</a:t>
            </a:r>
            <a:r>
              <a:rPr sz="1600" spc="175" dirty="0">
                <a:solidFill>
                  <a:srgbClr val="FFFFFF"/>
                </a:solidFill>
                <a:latin typeface="Calibri"/>
                <a:cs typeface="Calibri"/>
              </a:rPr>
              <a:t> </a:t>
            </a:r>
            <a:r>
              <a:rPr sz="1600" dirty="0">
                <a:solidFill>
                  <a:srgbClr val="FFFFFF"/>
                </a:solidFill>
                <a:latin typeface="Calibri"/>
                <a:cs typeface="Calibri"/>
              </a:rPr>
              <a:t>seeking</a:t>
            </a:r>
            <a:r>
              <a:rPr sz="1600" spc="170" dirty="0">
                <a:solidFill>
                  <a:srgbClr val="FFFFFF"/>
                </a:solidFill>
                <a:latin typeface="Calibri"/>
                <a:cs typeface="Calibri"/>
              </a:rPr>
              <a:t> </a:t>
            </a:r>
            <a:r>
              <a:rPr sz="1600" dirty="0">
                <a:solidFill>
                  <a:srgbClr val="FFFFFF"/>
                </a:solidFill>
                <a:latin typeface="Calibri"/>
                <a:cs typeface="Calibri"/>
              </a:rPr>
              <a:t>to</a:t>
            </a:r>
            <a:r>
              <a:rPr sz="1600" spc="175" dirty="0">
                <a:solidFill>
                  <a:srgbClr val="FFFFFF"/>
                </a:solidFill>
                <a:latin typeface="Calibri"/>
                <a:cs typeface="Calibri"/>
              </a:rPr>
              <a:t> </a:t>
            </a:r>
            <a:r>
              <a:rPr sz="1600" dirty="0">
                <a:solidFill>
                  <a:srgbClr val="FFFFFF"/>
                </a:solidFill>
                <a:latin typeface="Calibri"/>
                <a:cs typeface="Calibri"/>
              </a:rPr>
              <a:t>utilise</a:t>
            </a:r>
            <a:r>
              <a:rPr sz="1600" spc="170" dirty="0">
                <a:solidFill>
                  <a:srgbClr val="FFFFFF"/>
                </a:solidFill>
                <a:latin typeface="Calibri"/>
                <a:cs typeface="Calibri"/>
              </a:rPr>
              <a:t> </a:t>
            </a:r>
            <a:r>
              <a:rPr sz="1600" dirty="0">
                <a:solidFill>
                  <a:srgbClr val="FFFFFF"/>
                </a:solidFill>
                <a:latin typeface="Calibri"/>
                <a:cs typeface="Calibri"/>
              </a:rPr>
              <a:t>the</a:t>
            </a:r>
            <a:r>
              <a:rPr sz="1600" spc="175" dirty="0">
                <a:solidFill>
                  <a:srgbClr val="FFFFFF"/>
                </a:solidFill>
                <a:latin typeface="Calibri"/>
                <a:cs typeface="Calibri"/>
              </a:rPr>
              <a:t> </a:t>
            </a:r>
            <a:r>
              <a:rPr sz="1600" dirty="0">
                <a:solidFill>
                  <a:srgbClr val="FFFFFF"/>
                </a:solidFill>
                <a:latin typeface="Calibri"/>
                <a:cs typeface="Calibri"/>
              </a:rPr>
              <a:t>skills</a:t>
            </a:r>
            <a:r>
              <a:rPr sz="1600" spc="170" dirty="0">
                <a:solidFill>
                  <a:srgbClr val="FFFFFF"/>
                </a:solidFill>
                <a:latin typeface="Calibri"/>
                <a:cs typeface="Calibri"/>
              </a:rPr>
              <a:t> </a:t>
            </a:r>
            <a:r>
              <a:rPr sz="1600" dirty="0">
                <a:solidFill>
                  <a:srgbClr val="FFFFFF"/>
                </a:solidFill>
                <a:latin typeface="Calibri"/>
                <a:cs typeface="Calibri"/>
              </a:rPr>
              <a:t>and</a:t>
            </a:r>
            <a:r>
              <a:rPr sz="1600" spc="170" dirty="0">
                <a:solidFill>
                  <a:srgbClr val="FFFFFF"/>
                </a:solidFill>
                <a:latin typeface="Calibri"/>
                <a:cs typeface="Calibri"/>
              </a:rPr>
              <a:t> </a:t>
            </a:r>
            <a:r>
              <a:rPr sz="1600" spc="-10" dirty="0">
                <a:solidFill>
                  <a:srgbClr val="FFFFFF"/>
                </a:solidFill>
                <a:latin typeface="Calibri"/>
                <a:cs typeface="Calibri"/>
              </a:rPr>
              <a:t>expertise </a:t>
            </a:r>
            <a:r>
              <a:rPr sz="1600" dirty="0">
                <a:solidFill>
                  <a:srgbClr val="FFFFFF"/>
                </a:solidFill>
                <a:latin typeface="Calibri"/>
                <a:cs typeface="Calibri"/>
              </a:rPr>
              <a:t>of</a:t>
            </a:r>
            <a:r>
              <a:rPr sz="1600" spc="175" dirty="0">
                <a:solidFill>
                  <a:srgbClr val="FFFFFF"/>
                </a:solidFill>
                <a:latin typeface="Calibri"/>
                <a:cs typeface="Calibri"/>
              </a:rPr>
              <a:t> </a:t>
            </a:r>
            <a:r>
              <a:rPr sz="1600" dirty="0">
                <a:solidFill>
                  <a:srgbClr val="FFFFFF"/>
                </a:solidFill>
                <a:latin typeface="Calibri"/>
                <a:cs typeface="Calibri"/>
              </a:rPr>
              <a:t>many.</a:t>
            </a:r>
            <a:r>
              <a:rPr sz="1600" spc="175" dirty="0">
                <a:solidFill>
                  <a:srgbClr val="FFFFFF"/>
                </a:solidFill>
                <a:latin typeface="Calibri"/>
                <a:cs typeface="Calibri"/>
              </a:rPr>
              <a:t> </a:t>
            </a:r>
            <a:r>
              <a:rPr sz="1600" dirty="0">
                <a:solidFill>
                  <a:srgbClr val="FFFFFF"/>
                </a:solidFill>
                <a:latin typeface="Calibri"/>
                <a:cs typeface="Calibri"/>
              </a:rPr>
              <a:t>Sharing</a:t>
            </a:r>
            <a:r>
              <a:rPr sz="1600" spc="180" dirty="0">
                <a:solidFill>
                  <a:srgbClr val="FFFFFF"/>
                </a:solidFill>
                <a:latin typeface="Calibri"/>
                <a:cs typeface="Calibri"/>
              </a:rPr>
              <a:t> </a:t>
            </a:r>
            <a:r>
              <a:rPr sz="1600" dirty="0">
                <a:solidFill>
                  <a:srgbClr val="FFFFFF"/>
                </a:solidFill>
                <a:latin typeface="Calibri"/>
                <a:cs typeface="Calibri"/>
              </a:rPr>
              <a:t>our</a:t>
            </a:r>
            <a:r>
              <a:rPr sz="1600" spc="175" dirty="0">
                <a:solidFill>
                  <a:srgbClr val="FFFFFF"/>
                </a:solidFill>
                <a:latin typeface="Calibri"/>
                <a:cs typeface="Calibri"/>
              </a:rPr>
              <a:t> </a:t>
            </a:r>
            <a:r>
              <a:rPr sz="1600" dirty="0">
                <a:solidFill>
                  <a:srgbClr val="FFFFFF"/>
                </a:solidFill>
                <a:latin typeface="Calibri"/>
                <a:cs typeface="Calibri"/>
              </a:rPr>
              <a:t>learning,</a:t>
            </a:r>
            <a:r>
              <a:rPr sz="1600" spc="180" dirty="0">
                <a:solidFill>
                  <a:srgbClr val="FFFFFF"/>
                </a:solidFill>
                <a:latin typeface="Calibri"/>
                <a:cs typeface="Calibri"/>
              </a:rPr>
              <a:t> </a:t>
            </a:r>
            <a:r>
              <a:rPr sz="1600" dirty="0">
                <a:solidFill>
                  <a:srgbClr val="FFFFFF"/>
                </a:solidFill>
                <a:latin typeface="Calibri"/>
                <a:cs typeface="Calibri"/>
              </a:rPr>
              <a:t>ideas,</a:t>
            </a:r>
            <a:r>
              <a:rPr sz="1600" spc="175" dirty="0">
                <a:solidFill>
                  <a:srgbClr val="FFFFFF"/>
                </a:solidFill>
                <a:latin typeface="Calibri"/>
                <a:cs typeface="Calibri"/>
              </a:rPr>
              <a:t> </a:t>
            </a:r>
            <a:r>
              <a:rPr sz="1600" dirty="0">
                <a:solidFill>
                  <a:srgbClr val="FFFFFF"/>
                </a:solidFill>
                <a:latin typeface="Calibri"/>
                <a:cs typeface="Calibri"/>
              </a:rPr>
              <a:t>and</a:t>
            </a:r>
            <a:r>
              <a:rPr sz="1600" spc="180" dirty="0">
                <a:solidFill>
                  <a:srgbClr val="FFFFFF"/>
                </a:solidFill>
                <a:latin typeface="Calibri"/>
                <a:cs typeface="Calibri"/>
              </a:rPr>
              <a:t> </a:t>
            </a:r>
            <a:r>
              <a:rPr sz="1600" dirty="0">
                <a:solidFill>
                  <a:srgbClr val="FFFFFF"/>
                </a:solidFill>
                <a:latin typeface="Calibri"/>
                <a:cs typeface="Calibri"/>
              </a:rPr>
              <a:t>listening,</a:t>
            </a:r>
            <a:r>
              <a:rPr sz="1600" spc="175" dirty="0">
                <a:solidFill>
                  <a:srgbClr val="FFFFFF"/>
                </a:solidFill>
                <a:latin typeface="Calibri"/>
                <a:cs typeface="Calibri"/>
              </a:rPr>
              <a:t> </a:t>
            </a:r>
            <a:r>
              <a:rPr sz="1600" dirty="0">
                <a:solidFill>
                  <a:srgbClr val="FFFFFF"/>
                </a:solidFill>
                <a:latin typeface="Calibri"/>
                <a:cs typeface="Calibri"/>
              </a:rPr>
              <a:t>we</a:t>
            </a:r>
            <a:r>
              <a:rPr sz="1600" spc="180" dirty="0">
                <a:solidFill>
                  <a:srgbClr val="FFFFFF"/>
                </a:solidFill>
                <a:latin typeface="Calibri"/>
                <a:cs typeface="Calibri"/>
              </a:rPr>
              <a:t> </a:t>
            </a:r>
            <a:r>
              <a:rPr sz="1600" spc="-10" dirty="0">
                <a:solidFill>
                  <a:srgbClr val="FFFFFF"/>
                </a:solidFill>
                <a:latin typeface="Calibri"/>
                <a:cs typeface="Calibri"/>
              </a:rPr>
              <a:t>achieve </a:t>
            </a:r>
            <a:r>
              <a:rPr sz="1600" dirty="0">
                <a:solidFill>
                  <a:srgbClr val="FFFFFF"/>
                </a:solidFill>
                <a:latin typeface="Calibri"/>
                <a:cs typeface="Calibri"/>
              </a:rPr>
              <a:t>the</a:t>
            </a:r>
            <a:r>
              <a:rPr sz="1600" spc="195" dirty="0">
                <a:solidFill>
                  <a:srgbClr val="FFFFFF"/>
                </a:solidFill>
                <a:latin typeface="Calibri"/>
                <a:cs typeface="Calibri"/>
              </a:rPr>
              <a:t> </a:t>
            </a:r>
            <a:r>
              <a:rPr sz="1600" dirty="0">
                <a:solidFill>
                  <a:srgbClr val="FFFFFF"/>
                </a:solidFill>
                <a:latin typeface="Calibri"/>
                <a:cs typeface="Calibri"/>
              </a:rPr>
              <a:t>best</a:t>
            </a:r>
            <a:r>
              <a:rPr sz="1600" spc="200" dirty="0">
                <a:solidFill>
                  <a:srgbClr val="FFFFFF"/>
                </a:solidFill>
                <a:latin typeface="Calibri"/>
                <a:cs typeface="Calibri"/>
              </a:rPr>
              <a:t> </a:t>
            </a:r>
            <a:r>
              <a:rPr sz="1600" dirty="0">
                <a:solidFill>
                  <a:srgbClr val="FFFFFF"/>
                </a:solidFill>
                <a:latin typeface="Calibri"/>
                <a:cs typeface="Calibri"/>
              </a:rPr>
              <a:t>outcomes</a:t>
            </a:r>
            <a:r>
              <a:rPr sz="1600" spc="200" dirty="0">
                <a:solidFill>
                  <a:srgbClr val="FFFFFF"/>
                </a:solidFill>
                <a:latin typeface="Calibri"/>
                <a:cs typeface="Calibri"/>
              </a:rPr>
              <a:t> </a:t>
            </a:r>
            <a:r>
              <a:rPr sz="1600" dirty="0">
                <a:solidFill>
                  <a:srgbClr val="FFFFFF"/>
                </a:solidFill>
                <a:latin typeface="Calibri"/>
                <a:cs typeface="Calibri"/>
              </a:rPr>
              <a:t>for</a:t>
            </a:r>
            <a:r>
              <a:rPr sz="1600" spc="195" dirty="0">
                <a:solidFill>
                  <a:srgbClr val="FFFFFF"/>
                </a:solidFill>
                <a:latin typeface="Calibri"/>
                <a:cs typeface="Calibri"/>
              </a:rPr>
              <a:t> </a:t>
            </a:r>
            <a:r>
              <a:rPr sz="1600" dirty="0">
                <a:solidFill>
                  <a:srgbClr val="FFFFFF"/>
                </a:solidFill>
                <a:latin typeface="Calibri"/>
                <a:cs typeface="Calibri"/>
              </a:rPr>
              <a:t>community</a:t>
            </a:r>
            <a:r>
              <a:rPr sz="1600" spc="200" dirty="0">
                <a:solidFill>
                  <a:srgbClr val="FFFFFF"/>
                </a:solidFill>
                <a:latin typeface="Calibri"/>
                <a:cs typeface="Calibri"/>
              </a:rPr>
              <a:t> </a:t>
            </a:r>
            <a:r>
              <a:rPr sz="1600" dirty="0">
                <a:solidFill>
                  <a:srgbClr val="FFFFFF"/>
                </a:solidFill>
                <a:latin typeface="Calibri"/>
                <a:cs typeface="Calibri"/>
              </a:rPr>
              <a:t>organisations</a:t>
            </a:r>
            <a:r>
              <a:rPr sz="1600" spc="200" dirty="0">
                <a:solidFill>
                  <a:srgbClr val="FFFFFF"/>
                </a:solidFill>
                <a:latin typeface="Calibri"/>
                <a:cs typeface="Calibri"/>
              </a:rPr>
              <a:t> </a:t>
            </a:r>
            <a:r>
              <a:rPr sz="1600" dirty="0">
                <a:solidFill>
                  <a:srgbClr val="FFFFFF"/>
                </a:solidFill>
                <a:latin typeface="Calibri"/>
                <a:cs typeface="Calibri"/>
              </a:rPr>
              <a:t>and</a:t>
            </a:r>
            <a:r>
              <a:rPr sz="1600" spc="200" dirty="0">
                <a:solidFill>
                  <a:srgbClr val="FFFFFF"/>
                </a:solidFill>
                <a:latin typeface="Calibri"/>
                <a:cs typeface="Calibri"/>
              </a:rPr>
              <a:t> </a:t>
            </a:r>
            <a:r>
              <a:rPr sz="1600" spc="-10" dirty="0">
                <a:solidFill>
                  <a:srgbClr val="FFFFFF"/>
                </a:solidFill>
                <a:latin typeface="Calibri"/>
                <a:cs typeface="Calibri"/>
              </a:rPr>
              <a:t>young people.</a:t>
            </a:r>
            <a:endParaRPr sz="1600">
              <a:latin typeface="Calibri"/>
              <a:cs typeface="Calibri"/>
            </a:endParaRPr>
          </a:p>
        </p:txBody>
      </p:sp>
      <p:sp>
        <p:nvSpPr>
          <p:cNvPr id="9" name="object 9"/>
          <p:cNvSpPr txBox="1"/>
          <p:nvPr/>
        </p:nvSpPr>
        <p:spPr>
          <a:xfrm>
            <a:off x="10719686" y="2472374"/>
            <a:ext cx="6812280"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Learning</a:t>
            </a:r>
            <a:r>
              <a:rPr sz="1800" b="1" spc="-45" dirty="0">
                <a:solidFill>
                  <a:srgbClr val="FFFFFF"/>
                </a:solidFill>
                <a:latin typeface="Calibri"/>
                <a:cs typeface="Calibri"/>
              </a:rPr>
              <a:t> </a:t>
            </a:r>
            <a:r>
              <a:rPr sz="1800" b="1" spc="-10" dirty="0">
                <a:solidFill>
                  <a:srgbClr val="FFFFFF"/>
                </a:solidFill>
                <a:latin typeface="Calibri"/>
                <a:cs typeface="Calibri"/>
              </a:rPr>
              <a:t>Together</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Embracing</a:t>
            </a:r>
            <a:r>
              <a:rPr sz="1600" spc="270" dirty="0">
                <a:solidFill>
                  <a:srgbClr val="FFFFFF"/>
                </a:solidFill>
                <a:latin typeface="Calibri"/>
                <a:cs typeface="Calibri"/>
              </a:rPr>
              <a:t> </a:t>
            </a:r>
            <a:r>
              <a:rPr sz="1600" dirty="0">
                <a:solidFill>
                  <a:srgbClr val="FFFFFF"/>
                </a:solidFill>
                <a:latin typeface="Calibri"/>
                <a:cs typeface="Calibri"/>
              </a:rPr>
              <a:t>critical</a:t>
            </a:r>
            <a:r>
              <a:rPr sz="1600" spc="275" dirty="0">
                <a:solidFill>
                  <a:srgbClr val="FFFFFF"/>
                </a:solidFill>
                <a:latin typeface="Calibri"/>
                <a:cs typeface="Calibri"/>
              </a:rPr>
              <a:t> </a:t>
            </a:r>
            <a:r>
              <a:rPr sz="1600" dirty="0">
                <a:solidFill>
                  <a:srgbClr val="FFFFFF"/>
                </a:solidFill>
                <a:latin typeface="Calibri"/>
                <a:cs typeface="Calibri"/>
              </a:rPr>
              <a:t>thinking,</a:t>
            </a:r>
            <a:r>
              <a:rPr sz="1600" spc="275" dirty="0">
                <a:solidFill>
                  <a:srgbClr val="FFFFFF"/>
                </a:solidFill>
                <a:latin typeface="Calibri"/>
                <a:cs typeface="Calibri"/>
              </a:rPr>
              <a:t> </a:t>
            </a:r>
            <a:r>
              <a:rPr sz="1600" dirty="0">
                <a:solidFill>
                  <a:srgbClr val="FFFFFF"/>
                </a:solidFill>
                <a:latin typeface="Calibri"/>
                <a:cs typeface="Calibri"/>
              </a:rPr>
              <a:t>celebrating</a:t>
            </a:r>
            <a:r>
              <a:rPr sz="1600" spc="275" dirty="0">
                <a:solidFill>
                  <a:srgbClr val="FFFFFF"/>
                </a:solidFill>
                <a:latin typeface="Calibri"/>
                <a:cs typeface="Calibri"/>
              </a:rPr>
              <a:t> </a:t>
            </a:r>
            <a:r>
              <a:rPr sz="1600" dirty="0">
                <a:solidFill>
                  <a:srgbClr val="FFFFFF"/>
                </a:solidFill>
                <a:latin typeface="Calibri"/>
                <a:cs typeface="Calibri"/>
              </a:rPr>
              <a:t>success,</a:t>
            </a:r>
            <a:r>
              <a:rPr sz="1600" spc="270" dirty="0">
                <a:solidFill>
                  <a:srgbClr val="FFFFFF"/>
                </a:solidFill>
                <a:latin typeface="Calibri"/>
                <a:cs typeface="Calibri"/>
              </a:rPr>
              <a:t> </a:t>
            </a:r>
            <a:r>
              <a:rPr sz="1600" dirty="0">
                <a:solidFill>
                  <a:srgbClr val="FFFFFF"/>
                </a:solidFill>
                <a:latin typeface="Calibri"/>
                <a:cs typeface="Calibri"/>
              </a:rPr>
              <a:t>and</a:t>
            </a:r>
            <a:r>
              <a:rPr sz="1600" spc="275" dirty="0">
                <a:solidFill>
                  <a:srgbClr val="FFFFFF"/>
                </a:solidFill>
                <a:latin typeface="Calibri"/>
                <a:cs typeface="Calibri"/>
              </a:rPr>
              <a:t> </a:t>
            </a:r>
            <a:r>
              <a:rPr sz="1600" dirty="0">
                <a:solidFill>
                  <a:srgbClr val="FFFFFF"/>
                </a:solidFill>
                <a:latin typeface="Calibri"/>
                <a:cs typeface="Calibri"/>
              </a:rPr>
              <a:t>encouraging</a:t>
            </a:r>
            <a:r>
              <a:rPr sz="1600" spc="275" dirty="0">
                <a:solidFill>
                  <a:srgbClr val="FFFFFF"/>
                </a:solidFill>
                <a:latin typeface="Calibri"/>
                <a:cs typeface="Calibri"/>
              </a:rPr>
              <a:t> </a:t>
            </a:r>
            <a:r>
              <a:rPr sz="1600" spc="-10" dirty="0">
                <a:solidFill>
                  <a:srgbClr val="FFFFFF"/>
                </a:solidFill>
                <a:latin typeface="Calibri"/>
                <a:cs typeface="Calibri"/>
              </a:rPr>
              <a:t>challenge </a:t>
            </a:r>
            <a:r>
              <a:rPr sz="1600" dirty="0">
                <a:solidFill>
                  <a:srgbClr val="FFFFFF"/>
                </a:solidFill>
                <a:latin typeface="Calibri"/>
                <a:cs typeface="Calibri"/>
              </a:rPr>
              <a:t>whilst</a:t>
            </a:r>
            <a:r>
              <a:rPr sz="1600" spc="170" dirty="0">
                <a:solidFill>
                  <a:srgbClr val="FFFFFF"/>
                </a:solidFill>
                <a:latin typeface="Calibri"/>
                <a:cs typeface="Calibri"/>
              </a:rPr>
              <a:t> </a:t>
            </a:r>
            <a:r>
              <a:rPr sz="1600" dirty="0">
                <a:solidFill>
                  <a:srgbClr val="FFFFFF"/>
                </a:solidFill>
                <a:latin typeface="Calibri"/>
                <a:cs typeface="Calibri"/>
              </a:rPr>
              <a:t>drawing</a:t>
            </a:r>
            <a:r>
              <a:rPr sz="1600" spc="170" dirty="0">
                <a:solidFill>
                  <a:srgbClr val="FFFFFF"/>
                </a:solidFill>
                <a:latin typeface="Calibri"/>
                <a:cs typeface="Calibri"/>
              </a:rPr>
              <a:t> </a:t>
            </a:r>
            <a:r>
              <a:rPr sz="1600" dirty="0">
                <a:solidFill>
                  <a:srgbClr val="FFFFFF"/>
                </a:solidFill>
                <a:latin typeface="Calibri"/>
                <a:cs typeface="Calibri"/>
              </a:rPr>
              <a:t>on</a:t>
            </a:r>
            <a:r>
              <a:rPr sz="1600" spc="175" dirty="0">
                <a:solidFill>
                  <a:srgbClr val="FFFFFF"/>
                </a:solidFill>
                <a:latin typeface="Calibri"/>
                <a:cs typeface="Calibri"/>
              </a:rPr>
              <a:t> </a:t>
            </a:r>
            <a:r>
              <a:rPr sz="1600" dirty="0">
                <a:solidFill>
                  <a:srgbClr val="FFFFFF"/>
                </a:solidFill>
                <a:latin typeface="Calibri"/>
                <a:cs typeface="Calibri"/>
              </a:rPr>
              <a:t>our</a:t>
            </a:r>
            <a:r>
              <a:rPr sz="1600" spc="170" dirty="0">
                <a:solidFill>
                  <a:srgbClr val="FFFFFF"/>
                </a:solidFill>
                <a:latin typeface="Calibri"/>
                <a:cs typeface="Calibri"/>
              </a:rPr>
              <a:t> </a:t>
            </a:r>
            <a:r>
              <a:rPr sz="1600" dirty="0">
                <a:solidFill>
                  <a:srgbClr val="FFFFFF"/>
                </a:solidFill>
                <a:latin typeface="Calibri"/>
                <a:cs typeface="Calibri"/>
              </a:rPr>
              <a:t>learning</a:t>
            </a:r>
            <a:r>
              <a:rPr sz="1600" spc="175" dirty="0">
                <a:solidFill>
                  <a:srgbClr val="FFFFFF"/>
                </a:solidFill>
                <a:latin typeface="Calibri"/>
                <a:cs typeface="Calibri"/>
              </a:rPr>
              <a:t> </a:t>
            </a:r>
            <a:r>
              <a:rPr sz="1600" dirty="0">
                <a:solidFill>
                  <a:srgbClr val="FFFFFF"/>
                </a:solidFill>
                <a:latin typeface="Calibri"/>
                <a:cs typeface="Calibri"/>
              </a:rPr>
              <a:t>and</a:t>
            </a:r>
            <a:r>
              <a:rPr sz="1600" spc="170" dirty="0">
                <a:solidFill>
                  <a:srgbClr val="FFFFFF"/>
                </a:solidFill>
                <a:latin typeface="Calibri"/>
                <a:cs typeface="Calibri"/>
              </a:rPr>
              <a:t> </a:t>
            </a:r>
            <a:r>
              <a:rPr sz="1600" dirty="0">
                <a:solidFill>
                  <a:srgbClr val="FFFFFF"/>
                </a:solidFill>
                <a:latin typeface="Calibri"/>
                <a:cs typeface="Calibri"/>
              </a:rPr>
              <a:t>then</a:t>
            </a:r>
            <a:r>
              <a:rPr sz="1600" spc="175" dirty="0">
                <a:solidFill>
                  <a:srgbClr val="FFFFFF"/>
                </a:solidFill>
                <a:latin typeface="Calibri"/>
                <a:cs typeface="Calibri"/>
              </a:rPr>
              <a:t> </a:t>
            </a:r>
            <a:r>
              <a:rPr sz="1600" dirty="0">
                <a:solidFill>
                  <a:srgbClr val="FFFFFF"/>
                </a:solidFill>
                <a:latin typeface="Calibri"/>
                <a:cs typeface="Calibri"/>
              </a:rPr>
              <a:t>applying</a:t>
            </a:r>
            <a:r>
              <a:rPr sz="1600" spc="170" dirty="0">
                <a:solidFill>
                  <a:srgbClr val="FFFFFF"/>
                </a:solidFill>
                <a:latin typeface="Calibri"/>
                <a:cs typeface="Calibri"/>
              </a:rPr>
              <a:t> </a:t>
            </a:r>
            <a:r>
              <a:rPr sz="1600" dirty="0">
                <a:solidFill>
                  <a:srgbClr val="FFFFFF"/>
                </a:solidFill>
                <a:latin typeface="Calibri"/>
                <a:cs typeface="Calibri"/>
              </a:rPr>
              <a:t>our</a:t>
            </a:r>
            <a:r>
              <a:rPr sz="1600" spc="175" dirty="0">
                <a:solidFill>
                  <a:srgbClr val="FFFFFF"/>
                </a:solidFill>
                <a:latin typeface="Calibri"/>
                <a:cs typeface="Calibri"/>
              </a:rPr>
              <a:t> </a:t>
            </a:r>
            <a:r>
              <a:rPr sz="1600" dirty="0">
                <a:solidFill>
                  <a:srgbClr val="FFFFFF"/>
                </a:solidFill>
                <a:latin typeface="Calibri"/>
                <a:cs typeface="Calibri"/>
              </a:rPr>
              <a:t>understanding</a:t>
            </a:r>
            <a:r>
              <a:rPr sz="1600" spc="170" dirty="0">
                <a:solidFill>
                  <a:srgbClr val="FFFFFF"/>
                </a:solidFill>
                <a:latin typeface="Calibri"/>
                <a:cs typeface="Calibri"/>
              </a:rPr>
              <a:t> </a:t>
            </a:r>
            <a:r>
              <a:rPr sz="1600" dirty="0">
                <a:solidFill>
                  <a:srgbClr val="FFFFFF"/>
                </a:solidFill>
                <a:latin typeface="Calibri"/>
                <a:cs typeface="Calibri"/>
              </a:rPr>
              <a:t>so</a:t>
            </a:r>
            <a:r>
              <a:rPr sz="1600" spc="170" dirty="0">
                <a:solidFill>
                  <a:srgbClr val="FFFFFF"/>
                </a:solidFill>
                <a:latin typeface="Calibri"/>
                <a:cs typeface="Calibri"/>
              </a:rPr>
              <a:t> </a:t>
            </a:r>
            <a:r>
              <a:rPr sz="1600" dirty="0">
                <a:solidFill>
                  <a:srgbClr val="FFFFFF"/>
                </a:solidFill>
                <a:latin typeface="Calibri"/>
                <a:cs typeface="Calibri"/>
              </a:rPr>
              <a:t>we</a:t>
            </a:r>
            <a:r>
              <a:rPr sz="1600" spc="175" dirty="0">
                <a:solidFill>
                  <a:srgbClr val="FFFFFF"/>
                </a:solidFill>
                <a:latin typeface="Calibri"/>
                <a:cs typeface="Calibri"/>
              </a:rPr>
              <a:t> </a:t>
            </a:r>
            <a:r>
              <a:rPr sz="1600" spc="-25" dirty="0">
                <a:solidFill>
                  <a:srgbClr val="FFFFFF"/>
                </a:solidFill>
                <a:latin typeface="Calibri"/>
                <a:cs typeface="Calibri"/>
              </a:rPr>
              <a:t>can </a:t>
            </a:r>
            <a:r>
              <a:rPr sz="1600" dirty="0">
                <a:solidFill>
                  <a:srgbClr val="FFFFFF"/>
                </a:solidFill>
                <a:latin typeface="Calibri"/>
                <a:cs typeface="Calibri"/>
              </a:rPr>
              <a:t>make</a:t>
            </a:r>
            <a:r>
              <a:rPr sz="1600" spc="180" dirty="0">
                <a:solidFill>
                  <a:srgbClr val="FFFFFF"/>
                </a:solidFill>
                <a:latin typeface="Calibri"/>
                <a:cs typeface="Calibri"/>
              </a:rPr>
              <a:t> </a:t>
            </a:r>
            <a:r>
              <a:rPr sz="1600" dirty="0">
                <a:solidFill>
                  <a:srgbClr val="FFFFFF"/>
                </a:solidFill>
                <a:latin typeface="Calibri"/>
                <a:cs typeface="Calibri"/>
              </a:rPr>
              <a:t>the</a:t>
            </a:r>
            <a:r>
              <a:rPr sz="1600" spc="185" dirty="0">
                <a:solidFill>
                  <a:srgbClr val="FFFFFF"/>
                </a:solidFill>
                <a:latin typeface="Calibri"/>
                <a:cs typeface="Calibri"/>
              </a:rPr>
              <a:t> </a:t>
            </a:r>
            <a:r>
              <a:rPr sz="1600" dirty="0">
                <a:solidFill>
                  <a:srgbClr val="FFFFFF"/>
                </a:solidFill>
                <a:latin typeface="Calibri"/>
                <a:cs typeface="Calibri"/>
              </a:rPr>
              <a:t>most</a:t>
            </a:r>
            <a:r>
              <a:rPr sz="1600" spc="185" dirty="0">
                <a:solidFill>
                  <a:srgbClr val="FFFFFF"/>
                </a:solidFill>
                <a:latin typeface="Calibri"/>
                <a:cs typeface="Calibri"/>
              </a:rPr>
              <a:t> </a:t>
            </a:r>
            <a:r>
              <a:rPr sz="1600" dirty="0">
                <a:solidFill>
                  <a:srgbClr val="FFFFFF"/>
                </a:solidFill>
                <a:latin typeface="Calibri"/>
                <a:cs typeface="Calibri"/>
              </a:rPr>
              <a:t>significant</a:t>
            </a:r>
            <a:r>
              <a:rPr sz="1600" spc="185" dirty="0">
                <a:solidFill>
                  <a:srgbClr val="FFFFFF"/>
                </a:solidFill>
                <a:latin typeface="Calibri"/>
                <a:cs typeface="Calibri"/>
              </a:rPr>
              <a:t> </a:t>
            </a:r>
            <a:r>
              <a:rPr sz="1600" dirty="0">
                <a:solidFill>
                  <a:srgbClr val="FFFFFF"/>
                </a:solidFill>
                <a:latin typeface="Calibri"/>
                <a:cs typeface="Calibri"/>
              </a:rPr>
              <a:t>impact</a:t>
            </a:r>
            <a:r>
              <a:rPr sz="1600" spc="180" dirty="0">
                <a:solidFill>
                  <a:srgbClr val="FFFFFF"/>
                </a:solidFill>
                <a:latin typeface="Calibri"/>
                <a:cs typeface="Calibri"/>
              </a:rPr>
              <a:t> </a:t>
            </a:r>
            <a:r>
              <a:rPr sz="1600" dirty="0">
                <a:solidFill>
                  <a:srgbClr val="FFFFFF"/>
                </a:solidFill>
                <a:latin typeface="Calibri"/>
                <a:cs typeface="Calibri"/>
              </a:rPr>
              <a:t>on</a:t>
            </a:r>
            <a:r>
              <a:rPr sz="1600" spc="185" dirty="0">
                <a:solidFill>
                  <a:srgbClr val="FFFFFF"/>
                </a:solidFill>
                <a:latin typeface="Calibri"/>
                <a:cs typeface="Calibri"/>
              </a:rPr>
              <a:t> </a:t>
            </a:r>
            <a:r>
              <a:rPr sz="1600" dirty="0">
                <a:solidFill>
                  <a:srgbClr val="FFFFFF"/>
                </a:solidFill>
                <a:latin typeface="Calibri"/>
                <a:cs typeface="Calibri"/>
              </a:rPr>
              <a:t>young</a:t>
            </a:r>
            <a:r>
              <a:rPr sz="1600" spc="185" dirty="0">
                <a:solidFill>
                  <a:srgbClr val="FFFFFF"/>
                </a:solidFill>
                <a:latin typeface="Calibri"/>
                <a:cs typeface="Calibri"/>
              </a:rPr>
              <a:t> </a:t>
            </a:r>
            <a:r>
              <a:rPr sz="1600" dirty="0">
                <a:solidFill>
                  <a:srgbClr val="FFFFFF"/>
                </a:solidFill>
                <a:latin typeface="Calibri"/>
                <a:cs typeface="Calibri"/>
              </a:rPr>
              <a:t>people</a:t>
            </a:r>
            <a:r>
              <a:rPr sz="1600" spc="185" dirty="0">
                <a:solidFill>
                  <a:srgbClr val="FFFFFF"/>
                </a:solidFill>
                <a:latin typeface="Calibri"/>
                <a:cs typeface="Calibri"/>
              </a:rPr>
              <a:t> </a:t>
            </a:r>
            <a:r>
              <a:rPr sz="1600" dirty="0">
                <a:solidFill>
                  <a:srgbClr val="FFFFFF"/>
                </a:solidFill>
                <a:latin typeface="Calibri"/>
                <a:cs typeface="Calibri"/>
              </a:rPr>
              <a:t>through</a:t>
            </a:r>
            <a:r>
              <a:rPr sz="1600" spc="180" dirty="0">
                <a:solidFill>
                  <a:srgbClr val="FFFFFF"/>
                </a:solidFill>
                <a:latin typeface="Calibri"/>
                <a:cs typeface="Calibri"/>
              </a:rPr>
              <a:t> </a:t>
            </a:r>
            <a:r>
              <a:rPr sz="1600" dirty="0">
                <a:solidFill>
                  <a:srgbClr val="FFFFFF"/>
                </a:solidFill>
                <a:latin typeface="Calibri"/>
                <a:cs typeface="Calibri"/>
              </a:rPr>
              <a:t>Doorstep</a:t>
            </a:r>
            <a:r>
              <a:rPr sz="1600" spc="185" dirty="0">
                <a:solidFill>
                  <a:srgbClr val="FFFFFF"/>
                </a:solidFill>
                <a:latin typeface="Calibri"/>
                <a:cs typeface="Calibri"/>
              </a:rPr>
              <a:t> </a:t>
            </a:r>
            <a:r>
              <a:rPr sz="1600" spc="-10" dirty="0">
                <a:solidFill>
                  <a:srgbClr val="FFFFFF"/>
                </a:solidFill>
                <a:latin typeface="Calibri"/>
                <a:cs typeface="Calibri"/>
              </a:rPr>
              <a:t>Sport together.</a:t>
            </a:r>
            <a:endParaRPr sz="1600">
              <a:latin typeface="Calibri"/>
              <a:cs typeface="Calibri"/>
            </a:endParaRPr>
          </a:p>
        </p:txBody>
      </p:sp>
      <p:sp>
        <p:nvSpPr>
          <p:cNvPr id="10" name="object 10"/>
          <p:cNvSpPr txBox="1"/>
          <p:nvPr/>
        </p:nvSpPr>
        <p:spPr>
          <a:xfrm>
            <a:off x="10770879" y="4121956"/>
            <a:ext cx="5311140"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Acting</a:t>
            </a:r>
            <a:r>
              <a:rPr sz="1800" b="1" spc="-30" dirty="0">
                <a:solidFill>
                  <a:srgbClr val="FFFFFF"/>
                </a:solidFill>
                <a:latin typeface="Calibri"/>
                <a:cs typeface="Calibri"/>
              </a:rPr>
              <a:t> </a:t>
            </a:r>
            <a:r>
              <a:rPr sz="1800" b="1" dirty="0">
                <a:solidFill>
                  <a:srgbClr val="FFFFFF"/>
                </a:solidFill>
                <a:latin typeface="Calibri"/>
                <a:cs typeface="Calibri"/>
              </a:rPr>
              <a:t>with</a:t>
            </a:r>
            <a:r>
              <a:rPr sz="1800" b="1" spc="-25" dirty="0">
                <a:solidFill>
                  <a:srgbClr val="FFFFFF"/>
                </a:solidFill>
                <a:latin typeface="Calibri"/>
                <a:cs typeface="Calibri"/>
              </a:rPr>
              <a:t> </a:t>
            </a:r>
            <a:r>
              <a:rPr sz="1800" b="1" spc="-10" dirty="0">
                <a:solidFill>
                  <a:srgbClr val="FFFFFF"/>
                </a:solidFill>
                <a:latin typeface="Calibri"/>
                <a:cs typeface="Calibri"/>
              </a:rPr>
              <a:t>Integrity</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Championing</a:t>
            </a:r>
            <a:r>
              <a:rPr sz="1600" spc="285" dirty="0">
                <a:solidFill>
                  <a:srgbClr val="FFFFFF"/>
                </a:solidFill>
                <a:latin typeface="Calibri"/>
                <a:cs typeface="Calibri"/>
              </a:rPr>
              <a:t> </a:t>
            </a:r>
            <a:r>
              <a:rPr sz="1600" dirty="0">
                <a:solidFill>
                  <a:srgbClr val="FFFFFF"/>
                </a:solidFill>
                <a:latin typeface="Calibri"/>
                <a:cs typeface="Calibri"/>
              </a:rPr>
              <a:t>the</a:t>
            </a:r>
            <a:r>
              <a:rPr sz="1600" spc="290" dirty="0">
                <a:solidFill>
                  <a:srgbClr val="FFFFFF"/>
                </a:solidFill>
                <a:latin typeface="Calibri"/>
                <a:cs typeface="Calibri"/>
              </a:rPr>
              <a:t> </a:t>
            </a:r>
            <a:r>
              <a:rPr sz="1600" dirty="0">
                <a:solidFill>
                  <a:srgbClr val="FFFFFF"/>
                </a:solidFill>
                <a:latin typeface="Calibri"/>
                <a:cs typeface="Calibri"/>
              </a:rPr>
              <a:t>highest</a:t>
            </a:r>
            <a:r>
              <a:rPr sz="1600" spc="290" dirty="0">
                <a:solidFill>
                  <a:srgbClr val="FFFFFF"/>
                </a:solidFill>
                <a:latin typeface="Calibri"/>
                <a:cs typeface="Calibri"/>
              </a:rPr>
              <a:t> </a:t>
            </a:r>
            <a:r>
              <a:rPr sz="1600" dirty="0">
                <a:solidFill>
                  <a:srgbClr val="FFFFFF"/>
                </a:solidFill>
                <a:latin typeface="Calibri"/>
                <a:cs typeface="Calibri"/>
              </a:rPr>
              <a:t>organisational</a:t>
            </a:r>
            <a:r>
              <a:rPr sz="1600" spc="290" dirty="0">
                <a:solidFill>
                  <a:srgbClr val="FFFFFF"/>
                </a:solidFill>
                <a:latin typeface="Calibri"/>
                <a:cs typeface="Calibri"/>
              </a:rPr>
              <a:t> </a:t>
            </a:r>
            <a:r>
              <a:rPr sz="1600" dirty="0">
                <a:solidFill>
                  <a:srgbClr val="FFFFFF"/>
                </a:solidFill>
                <a:latin typeface="Calibri"/>
                <a:cs typeface="Calibri"/>
              </a:rPr>
              <a:t>standards.</a:t>
            </a:r>
            <a:r>
              <a:rPr sz="1600" spc="290" dirty="0">
                <a:solidFill>
                  <a:srgbClr val="FFFFFF"/>
                </a:solidFill>
                <a:latin typeface="Calibri"/>
                <a:cs typeface="Calibri"/>
              </a:rPr>
              <a:t> </a:t>
            </a:r>
            <a:r>
              <a:rPr sz="1600" spc="-10" dirty="0">
                <a:solidFill>
                  <a:srgbClr val="FFFFFF"/>
                </a:solidFill>
                <a:latin typeface="Calibri"/>
                <a:cs typeface="Calibri"/>
              </a:rPr>
              <a:t>Being </a:t>
            </a:r>
            <a:r>
              <a:rPr sz="1600" dirty="0">
                <a:solidFill>
                  <a:srgbClr val="FFFFFF"/>
                </a:solidFill>
                <a:latin typeface="Calibri"/>
                <a:cs typeface="Calibri"/>
              </a:rPr>
              <a:t>greatly</a:t>
            </a:r>
            <a:r>
              <a:rPr sz="1600" spc="220" dirty="0">
                <a:solidFill>
                  <a:srgbClr val="FFFFFF"/>
                </a:solidFill>
                <a:latin typeface="Calibri"/>
                <a:cs typeface="Calibri"/>
              </a:rPr>
              <a:t> </a:t>
            </a:r>
            <a:r>
              <a:rPr sz="1600" dirty="0">
                <a:solidFill>
                  <a:srgbClr val="FFFFFF"/>
                </a:solidFill>
                <a:latin typeface="Calibri"/>
                <a:cs typeface="Calibri"/>
              </a:rPr>
              <a:t>aware</a:t>
            </a:r>
            <a:r>
              <a:rPr sz="1600" spc="225" dirty="0">
                <a:solidFill>
                  <a:srgbClr val="FFFFFF"/>
                </a:solidFill>
                <a:latin typeface="Calibri"/>
                <a:cs typeface="Calibri"/>
              </a:rPr>
              <a:t> </a:t>
            </a:r>
            <a:r>
              <a:rPr sz="1600" dirty="0">
                <a:solidFill>
                  <a:srgbClr val="FFFFFF"/>
                </a:solidFill>
                <a:latin typeface="Calibri"/>
                <a:cs typeface="Calibri"/>
              </a:rPr>
              <a:t>of</a:t>
            </a:r>
            <a:r>
              <a:rPr sz="1600" spc="225" dirty="0">
                <a:solidFill>
                  <a:srgbClr val="FFFFFF"/>
                </a:solidFill>
                <a:latin typeface="Calibri"/>
                <a:cs typeface="Calibri"/>
              </a:rPr>
              <a:t> </a:t>
            </a:r>
            <a:r>
              <a:rPr sz="1600" dirty="0">
                <a:solidFill>
                  <a:srgbClr val="FFFFFF"/>
                </a:solidFill>
                <a:latin typeface="Calibri"/>
                <a:cs typeface="Calibri"/>
              </a:rPr>
              <a:t>our</a:t>
            </a:r>
            <a:r>
              <a:rPr sz="1600" spc="225" dirty="0">
                <a:solidFill>
                  <a:srgbClr val="FFFFFF"/>
                </a:solidFill>
                <a:latin typeface="Calibri"/>
                <a:cs typeface="Calibri"/>
              </a:rPr>
              <a:t> </a:t>
            </a:r>
            <a:r>
              <a:rPr sz="1600" dirty="0">
                <a:solidFill>
                  <a:srgbClr val="FFFFFF"/>
                </a:solidFill>
                <a:latin typeface="Calibri"/>
                <a:cs typeface="Calibri"/>
              </a:rPr>
              <a:t>accountability</a:t>
            </a:r>
            <a:r>
              <a:rPr sz="1600" spc="225" dirty="0">
                <a:solidFill>
                  <a:srgbClr val="FFFFFF"/>
                </a:solidFill>
                <a:latin typeface="Calibri"/>
                <a:cs typeface="Calibri"/>
              </a:rPr>
              <a:t> </a:t>
            </a:r>
            <a:r>
              <a:rPr sz="1600" dirty="0">
                <a:solidFill>
                  <a:srgbClr val="FFFFFF"/>
                </a:solidFill>
                <a:latin typeface="Calibri"/>
                <a:cs typeface="Calibri"/>
              </a:rPr>
              <a:t>and</a:t>
            </a:r>
            <a:r>
              <a:rPr sz="1600" spc="225" dirty="0">
                <a:solidFill>
                  <a:srgbClr val="FFFFFF"/>
                </a:solidFill>
                <a:latin typeface="Calibri"/>
                <a:cs typeface="Calibri"/>
              </a:rPr>
              <a:t> </a:t>
            </a:r>
            <a:r>
              <a:rPr sz="1600" dirty="0">
                <a:solidFill>
                  <a:srgbClr val="FFFFFF"/>
                </a:solidFill>
                <a:latin typeface="Calibri"/>
                <a:cs typeface="Calibri"/>
              </a:rPr>
              <a:t>responsibility.</a:t>
            </a:r>
            <a:r>
              <a:rPr sz="1600" spc="225" dirty="0">
                <a:solidFill>
                  <a:srgbClr val="FFFFFF"/>
                </a:solidFill>
                <a:latin typeface="Calibri"/>
                <a:cs typeface="Calibri"/>
              </a:rPr>
              <a:t> </a:t>
            </a:r>
            <a:r>
              <a:rPr sz="1600" spc="-10" dirty="0">
                <a:solidFill>
                  <a:srgbClr val="FFFFFF"/>
                </a:solidFill>
                <a:latin typeface="Calibri"/>
                <a:cs typeface="Calibri"/>
              </a:rPr>
              <a:t>Doing </a:t>
            </a:r>
            <a:r>
              <a:rPr sz="1600" dirty="0">
                <a:solidFill>
                  <a:srgbClr val="FFFFFF"/>
                </a:solidFill>
                <a:latin typeface="Calibri"/>
                <a:cs typeface="Calibri"/>
              </a:rPr>
              <a:t>what</a:t>
            </a:r>
            <a:r>
              <a:rPr sz="1600" spc="135" dirty="0">
                <a:solidFill>
                  <a:srgbClr val="FFFFFF"/>
                </a:solidFill>
                <a:latin typeface="Calibri"/>
                <a:cs typeface="Calibri"/>
              </a:rPr>
              <a:t> </a:t>
            </a:r>
            <a:r>
              <a:rPr sz="1600" dirty="0">
                <a:solidFill>
                  <a:srgbClr val="FFFFFF"/>
                </a:solidFill>
                <a:latin typeface="Calibri"/>
                <a:cs typeface="Calibri"/>
              </a:rPr>
              <a:t>we</a:t>
            </a:r>
            <a:r>
              <a:rPr sz="1600" spc="135" dirty="0">
                <a:solidFill>
                  <a:srgbClr val="FFFFFF"/>
                </a:solidFill>
                <a:latin typeface="Calibri"/>
                <a:cs typeface="Calibri"/>
              </a:rPr>
              <a:t> </a:t>
            </a:r>
            <a:r>
              <a:rPr sz="1600" dirty="0">
                <a:solidFill>
                  <a:srgbClr val="FFFFFF"/>
                </a:solidFill>
                <a:latin typeface="Calibri"/>
                <a:cs typeface="Calibri"/>
              </a:rPr>
              <a:t>say</a:t>
            </a:r>
            <a:r>
              <a:rPr sz="1600" spc="140" dirty="0">
                <a:solidFill>
                  <a:srgbClr val="FFFFFF"/>
                </a:solidFill>
                <a:latin typeface="Calibri"/>
                <a:cs typeface="Calibri"/>
              </a:rPr>
              <a:t> </a:t>
            </a:r>
            <a:r>
              <a:rPr sz="1600" dirty="0">
                <a:solidFill>
                  <a:srgbClr val="FFFFFF"/>
                </a:solidFill>
                <a:latin typeface="Calibri"/>
                <a:cs typeface="Calibri"/>
              </a:rPr>
              <a:t>we</a:t>
            </a:r>
            <a:r>
              <a:rPr sz="1600" spc="135" dirty="0">
                <a:solidFill>
                  <a:srgbClr val="FFFFFF"/>
                </a:solidFill>
                <a:latin typeface="Calibri"/>
                <a:cs typeface="Calibri"/>
              </a:rPr>
              <a:t> </a:t>
            </a:r>
            <a:r>
              <a:rPr sz="1600" dirty="0">
                <a:solidFill>
                  <a:srgbClr val="FFFFFF"/>
                </a:solidFill>
                <a:latin typeface="Calibri"/>
                <a:cs typeface="Calibri"/>
              </a:rPr>
              <a:t>will</a:t>
            </a:r>
            <a:r>
              <a:rPr sz="1600" spc="135" dirty="0">
                <a:solidFill>
                  <a:srgbClr val="FFFFFF"/>
                </a:solidFill>
                <a:latin typeface="Calibri"/>
                <a:cs typeface="Calibri"/>
              </a:rPr>
              <a:t> </a:t>
            </a:r>
            <a:r>
              <a:rPr sz="1600" dirty="0">
                <a:solidFill>
                  <a:srgbClr val="FFFFFF"/>
                </a:solidFill>
                <a:latin typeface="Calibri"/>
                <a:cs typeface="Calibri"/>
              </a:rPr>
              <a:t>do</a:t>
            </a:r>
            <a:r>
              <a:rPr sz="1600" spc="140" dirty="0">
                <a:solidFill>
                  <a:srgbClr val="FFFFFF"/>
                </a:solidFill>
                <a:latin typeface="Calibri"/>
                <a:cs typeface="Calibri"/>
              </a:rPr>
              <a:t> </a:t>
            </a:r>
            <a:r>
              <a:rPr sz="1600" dirty="0">
                <a:solidFill>
                  <a:srgbClr val="FFFFFF"/>
                </a:solidFill>
                <a:latin typeface="Calibri"/>
                <a:cs typeface="Calibri"/>
              </a:rPr>
              <a:t>and</a:t>
            </a:r>
            <a:r>
              <a:rPr sz="1600" spc="135" dirty="0">
                <a:solidFill>
                  <a:srgbClr val="FFFFFF"/>
                </a:solidFill>
                <a:latin typeface="Calibri"/>
                <a:cs typeface="Calibri"/>
              </a:rPr>
              <a:t> </a:t>
            </a:r>
            <a:r>
              <a:rPr sz="1600" dirty="0">
                <a:solidFill>
                  <a:srgbClr val="FFFFFF"/>
                </a:solidFill>
                <a:latin typeface="Calibri"/>
                <a:cs typeface="Calibri"/>
              </a:rPr>
              <a:t>holding</a:t>
            </a:r>
            <a:r>
              <a:rPr sz="1600" spc="135" dirty="0">
                <a:solidFill>
                  <a:srgbClr val="FFFFFF"/>
                </a:solidFill>
                <a:latin typeface="Calibri"/>
                <a:cs typeface="Calibri"/>
              </a:rPr>
              <a:t> </a:t>
            </a:r>
            <a:r>
              <a:rPr sz="1600" dirty="0">
                <a:solidFill>
                  <a:srgbClr val="FFFFFF"/>
                </a:solidFill>
                <a:latin typeface="Calibri"/>
                <a:cs typeface="Calibri"/>
              </a:rPr>
              <a:t>ourselves</a:t>
            </a:r>
            <a:r>
              <a:rPr sz="1600" spc="140" dirty="0">
                <a:solidFill>
                  <a:srgbClr val="FFFFFF"/>
                </a:solidFill>
                <a:latin typeface="Calibri"/>
                <a:cs typeface="Calibri"/>
              </a:rPr>
              <a:t> </a:t>
            </a:r>
            <a:r>
              <a:rPr sz="1600" dirty="0">
                <a:solidFill>
                  <a:srgbClr val="FFFFFF"/>
                </a:solidFill>
                <a:latin typeface="Calibri"/>
                <a:cs typeface="Calibri"/>
              </a:rPr>
              <a:t>and</a:t>
            </a:r>
            <a:r>
              <a:rPr sz="1600" spc="135" dirty="0">
                <a:solidFill>
                  <a:srgbClr val="FFFFFF"/>
                </a:solidFill>
                <a:latin typeface="Calibri"/>
                <a:cs typeface="Calibri"/>
              </a:rPr>
              <a:t> </a:t>
            </a:r>
            <a:r>
              <a:rPr sz="1600" dirty="0">
                <a:solidFill>
                  <a:srgbClr val="FFFFFF"/>
                </a:solidFill>
                <a:latin typeface="Calibri"/>
                <a:cs typeface="Calibri"/>
              </a:rPr>
              <a:t>each</a:t>
            </a:r>
            <a:r>
              <a:rPr sz="1600" spc="135" dirty="0">
                <a:solidFill>
                  <a:srgbClr val="FFFFFF"/>
                </a:solidFill>
                <a:latin typeface="Calibri"/>
                <a:cs typeface="Calibri"/>
              </a:rPr>
              <a:t> </a:t>
            </a:r>
            <a:r>
              <a:rPr sz="1600" spc="-10" dirty="0">
                <a:solidFill>
                  <a:srgbClr val="FFFFFF"/>
                </a:solidFill>
                <a:latin typeface="Calibri"/>
                <a:cs typeface="Calibri"/>
              </a:rPr>
              <a:t>other </a:t>
            </a:r>
            <a:r>
              <a:rPr sz="1600" dirty="0">
                <a:solidFill>
                  <a:srgbClr val="FFFFFF"/>
                </a:solidFill>
                <a:latin typeface="Calibri"/>
                <a:cs typeface="Calibri"/>
              </a:rPr>
              <a:t>to</a:t>
            </a:r>
            <a:r>
              <a:rPr sz="1600" spc="110" dirty="0">
                <a:solidFill>
                  <a:srgbClr val="FFFFFF"/>
                </a:solidFill>
                <a:latin typeface="Calibri"/>
                <a:cs typeface="Calibri"/>
              </a:rPr>
              <a:t> </a:t>
            </a:r>
            <a:r>
              <a:rPr sz="1600" dirty="0">
                <a:solidFill>
                  <a:srgbClr val="FFFFFF"/>
                </a:solidFill>
                <a:latin typeface="Calibri"/>
                <a:cs typeface="Calibri"/>
              </a:rPr>
              <a:t>high</a:t>
            </a:r>
            <a:r>
              <a:rPr sz="1600" spc="114" dirty="0">
                <a:solidFill>
                  <a:srgbClr val="FFFFFF"/>
                </a:solidFill>
                <a:latin typeface="Calibri"/>
                <a:cs typeface="Calibri"/>
              </a:rPr>
              <a:t> </a:t>
            </a:r>
            <a:r>
              <a:rPr sz="1600" spc="-10" dirty="0">
                <a:solidFill>
                  <a:srgbClr val="FFFFFF"/>
                </a:solidFill>
                <a:latin typeface="Calibri"/>
                <a:cs typeface="Calibri"/>
              </a:rPr>
              <a:t>standards.</a:t>
            </a:r>
            <a:endParaRPr sz="1600">
              <a:latin typeface="Calibri"/>
              <a:cs typeface="Calibri"/>
            </a:endParaRPr>
          </a:p>
        </p:txBody>
      </p:sp>
      <p:sp>
        <p:nvSpPr>
          <p:cNvPr id="11" name="object 11"/>
          <p:cNvSpPr txBox="1"/>
          <p:nvPr/>
        </p:nvSpPr>
        <p:spPr>
          <a:xfrm>
            <a:off x="10770879" y="5906968"/>
            <a:ext cx="5259070" cy="1269365"/>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5" dirty="0">
                <a:solidFill>
                  <a:srgbClr val="FFFFFF"/>
                </a:solidFill>
                <a:latin typeface="Calibri"/>
                <a:cs typeface="Calibri"/>
              </a:rPr>
              <a:t> </a:t>
            </a:r>
            <a:r>
              <a:rPr sz="1800" b="1" spc="-10" dirty="0">
                <a:solidFill>
                  <a:srgbClr val="FFFFFF"/>
                </a:solidFill>
                <a:latin typeface="Calibri"/>
                <a:cs typeface="Calibri"/>
              </a:rPr>
              <a:t>Agile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By</a:t>
            </a:r>
            <a:r>
              <a:rPr sz="1600" spc="195" dirty="0">
                <a:solidFill>
                  <a:srgbClr val="FFFFFF"/>
                </a:solidFill>
                <a:latin typeface="Calibri"/>
                <a:cs typeface="Calibri"/>
              </a:rPr>
              <a:t> </a:t>
            </a:r>
            <a:r>
              <a:rPr sz="1600" dirty="0">
                <a:solidFill>
                  <a:srgbClr val="FFFFFF"/>
                </a:solidFill>
                <a:latin typeface="Calibri"/>
                <a:cs typeface="Calibri"/>
              </a:rPr>
              <a:t>being</a:t>
            </a:r>
            <a:r>
              <a:rPr sz="1600" spc="195" dirty="0">
                <a:solidFill>
                  <a:srgbClr val="FFFFFF"/>
                </a:solidFill>
                <a:latin typeface="Calibri"/>
                <a:cs typeface="Calibri"/>
              </a:rPr>
              <a:t> </a:t>
            </a:r>
            <a:r>
              <a:rPr sz="1600" dirty="0">
                <a:solidFill>
                  <a:srgbClr val="FFFFFF"/>
                </a:solidFill>
                <a:latin typeface="Calibri"/>
                <a:cs typeface="Calibri"/>
              </a:rPr>
              <a:t>curious,</a:t>
            </a:r>
            <a:r>
              <a:rPr sz="1600" spc="200" dirty="0">
                <a:solidFill>
                  <a:srgbClr val="FFFFFF"/>
                </a:solidFill>
                <a:latin typeface="Calibri"/>
                <a:cs typeface="Calibri"/>
              </a:rPr>
              <a:t> </a:t>
            </a:r>
            <a:r>
              <a:rPr sz="1600" dirty="0">
                <a:solidFill>
                  <a:srgbClr val="FFFFFF"/>
                </a:solidFill>
                <a:latin typeface="Calibri"/>
                <a:cs typeface="Calibri"/>
              </a:rPr>
              <a:t>thinking</a:t>
            </a:r>
            <a:r>
              <a:rPr sz="1600" spc="195" dirty="0">
                <a:solidFill>
                  <a:srgbClr val="FFFFFF"/>
                </a:solidFill>
                <a:latin typeface="Calibri"/>
                <a:cs typeface="Calibri"/>
              </a:rPr>
              <a:t> </a:t>
            </a:r>
            <a:r>
              <a:rPr sz="1600" dirty="0">
                <a:solidFill>
                  <a:srgbClr val="FFFFFF"/>
                </a:solidFill>
                <a:latin typeface="Calibri"/>
                <a:cs typeface="Calibri"/>
              </a:rPr>
              <a:t>flexibly</a:t>
            </a:r>
            <a:r>
              <a:rPr sz="1600" spc="200" dirty="0">
                <a:solidFill>
                  <a:srgbClr val="FFFFFF"/>
                </a:solidFill>
                <a:latin typeface="Calibri"/>
                <a:cs typeface="Calibri"/>
              </a:rPr>
              <a:t> </a:t>
            </a:r>
            <a:r>
              <a:rPr sz="1600" dirty="0">
                <a:solidFill>
                  <a:srgbClr val="FFFFFF"/>
                </a:solidFill>
                <a:latin typeface="Calibri"/>
                <a:cs typeface="Calibri"/>
              </a:rPr>
              <a:t>and</a:t>
            </a:r>
            <a:r>
              <a:rPr sz="1600" spc="195" dirty="0">
                <a:solidFill>
                  <a:srgbClr val="FFFFFF"/>
                </a:solidFill>
                <a:latin typeface="Calibri"/>
                <a:cs typeface="Calibri"/>
              </a:rPr>
              <a:t> </a:t>
            </a:r>
            <a:r>
              <a:rPr sz="1600" dirty="0">
                <a:solidFill>
                  <a:srgbClr val="FFFFFF"/>
                </a:solidFill>
                <a:latin typeface="Calibri"/>
                <a:cs typeface="Calibri"/>
              </a:rPr>
              <a:t>creatively</a:t>
            </a:r>
            <a:r>
              <a:rPr sz="1600" spc="200" dirty="0">
                <a:solidFill>
                  <a:srgbClr val="FFFFFF"/>
                </a:solidFill>
                <a:latin typeface="Calibri"/>
                <a:cs typeface="Calibri"/>
              </a:rPr>
              <a:t> </a:t>
            </a:r>
            <a:r>
              <a:rPr sz="1600" dirty="0">
                <a:solidFill>
                  <a:srgbClr val="FFFFFF"/>
                </a:solidFill>
                <a:latin typeface="Calibri"/>
                <a:cs typeface="Calibri"/>
              </a:rPr>
              <a:t>and</a:t>
            </a:r>
            <a:r>
              <a:rPr sz="1600" spc="195" dirty="0">
                <a:solidFill>
                  <a:srgbClr val="FFFFFF"/>
                </a:solidFill>
                <a:latin typeface="Calibri"/>
                <a:cs typeface="Calibri"/>
              </a:rPr>
              <a:t> </a:t>
            </a:r>
            <a:r>
              <a:rPr sz="1600" spc="-10" dirty="0">
                <a:solidFill>
                  <a:srgbClr val="FFFFFF"/>
                </a:solidFill>
                <a:latin typeface="Calibri"/>
                <a:cs typeface="Calibri"/>
              </a:rPr>
              <a:t>seeking </a:t>
            </a:r>
            <a:r>
              <a:rPr sz="1600" dirty="0">
                <a:solidFill>
                  <a:srgbClr val="FFFFFF"/>
                </a:solidFill>
                <a:latin typeface="Calibri"/>
                <a:cs typeface="Calibri"/>
              </a:rPr>
              <a:t>new</a:t>
            </a:r>
            <a:r>
              <a:rPr sz="1600" spc="204" dirty="0">
                <a:solidFill>
                  <a:srgbClr val="FFFFFF"/>
                </a:solidFill>
                <a:latin typeface="Calibri"/>
                <a:cs typeface="Calibri"/>
              </a:rPr>
              <a:t> </a:t>
            </a:r>
            <a:r>
              <a:rPr sz="1600" dirty="0">
                <a:solidFill>
                  <a:srgbClr val="FFFFFF"/>
                </a:solidFill>
                <a:latin typeface="Calibri"/>
                <a:cs typeface="Calibri"/>
              </a:rPr>
              <a:t>opportunities,</a:t>
            </a:r>
            <a:r>
              <a:rPr sz="1600" spc="204" dirty="0">
                <a:solidFill>
                  <a:srgbClr val="FFFFFF"/>
                </a:solidFill>
                <a:latin typeface="Calibri"/>
                <a:cs typeface="Calibri"/>
              </a:rPr>
              <a:t> </a:t>
            </a:r>
            <a:r>
              <a:rPr sz="1600" dirty="0">
                <a:solidFill>
                  <a:srgbClr val="FFFFFF"/>
                </a:solidFill>
                <a:latin typeface="Calibri"/>
                <a:cs typeface="Calibri"/>
              </a:rPr>
              <a:t>we</a:t>
            </a:r>
            <a:r>
              <a:rPr sz="1600" spc="204" dirty="0">
                <a:solidFill>
                  <a:srgbClr val="FFFFFF"/>
                </a:solidFill>
                <a:latin typeface="Calibri"/>
                <a:cs typeface="Calibri"/>
              </a:rPr>
              <a:t> </a:t>
            </a:r>
            <a:r>
              <a:rPr sz="1600" dirty="0">
                <a:solidFill>
                  <a:srgbClr val="FFFFFF"/>
                </a:solidFill>
                <a:latin typeface="Calibri"/>
                <a:cs typeface="Calibri"/>
              </a:rPr>
              <a:t>pro-actively</a:t>
            </a:r>
            <a:r>
              <a:rPr sz="1600" spc="204" dirty="0">
                <a:solidFill>
                  <a:srgbClr val="FFFFFF"/>
                </a:solidFill>
                <a:latin typeface="Calibri"/>
                <a:cs typeface="Calibri"/>
              </a:rPr>
              <a:t> </a:t>
            </a:r>
            <a:r>
              <a:rPr sz="1600" dirty="0">
                <a:solidFill>
                  <a:srgbClr val="FFFFFF"/>
                </a:solidFill>
                <a:latin typeface="Calibri"/>
                <a:cs typeface="Calibri"/>
              </a:rPr>
              <a:t>adapt</a:t>
            </a:r>
            <a:r>
              <a:rPr sz="1600" spc="204" dirty="0">
                <a:solidFill>
                  <a:srgbClr val="FFFFFF"/>
                </a:solidFill>
                <a:latin typeface="Calibri"/>
                <a:cs typeface="Calibri"/>
              </a:rPr>
              <a:t> </a:t>
            </a:r>
            <a:r>
              <a:rPr sz="1600" dirty="0">
                <a:solidFill>
                  <a:srgbClr val="FFFFFF"/>
                </a:solidFill>
                <a:latin typeface="Calibri"/>
                <a:cs typeface="Calibri"/>
              </a:rPr>
              <a:t>and</a:t>
            </a:r>
            <a:r>
              <a:rPr sz="1600" spc="204" dirty="0">
                <a:solidFill>
                  <a:srgbClr val="FFFFFF"/>
                </a:solidFill>
                <a:latin typeface="Calibri"/>
                <a:cs typeface="Calibri"/>
              </a:rPr>
              <a:t> </a:t>
            </a:r>
            <a:r>
              <a:rPr sz="1600" spc="-10" dirty="0">
                <a:solidFill>
                  <a:srgbClr val="FFFFFF"/>
                </a:solidFill>
                <a:latin typeface="Calibri"/>
                <a:cs typeface="Calibri"/>
              </a:rPr>
              <a:t>provide </a:t>
            </a:r>
            <a:r>
              <a:rPr sz="1600" dirty="0">
                <a:solidFill>
                  <a:srgbClr val="FFFFFF"/>
                </a:solidFill>
                <a:latin typeface="Calibri"/>
                <a:cs typeface="Calibri"/>
              </a:rPr>
              <a:t>meaningful</a:t>
            </a:r>
            <a:r>
              <a:rPr sz="1600" spc="220" dirty="0">
                <a:solidFill>
                  <a:srgbClr val="FFFFFF"/>
                </a:solidFill>
                <a:latin typeface="Calibri"/>
                <a:cs typeface="Calibri"/>
              </a:rPr>
              <a:t> </a:t>
            </a:r>
            <a:r>
              <a:rPr sz="1600" dirty="0">
                <a:solidFill>
                  <a:srgbClr val="FFFFFF"/>
                </a:solidFill>
                <a:latin typeface="Calibri"/>
                <a:cs typeface="Calibri"/>
              </a:rPr>
              <a:t>support</a:t>
            </a:r>
            <a:r>
              <a:rPr sz="1600" spc="220" dirty="0">
                <a:solidFill>
                  <a:srgbClr val="FFFFFF"/>
                </a:solidFill>
                <a:latin typeface="Calibri"/>
                <a:cs typeface="Calibri"/>
              </a:rPr>
              <a:t> </a:t>
            </a:r>
            <a:r>
              <a:rPr sz="1600" dirty="0">
                <a:solidFill>
                  <a:srgbClr val="FFFFFF"/>
                </a:solidFill>
                <a:latin typeface="Calibri"/>
                <a:cs typeface="Calibri"/>
              </a:rPr>
              <a:t>when</a:t>
            </a:r>
            <a:r>
              <a:rPr sz="1600" spc="220" dirty="0">
                <a:solidFill>
                  <a:srgbClr val="FFFFFF"/>
                </a:solidFill>
                <a:latin typeface="Calibri"/>
                <a:cs typeface="Calibri"/>
              </a:rPr>
              <a:t> </a:t>
            </a:r>
            <a:r>
              <a:rPr sz="1600" dirty="0">
                <a:solidFill>
                  <a:srgbClr val="FFFFFF"/>
                </a:solidFill>
                <a:latin typeface="Calibri"/>
                <a:cs typeface="Calibri"/>
              </a:rPr>
              <a:t>these</a:t>
            </a:r>
            <a:r>
              <a:rPr sz="1600" spc="220" dirty="0">
                <a:solidFill>
                  <a:srgbClr val="FFFFFF"/>
                </a:solidFill>
                <a:latin typeface="Calibri"/>
                <a:cs typeface="Calibri"/>
              </a:rPr>
              <a:t> </a:t>
            </a:r>
            <a:r>
              <a:rPr sz="1600" dirty="0">
                <a:solidFill>
                  <a:srgbClr val="FFFFFF"/>
                </a:solidFill>
                <a:latin typeface="Calibri"/>
                <a:cs typeface="Calibri"/>
              </a:rPr>
              <a:t>new</a:t>
            </a:r>
            <a:r>
              <a:rPr sz="1600" spc="220" dirty="0">
                <a:solidFill>
                  <a:srgbClr val="FFFFFF"/>
                </a:solidFill>
                <a:latin typeface="Calibri"/>
                <a:cs typeface="Calibri"/>
              </a:rPr>
              <a:t> </a:t>
            </a:r>
            <a:r>
              <a:rPr sz="1600" dirty="0">
                <a:solidFill>
                  <a:srgbClr val="FFFFFF"/>
                </a:solidFill>
                <a:latin typeface="Calibri"/>
                <a:cs typeface="Calibri"/>
              </a:rPr>
              <a:t>opportunities</a:t>
            </a:r>
            <a:r>
              <a:rPr sz="1600" spc="225" dirty="0">
                <a:solidFill>
                  <a:srgbClr val="FFFFFF"/>
                </a:solidFill>
                <a:latin typeface="Calibri"/>
                <a:cs typeface="Calibri"/>
              </a:rPr>
              <a:t> </a:t>
            </a:r>
            <a:r>
              <a:rPr sz="1600" spc="-10" dirty="0">
                <a:solidFill>
                  <a:srgbClr val="FFFFFF"/>
                </a:solidFill>
                <a:latin typeface="Calibri"/>
                <a:cs typeface="Calibri"/>
              </a:rPr>
              <a:t>arise.</a:t>
            </a:r>
            <a:endParaRPr sz="1600">
              <a:latin typeface="Calibri"/>
              <a:cs typeface="Calibri"/>
            </a:endParaRPr>
          </a:p>
        </p:txBody>
      </p:sp>
      <p:sp>
        <p:nvSpPr>
          <p:cNvPr id="12" name="object 12"/>
          <p:cNvSpPr txBox="1"/>
          <p:nvPr/>
        </p:nvSpPr>
        <p:spPr>
          <a:xfrm>
            <a:off x="10770879" y="7809855"/>
            <a:ext cx="5410835" cy="1269365"/>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0" dirty="0">
                <a:solidFill>
                  <a:srgbClr val="FFFFFF"/>
                </a:solidFill>
                <a:latin typeface="Calibri"/>
                <a:cs typeface="Calibri"/>
              </a:rPr>
              <a:t> </a:t>
            </a:r>
            <a:r>
              <a:rPr sz="1800" b="1" dirty="0">
                <a:solidFill>
                  <a:srgbClr val="FFFFFF"/>
                </a:solidFill>
                <a:latin typeface="Calibri"/>
                <a:cs typeface="Calibri"/>
              </a:rPr>
              <a:t>the</a:t>
            </a:r>
            <a:r>
              <a:rPr sz="1800" b="1" spc="-30" dirty="0">
                <a:solidFill>
                  <a:srgbClr val="FFFFFF"/>
                </a:solidFill>
                <a:latin typeface="Calibri"/>
                <a:cs typeface="Calibri"/>
              </a:rPr>
              <a:t> </a:t>
            </a:r>
            <a:r>
              <a:rPr sz="1800" b="1" dirty="0">
                <a:solidFill>
                  <a:srgbClr val="FFFFFF"/>
                </a:solidFill>
                <a:latin typeface="Calibri"/>
                <a:cs typeface="Calibri"/>
              </a:rPr>
              <a:t>People</a:t>
            </a:r>
            <a:r>
              <a:rPr sz="1800" b="1" spc="-30" dirty="0">
                <a:solidFill>
                  <a:srgbClr val="FFFFFF"/>
                </a:solidFill>
                <a:latin typeface="Calibri"/>
                <a:cs typeface="Calibri"/>
              </a:rPr>
              <a:t> </a:t>
            </a:r>
            <a:r>
              <a:rPr sz="1800" b="1" dirty="0">
                <a:solidFill>
                  <a:srgbClr val="FFFFFF"/>
                </a:solidFill>
                <a:latin typeface="Calibri"/>
                <a:cs typeface="Calibri"/>
              </a:rPr>
              <a:t>Beside</a:t>
            </a:r>
            <a:r>
              <a:rPr sz="1800" b="1" spc="-30" dirty="0">
                <a:solidFill>
                  <a:srgbClr val="FFFFFF"/>
                </a:solidFill>
                <a:latin typeface="Calibri"/>
                <a:cs typeface="Calibri"/>
              </a:rPr>
              <a:t> </a:t>
            </a:r>
            <a:r>
              <a:rPr sz="1800" b="1" dirty="0">
                <a:solidFill>
                  <a:srgbClr val="FFFFFF"/>
                </a:solidFill>
                <a:latin typeface="Calibri"/>
                <a:cs typeface="Calibri"/>
              </a:rPr>
              <a:t>the</a:t>
            </a:r>
            <a:r>
              <a:rPr sz="1800" b="1" spc="-25" dirty="0">
                <a:solidFill>
                  <a:srgbClr val="FFFFFF"/>
                </a:solidFill>
                <a:latin typeface="Calibri"/>
                <a:cs typeface="Calibri"/>
              </a:rPr>
              <a:t> </a:t>
            </a:r>
            <a:r>
              <a:rPr sz="1800" b="1" spc="-10" dirty="0">
                <a:solidFill>
                  <a:srgbClr val="FFFFFF"/>
                </a:solidFill>
                <a:latin typeface="Calibri"/>
                <a:cs typeface="Calibri"/>
              </a:rPr>
              <a:t>People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Making</a:t>
            </a:r>
            <a:r>
              <a:rPr sz="1600" spc="155" dirty="0">
                <a:solidFill>
                  <a:srgbClr val="FFFFFF"/>
                </a:solidFill>
                <a:latin typeface="Calibri"/>
                <a:cs typeface="Calibri"/>
              </a:rPr>
              <a:t> </a:t>
            </a:r>
            <a:r>
              <a:rPr sz="1600" dirty="0">
                <a:solidFill>
                  <a:srgbClr val="FFFFFF"/>
                </a:solidFill>
                <a:latin typeface="Calibri"/>
                <a:cs typeface="Calibri"/>
              </a:rPr>
              <a:t>decisions</a:t>
            </a:r>
            <a:r>
              <a:rPr sz="1600" spc="160" dirty="0">
                <a:solidFill>
                  <a:srgbClr val="FFFFFF"/>
                </a:solidFill>
                <a:latin typeface="Calibri"/>
                <a:cs typeface="Calibri"/>
              </a:rPr>
              <a:t> </a:t>
            </a:r>
            <a:r>
              <a:rPr sz="1600" dirty="0">
                <a:solidFill>
                  <a:srgbClr val="FFFFFF"/>
                </a:solidFill>
                <a:latin typeface="Calibri"/>
                <a:cs typeface="Calibri"/>
              </a:rPr>
              <a:t>in</a:t>
            </a:r>
            <a:r>
              <a:rPr sz="1600" spc="160" dirty="0">
                <a:solidFill>
                  <a:srgbClr val="FFFFFF"/>
                </a:solidFill>
                <a:latin typeface="Calibri"/>
                <a:cs typeface="Calibri"/>
              </a:rPr>
              <a:t> </a:t>
            </a:r>
            <a:r>
              <a:rPr sz="1600" dirty="0">
                <a:solidFill>
                  <a:srgbClr val="FFFFFF"/>
                </a:solidFill>
                <a:latin typeface="Calibri"/>
                <a:cs typeface="Calibri"/>
              </a:rPr>
              <a:t>the</a:t>
            </a:r>
            <a:r>
              <a:rPr sz="1600" spc="160" dirty="0">
                <a:solidFill>
                  <a:srgbClr val="FFFFFF"/>
                </a:solidFill>
                <a:latin typeface="Calibri"/>
                <a:cs typeface="Calibri"/>
              </a:rPr>
              <a:t> </a:t>
            </a:r>
            <a:r>
              <a:rPr sz="1600" dirty="0">
                <a:solidFill>
                  <a:srgbClr val="FFFFFF"/>
                </a:solidFill>
                <a:latin typeface="Calibri"/>
                <a:cs typeface="Calibri"/>
              </a:rPr>
              <a:t>best</a:t>
            </a:r>
            <a:r>
              <a:rPr sz="1600" spc="155" dirty="0">
                <a:solidFill>
                  <a:srgbClr val="FFFFFF"/>
                </a:solidFill>
                <a:latin typeface="Calibri"/>
                <a:cs typeface="Calibri"/>
              </a:rPr>
              <a:t> </a:t>
            </a:r>
            <a:r>
              <a:rPr sz="1600" dirty="0">
                <a:solidFill>
                  <a:srgbClr val="FFFFFF"/>
                </a:solidFill>
                <a:latin typeface="Calibri"/>
                <a:cs typeface="Calibri"/>
              </a:rPr>
              <a:t>interest</a:t>
            </a:r>
            <a:r>
              <a:rPr sz="1600" spc="160" dirty="0">
                <a:solidFill>
                  <a:srgbClr val="FFFFFF"/>
                </a:solidFill>
                <a:latin typeface="Calibri"/>
                <a:cs typeface="Calibri"/>
              </a:rPr>
              <a:t> </a:t>
            </a:r>
            <a:r>
              <a:rPr sz="1600" dirty="0">
                <a:solidFill>
                  <a:srgbClr val="FFFFFF"/>
                </a:solidFill>
                <a:latin typeface="Calibri"/>
                <a:cs typeface="Calibri"/>
              </a:rPr>
              <a:t>of</a:t>
            </a:r>
            <a:r>
              <a:rPr sz="1600" spc="160" dirty="0">
                <a:solidFill>
                  <a:srgbClr val="FFFFFF"/>
                </a:solidFill>
                <a:latin typeface="Calibri"/>
                <a:cs typeface="Calibri"/>
              </a:rPr>
              <a:t> </a:t>
            </a:r>
            <a:r>
              <a:rPr sz="1600" dirty="0">
                <a:solidFill>
                  <a:srgbClr val="FFFFFF"/>
                </a:solidFill>
                <a:latin typeface="Calibri"/>
                <a:cs typeface="Calibri"/>
              </a:rPr>
              <a:t>the</a:t>
            </a:r>
            <a:r>
              <a:rPr sz="1600" spc="160" dirty="0">
                <a:solidFill>
                  <a:srgbClr val="FFFFFF"/>
                </a:solidFill>
                <a:latin typeface="Calibri"/>
                <a:cs typeface="Calibri"/>
              </a:rPr>
              <a:t> </a:t>
            </a:r>
            <a:r>
              <a:rPr sz="1600" spc="-10" dirty="0">
                <a:solidFill>
                  <a:srgbClr val="FFFFFF"/>
                </a:solidFill>
                <a:latin typeface="Calibri"/>
                <a:cs typeface="Calibri"/>
              </a:rPr>
              <a:t>community </a:t>
            </a:r>
            <a:r>
              <a:rPr sz="1600" dirty="0">
                <a:solidFill>
                  <a:srgbClr val="FFFFFF"/>
                </a:solidFill>
                <a:latin typeface="Calibri"/>
                <a:cs typeface="Calibri"/>
              </a:rPr>
              <a:t>organisations</a:t>
            </a:r>
            <a:r>
              <a:rPr sz="1600" spc="170" dirty="0">
                <a:solidFill>
                  <a:srgbClr val="FFFFFF"/>
                </a:solidFill>
                <a:latin typeface="Calibri"/>
                <a:cs typeface="Calibri"/>
              </a:rPr>
              <a:t> </a:t>
            </a:r>
            <a:r>
              <a:rPr sz="1600" dirty="0">
                <a:solidFill>
                  <a:srgbClr val="FFFFFF"/>
                </a:solidFill>
                <a:latin typeface="Calibri"/>
                <a:cs typeface="Calibri"/>
              </a:rPr>
              <a:t>and</a:t>
            </a:r>
            <a:r>
              <a:rPr sz="1600" spc="175" dirty="0">
                <a:solidFill>
                  <a:srgbClr val="FFFFFF"/>
                </a:solidFill>
                <a:latin typeface="Calibri"/>
                <a:cs typeface="Calibri"/>
              </a:rPr>
              <a:t> </a:t>
            </a:r>
            <a:r>
              <a:rPr sz="1600" dirty="0">
                <a:solidFill>
                  <a:srgbClr val="FFFFFF"/>
                </a:solidFill>
                <a:latin typeface="Calibri"/>
                <a:cs typeface="Calibri"/>
              </a:rPr>
              <a:t>the</a:t>
            </a:r>
            <a:r>
              <a:rPr sz="1600" spc="175" dirty="0">
                <a:solidFill>
                  <a:srgbClr val="FFFFFF"/>
                </a:solidFill>
                <a:latin typeface="Calibri"/>
                <a:cs typeface="Calibri"/>
              </a:rPr>
              <a:t> </a:t>
            </a:r>
            <a:r>
              <a:rPr sz="1600" dirty="0">
                <a:solidFill>
                  <a:srgbClr val="FFFFFF"/>
                </a:solidFill>
                <a:latin typeface="Calibri"/>
                <a:cs typeface="Calibri"/>
              </a:rPr>
              <a:t>young</a:t>
            </a:r>
            <a:r>
              <a:rPr sz="1600" spc="175" dirty="0">
                <a:solidFill>
                  <a:srgbClr val="FFFFFF"/>
                </a:solidFill>
                <a:latin typeface="Calibri"/>
                <a:cs typeface="Calibri"/>
              </a:rPr>
              <a:t> </a:t>
            </a:r>
            <a:r>
              <a:rPr sz="1600" dirty="0">
                <a:solidFill>
                  <a:srgbClr val="FFFFFF"/>
                </a:solidFill>
                <a:latin typeface="Calibri"/>
                <a:cs typeface="Calibri"/>
              </a:rPr>
              <a:t>people</a:t>
            </a:r>
            <a:r>
              <a:rPr sz="1600" spc="170" dirty="0">
                <a:solidFill>
                  <a:srgbClr val="FFFFFF"/>
                </a:solidFill>
                <a:latin typeface="Calibri"/>
                <a:cs typeface="Calibri"/>
              </a:rPr>
              <a:t> </a:t>
            </a:r>
            <a:r>
              <a:rPr sz="1600" dirty="0">
                <a:solidFill>
                  <a:srgbClr val="FFFFFF"/>
                </a:solidFill>
                <a:latin typeface="Calibri"/>
                <a:cs typeface="Calibri"/>
              </a:rPr>
              <a:t>we</a:t>
            </a:r>
            <a:r>
              <a:rPr sz="1600" spc="175" dirty="0">
                <a:solidFill>
                  <a:srgbClr val="FFFFFF"/>
                </a:solidFill>
                <a:latin typeface="Calibri"/>
                <a:cs typeface="Calibri"/>
              </a:rPr>
              <a:t> </a:t>
            </a:r>
            <a:r>
              <a:rPr sz="1600" dirty="0">
                <a:solidFill>
                  <a:srgbClr val="FFFFFF"/>
                </a:solidFill>
                <a:latin typeface="Calibri"/>
                <a:cs typeface="Calibri"/>
              </a:rPr>
              <a:t>support</a:t>
            </a:r>
            <a:r>
              <a:rPr sz="1600" spc="175" dirty="0">
                <a:solidFill>
                  <a:srgbClr val="FFFFFF"/>
                </a:solidFill>
                <a:latin typeface="Calibri"/>
                <a:cs typeface="Calibri"/>
              </a:rPr>
              <a:t> </a:t>
            </a:r>
            <a:r>
              <a:rPr sz="1600" dirty="0">
                <a:solidFill>
                  <a:srgbClr val="FFFFFF"/>
                </a:solidFill>
                <a:latin typeface="Calibri"/>
                <a:cs typeface="Calibri"/>
              </a:rPr>
              <a:t>and</a:t>
            </a:r>
            <a:r>
              <a:rPr sz="1600" spc="175" dirty="0">
                <a:solidFill>
                  <a:srgbClr val="FFFFFF"/>
                </a:solidFill>
                <a:latin typeface="Calibri"/>
                <a:cs typeface="Calibri"/>
              </a:rPr>
              <a:t> </a:t>
            </a:r>
            <a:r>
              <a:rPr sz="1600" spc="-10" dirty="0">
                <a:solidFill>
                  <a:srgbClr val="FFFFFF"/>
                </a:solidFill>
                <a:latin typeface="Calibri"/>
                <a:cs typeface="Calibri"/>
              </a:rPr>
              <a:t>represent </a:t>
            </a:r>
            <a:r>
              <a:rPr sz="1600" dirty="0">
                <a:solidFill>
                  <a:srgbClr val="FFFFFF"/>
                </a:solidFill>
                <a:latin typeface="Calibri"/>
                <a:cs typeface="Calibri"/>
              </a:rPr>
              <a:t>so</a:t>
            </a:r>
            <a:r>
              <a:rPr sz="1600" spc="140" dirty="0">
                <a:solidFill>
                  <a:srgbClr val="FFFFFF"/>
                </a:solidFill>
                <a:latin typeface="Calibri"/>
                <a:cs typeface="Calibri"/>
              </a:rPr>
              <a:t> </a:t>
            </a:r>
            <a:r>
              <a:rPr sz="1600" dirty="0">
                <a:solidFill>
                  <a:srgbClr val="FFFFFF"/>
                </a:solidFill>
                <a:latin typeface="Calibri"/>
                <a:cs typeface="Calibri"/>
              </a:rPr>
              <a:t>they</a:t>
            </a:r>
            <a:r>
              <a:rPr sz="1600" spc="145" dirty="0">
                <a:solidFill>
                  <a:srgbClr val="FFFFFF"/>
                </a:solidFill>
                <a:latin typeface="Calibri"/>
                <a:cs typeface="Calibri"/>
              </a:rPr>
              <a:t> </a:t>
            </a:r>
            <a:r>
              <a:rPr sz="1600" dirty="0">
                <a:solidFill>
                  <a:srgbClr val="FFFFFF"/>
                </a:solidFill>
                <a:latin typeface="Calibri"/>
                <a:cs typeface="Calibri"/>
              </a:rPr>
              <a:t>reap</a:t>
            </a:r>
            <a:r>
              <a:rPr sz="1600" spc="145" dirty="0">
                <a:solidFill>
                  <a:srgbClr val="FFFFFF"/>
                </a:solidFill>
                <a:latin typeface="Calibri"/>
                <a:cs typeface="Calibri"/>
              </a:rPr>
              <a:t> </a:t>
            </a:r>
            <a:r>
              <a:rPr sz="1600" dirty="0">
                <a:solidFill>
                  <a:srgbClr val="FFFFFF"/>
                </a:solidFill>
                <a:latin typeface="Calibri"/>
                <a:cs typeface="Calibri"/>
              </a:rPr>
              <a:t>the</a:t>
            </a:r>
            <a:r>
              <a:rPr sz="1600" spc="145" dirty="0">
                <a:solidFill>
                  <a:srgbClr val="FFFFFF"/>
                </a:solidFill>
                <a:latin typeface="Calibri"/>
                <a:cs typeface="Calibri"/>
              </a:rPr>
              <a:t> </a:t>
            </a:r>
            <a:r>
              <a:rPr sz="1600" dirty="0">
                <a:solidFill>
                  <a:srgbClr val="FFFFFF"/>
                </a:solidFill>
                <a:latin typeface="Calibri"/>
                <a:cs typeface="Calibri"/>
              </a:rPr>
              <a:t>benefits</a:t>
            </a:r>
            <a:r>
              <a:rPr sz="1600" spc="145" dirty="0">
                <a:solidFill>
                  <a:srgbClr val="FFFFFF"/>
                </a:solidFill>
                <a:latin typeface="Calibri"/>
                <a:cs typeface="Calibri"/>
              </a:rPr>
              <a:t> </a:t>
            </a:r>
            <a:r>
              <a:rPr sz="1600" dirty="0">
                <a:solidFill>
                  <a:srgbClr val="FFFFFF"/>
                </a:solidFill>
                <a:latin typeface="Calibri"/>
                <a:cs typeface="Calibri"/>
              </a:rPr>
              <a:t>of</a:t>
            </a:r>
            <a:r>
              <a:rPr sz="1600" spc="145" dirty="0">
                <a:solidFill>
                  <a:srgbClr val="FFFFFF"/>
                </a:solidFill>
                <a:latin typeface="Calibri"/>
                <a:cs typeface="Calibri"/>
              </a:rPr>
              <a:t> </a:t>
            </a:r>
            <a:r>
              <a:rPr sz="1600" dirty="0">
                <a:solidFill>
                  <a:srgbClr val="FFFFFF"/>
                </a:solidFill>
                <a:latin typeface="Calibri"/>
                <a:cs typeface="Calibri"/>
              </a:rPr>
              <a:t>Doorstep</a:t>
            </a:r>
            <a:r>
              <a:rPr sz="1600" spc="145" dirty="0">
                <a:solidFill>
                  <a:srgbClr val="FFFFFF"/>
                </a:solidFill>
                <a:latin typeface="Calibri"/>
                <a:cs typeface="Calibri"/>
              </a:rPr>
              <a:t> </a:t>
            </a:r>
            <a:r>
              <a:rPr sz="1600" spc="-10" dirty="0">
                <a:solidFill>
                  <a:srgbClr val="FFFFFF"/>
                </a:solidFill>
                <a:latin typeface="Calibri"/>
                <a:cs typeface="Calibri"/>
              </a:rPr>
              <a:t>Sport.</a:t>
            </a:r>
            <a:endParaRPr sz="1600">
              <a:latin typeface="Calibri"/>
              <a:cs typeface="Calibri"/>
            </a:endParaRPr>
          </a:p>
        </p:txBody>
      </p:sp>
      <p:grpSp>
        <p:nvGrpSpPr>
          <p:cNvPr id="13" name="object 13"/>
          <p:cNvGrpSpPr/>
          <p:nvPr/>
        </p:nvGrpSpPr>
        <p:grpSpPr>
          <a:xfrm>
            <a:off x="1009651" y="2724541"/>
            <a:ext cx="1209040" cy="1209040"/>
            <a:chOff x="1009651" y="2724541"/>
            <a:chExt cx="1209040" cy="1209040"/>
          </a:xfrm>
        </p:grpSpPr>
        <p:pic>
          <p:nvPicPr>
            <p:cNvPr id="14" name="object 14"/>
            <p:cNvPicPr/>
            <p:nvPr/>
          </p:nvPicPr>
          <p:blipFill>
            <a:blip r:embed="rId2" cstate="print"/>
            <a:stretch>
              <a:fillRect/>
            </a:stretch>
          </p:blipFill>
          <p:spPr>
            <a:xfrm>
              <a:off x="1028699" y="2743590"/>
              <a:ext cx="1170647" cy="1170647"/>
            </a:xfrm>
            <a:prstGeom prst="rect">
              <a:avLst/>
            </a:prstGeom>
          </p:spPr>
        </p:pic>
        <p:sp>
          <p:nvSpPr>
            <p:cNvPr id="15" name="object 15"/>
            <p:cNvSpPr/>
            <p:nvPr/>
          </p:nvSpPr>
          <p:spPr>
            <a:xfrm>
              <a:off x="1028701" y="2743591"/>
              <a:ext cx="1170940" cy="1170940"/>
            </a:xfrm>
            <a:custGeom>
              <a:avLst/>
              <a:gdLst/>
              <a:ahLst/>
              <a:cxnLst/>
              <a:rect l="l" t="t" r="r" b="b"/>
              <a:pathLst>
                <a:path w="1170939" h="1170939">
                  <a:moveTo>
                    <a:pt x="0" y="585294"/>
                  </a:moveTo>
                  <a:lnTo>
                    <a:pt x="1938" y="633266"/>
                  </a:lnTo>
                  <a:lnTo>
                    <a:pt x="7658" y="680198"/>
                  </a:lnTo>
                  <a:lnTo>
                    <a:pt x="17008" y="725911"/>
                  </a:lnTo>
                  <a:lnTo>
                    <a:pt x="29836" y="770254"/>
                  </a:lnTo>
                  <a:lnTo>
                    <a:pt x="45991" y="813077"/>
                  </a:lnTo>
                  <a:lnTo>
                    <a:pt x="65325" y="854229"/>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3" y="1170531"/>
                  </a:lnTo>
                </a:path>
                <a:path w="1170939" h="1170939">
                  <a:moveTo>
                    <a:pt x="585267" y="1170531"/>
                  </a:move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9"/>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4" y="0"/>
                  </a:lnTo>
                </a:path>
              </a:pathLst>
            </a:custGeom>
            <a:ln w="38099">
              <a:solidFill>
                <a:srgbClr val="FFFFFF"/>
              </a:solidFill>
            </a:ln>
          </p:spPr>
          <p:txBody>
            <a:bodyPr wrap="square" lIns="0" tIns="0" rIns="0" bIns="0" rtlCol="0"/>
            <a:lstStyle/>
            <a:p>
              <a:endParaRPr/>
            </a:p>
          </p:txBody>
        </p:sp>
      </p:grpSp>
      <p:grpSp>
        <p:nvGrpSpPr>
          <p:cNvPr id="16" name="object 16"/>
          <p:cNvGrpSpPr/>
          <p:nvPr/>
        </p:nvGrpSpPr>
        <p:grpSpPr>
          <a:xfrm>
            <a:off x="1009651" y="4374124"/>
            <a:ext cx="1209040" cy="1209040"/>
            <a:chOff x="1009651" y="4374124"/>
            <a:chExt cx="1209040" cy="1209040"/>
          </a:xfrm>
        </p:grpSpPr>
        <p:pic>
          <p:nvPicPr>
            <p:cNvPr id="17" name="object 17"/>
            <p:cNvPicPr/>
            <p:nvPr/>
          </p:nvPicPr>
          <p:blipFill>
            <a:blip r:embed="rId3" cstate="print"/>
            <a:stretch>
              <a:fillRect/>
            </a:stretch>
          </p:blipFill>
          <p:spPr>
            <a:xfrm>
              <a:off x="1028699" y="4393173"/>
              <a:ext cx="1170647" cy="1170647"/>
            </a:xfrm>
            <a:prstGeom prst="rect">
              <a:avLst/>
            </a:prstGeom>
          </p:spPr>
        </p:pic>
        <p:sp>
          <p:nvSpPr>
            <p:cNvPr id="18" name="object 18"/>
            <p:cNvSpPr/>
            <p:nvPr/>
          </p:nvSpPr>
          <p:spPr>
            <a:xfrm>
              <a:off x="1028701" y="4393174"/>
              <a:ext cx="1170940" cy="1170940"/>
            </a:xfrm>
            <a:custGeom>
              <a:avLst/>
              <a:gdLst/>
              <a:ahLst/>
              <a:cxnLst/>
              <a:rect l="l" t="t" r="r" b="b"/>
              <a:pathLst>
                <a:path w="1170939" h="1170939">
                  <a:moveTo>
                    <a:pt x="0" y="585294"/>
                  </a:moveTo>
                  <a:lnTo>
                    <a:pt x="1938" y="633266"/>
                  </a:lnTo>
                  <a:lnTo>
                    <a:pt x="7658" y="680198"/>
                  </a:lnTo>
                  <a:lnTo>
                    <a:pt x="17008" y="725911"/>
                  </a:lnTo>
                  <a:lnTo>
                    <a:pt x="29836" y="770254"/>
                  </a:lnTo>
                  <a:lnTo>
                    <a:pt x="45991" y="813077"/>
                  </a:lnTo>
                  <a:lnTo>
                    <a:pt x="65325" y="854229"/>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9"/>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4" y="0"/>
                  </a:lnTo>
                </a:path>
              </a:pathLst>
            </a:custGeom>
            <a:ln w="38099">
              <a:solidFill>
                <a:srgbClr val="FFFFFF"/>
              </a:solidFill>
            </a:ln>
          </p:spPr>
          <p:txBody>
            <a:bodyPr wrap="square" lIns="0" tIns="0" rIns="0" bIns="0" rtlCol="0"/>
            <a:lstStyle/>
            <a:p>
              <a:endParaRPr/>
            </a:p>
          </p:txBody>
        </p:sp>
      </p:grpSp>
      <p:grpSp>
        <p:nvGrpSpPr>
          <p:cNvPr id="19" name="object 19"/>
          <p:cNvGrpSpPr/>
          <p:nvPr/>
        </p:nvGrpSpPr>
        <p:grpSpPr>
          <a:xfrm>
            <a:off x="1009651" y="6021023"/>
            <a:ext cx="1209040" cy="1209040"/>
            <a:chOff x="1009651" y="6021023"/>
            <a:chExt cx="1209040" cy="1209040"/>
          </a:xfrm>
        </p:grpSpPr>
        <p:pic>
          <p:nvPicPr>
            <p:cNvPr id="20" name="object 20"/>
            <p:cNvPicPr/>
            <p:nvPr/>
          </p:nvPicPr>
          <p:blipFill>
            <a:blip r:embed="rId4" cstate="print"/>
            <a:stretch>
              <a:fillRect/>
            </a:stretch>
          </p:blipFill>
          <p:spPr>
            <a:xfrm>
              <a:off x="1028699" y="6040071"/>
              <a:ext cx="1170647" cy="1170647"/>
            </a:xfrm>
            <a:prstGeom prst="rect">
              <a:avLst/>
            </a:prstGeom>
          </p:spPr>
        </p:pic>
        <p:sp>
          <p:nvSpPr>
            <p:cNvPr id="21" name="object 21"/>
            <p:cNvSpPr/>
            <p:nvPr/>
          </p:nvSpPr>
          <p:spPr>
            <a:xfrm>
              <a:off x="1028701" y="6040073"/>
              <a:ext cx="1170940" cy="1170940"/>
            </a:xfrm>
            <a:custGeom>
              <a:avLst/>
              <a:gdLst/>
              <a:ahLst/>
              <a:cxnLst/>
              <a:rect l="l" t="t" r="r" b="b"/>
              <a:pathLst>
                <a:path w="1170939" h="1170940">
                  <a:moveTo>
                    <a:pt x="0" y="585293"/>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22" name="object 22"/>
          <p:cNvGrpSpPr/>
          <p:nvPr/>
        </p:nvGrpSpPr>
        <p:grpSpPr>
          <a:xfrm>
            <a:off x="1009651" y="7937003"/>
            <a:ext cx="1209040" cy="1209040"/>
            <a:chOff x="1009651" y="7937003"/>
            <a:chExt cx="1209040" cy="1209040"/>
          </a:xfrm>
        </p:grpSpPr>
        <p:pic>
          <p:nvPicPr>
            <p:cNvPr id="23" name="object 23"/>
            <p:cNvPicPr/>
            <p:nvPr/>
          </p:nvPicPr>
          <p:blipFill>
            <a:blip r:embed="rId5" cstate="print"/>
            <a:stretch>
              <a:fillRect/>
            </a:stretch>
          </p:blipFill>
          <p:spPr>
            <a:xfrm>
              <a:off x="1028699" y="7956052"/>
              <a:ext cx="1170647" cy="1170646"/>
            </a:xfrm>
            <a:prstGeom prst="rect">
              <a:avLst/>
            </a:prstGeom>
          </p:spPr>
        </p:pic>
        <p:sp>
          <p:nvSpPr>
            <p:cNvPr id="24" name="object 24"/>
            <p:cNvSpPr/>
            <p:nvPr/>
          </p:nvSpPr>
          <p:spPr>
            <a:xfrm>
              <a:off x="1028701" y="7956053"/>
              <a:ext cx="1170940" cy="1170940"/>
            </a:xfrm>
            <a:custGeom>
              <a:avLst/>
              <a:gdLst/>
              <a:ahLst/>
              <a:cxnLst/>
              <a:rect l="l" t="t" r="r" b="b"/>
              <a:pathLst>
                <a:path w="1170939" h="1170940">
                  <a:moveTo>
                    <a:pt x="0" y="585294"/>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25" name="object 25"/>
          <p:cNvGrpSpPr/>
          <p:nvPr/>
        </p:nvGrpSpPr>
        <p:grpSpPr>
          <a:xfrm>
            <a:off x="9207010" y="2724541"/>
            <a:ext cx="1209040" cy="1209040"/>
            <a:chOff x="9207010" y="2724541"/>
            <a:chExt cx="1209040" cy="1209040"/>
          </a:xfrm>
        </p:grpSpPr>
        <p:pic>
          <p:nvPicPr>
            <p:cNvPr id="26" name="object 26"/>
            <p:cNvPicPr/>
            <p:nvPr/>
          </p:nvPicPr>
          <p:blipFill>
            <a:blip r:embed="rId6" cstate="print"/>
            <a:stretch>
              <a:fillRect/>
            </a:stretch>
          </p:blipFill>
          <p:spPr>
            <a:xfrm>
              <a:off x="9226059" y="2743590"/>
              <a:ext cx="1170647" cy="1170647"/>
            </a:xfrm>
            <a:prstGeom prst="rect">
              <a:avLst/>
            </a:prstGeom>
          </p:spPr>
        </p:pic>
        <p:sp>
          <p:nvSpPr>
            <p:cNvPr id="27" name="object 27"/>
            <p:cNvSpPr/>
            <p:nvPr/>
          </p:nvSpPr>
          <p:spPr>
            <a:xfrm>
              <a:off x="9226060" y="2743591"/>
              <a:ext cx="1170940" cy="1170940"/>
            </a:xfrm>
            <a:custGeom>
              <a:avLst/>
              <a:gdLst/>
              <a:ahLst/>
              <a:cxnLst/>
              <a:rect l="l" t="t" r="r" b="b"/>
              <a:pathLst>
                <a:path w="1170940" h="1170939">
                  <a:moveTo>
                    <a:pt x="0" y="585296"/>
                  </a:moveTo>
                  <a:lnTo>
                    <a:pt x="1938" y="633266"/>
                  </a:lnTo>
                  <a:lnTo>
                    <a:pt x="7658" y="680198"/>
                  </a:lnTo>
                  <a:lnTo>
                    <a:pt x="17008" y="725911"/>
                  </a:lnTo>
                  <a:lnTo>
                    <a:pt x="29836" y="770254"/>
                  </a:lnTo>
                  <a:lnTo>
                    <a:pt x="45991" y="813077"/>
                  </a:lnTo>
                  <a:lnTo>
                    <a:pt x="65325" y="854229"/>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3" y="1170531"/>
                  </a:lnTo>
                </a:path>
                <a:path w="1170940" h="1170939">
                  <a:moveTo>
                    <a:pt x="585267" y="1170531"/>
                  </a:move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9"/>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4" y="0"/>
                  </a:lnTo>
                </a:path>
              </a:pathLst>
            </a:custGeom>
            <a:ln w="38099">
              <a:solidFill>
                <a:srgbClr val="FFFFFF"/>
              </a:solidFill>
            </a:ln>
          </p:spPr>
          <p:txBody>
            <a:bodyPr wrap="square" lIns="0" tIns="0" rIns="0" bIns="0" rtlCol="0"/>
            <a:lstStyle/>
            <a:p>
              <a:endParaRPr/>
            </a:p>
          </p:txBody>
        </p:sp>
      </p:grpSp>
      <p:grpSp>
        <p:nvGrpSpPr>
          <p:cNvPr id="28" name="object 28"/>
          <p:cNvGrpSpPr/>
          <p:nvPr/>
        </p:nvGrpSpPr>
        <p:grpSpPr>
          <a:xfrm>
            <a:off x="9258204" y="4374124"/>
            <a:ext cx="1209040" cy="1209040"/>
            <a:chOff x="9258204" y="4374124"/>
            <a:chExt cx="1209040" cy="1209040"/>
          </a:xfrm>
        </p:grpSpPr>
        <p:pic>
          <p:nvPicPr>
            <p:cNvPr id="29" name="object 29"/>
            <p:cNvPicPr/>
            <p:nvPr/>
          </p:nvPicPr>
          <p:blipFill>
            <a:blip r:embed="rId7" cstate="print"/>
            <a:stretch>
              <a:fillRect/>
            </a:stretch>
          </p:blipFill>
          <p:spPr>
            <a:xfrm>
              <a:off x="9277253" y="4393173"/>
              <a:ext cx="1170647" cy="1170647"/>
            </a:xfrm>
            <a:prstGeom prst="rect">
              <a:avLst/>
            </a:prstGeom>
          </p:spPr>
        </p:pic>
        <p:sp>
          <p:nvSpPr>
            <p:cNvPr id="30" name="object 30"/>
            <p:cNvSpPr/>
            <p:nvPr/>
          </p:nvSpPr>
          <p:spPr>
            <a:xfrm>
              <a:off x="9277254" y="4393174"/>
              <a:ext cx="1170940" cy="1170940"/>
            </a:xfrm>
            <a:custGeom>
              <a:avLst/>
              <a:gdLst/>
              <a:ahLst/>
              <a:cxnLst/>
              <a:rect l="l" t="t" r="r" b="b"/>
              <a:pathLst>
                <a:path w="1170940" h="1170939">
                  <a:moveTo>
                    <a:pt x="0" y="585296"/>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31" name="object 31"/>
          <p:cNvGrpSpPr/>
          <p:nvPr/>
        </p:nvGrpSpPr>
        <p:grpSpPr>
          <a:xfrm>
            <a:off x="9258204" y="6021023"/>
            <a:ext cx="1209040" cy="1209040"/>
            <a:chOff x="9258204" y="6021023"/>
            <a:chExt cx="1209040" cy="1209040"/>
          </a:xfrm>
        </p:grpSpPr>
        <p:pic>
          <p:nvPicPr>
            <p:cNvPr id="32" name="object 32"/>
            <p:cNvPicPr/>
            <p:nvPr/>
          </p:nvPicPr>
          <p:blipFill>
            <a:blip r:embed="rId8" cstate="print"/>
            <a:stretch>
              <a:fillRect/>
            </a:stretch>
          </p:blipFill>
          <p:spPr>
            <a:xfrm>
              <a:off x="9277253" y="6040071"/>
              <a:ext cx="1170647" cy="1170647"/>
            </a:xfrm>
            <a:prstGeom prst="rect">
              <a:avLst/>
            </a:prstGeom>
          </p:spPr>
        </p:pic>
        <p:sp>
          <p:nvSpPr>
            <p:cNvPr id="33" name="object 33"/>
            <p:cNvSpPr/>
            <p:nvPr/>
          </p:nvSpPr>
          <p:spPr>
            <a:xfrm>
              <a:off x="9277254" y="6040073"/>
              <a:ext cx="1170940" cy="1170940"/>
            </a:xfrm>
            <a:custGeom>
              <a:avLst/>
              <a:gdLst/>
              <a:ahLst/>
              <a:cxnLst/>
              <a:rect l="l" t="t" r="r" b="b"/>
              <a:pathLst>
                <a:path w="1170940" h="1170940">
                  <a:moveTo>
                    <a:pt x="0" y="585295"/>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34" name="object 34"/>
          <p:cNvGrpSpPr/>
          <p:nvPr/>
        </p:nvGrpSpPr>
        <p:grpSpPr>
          <a:xfrm>
            <a:off x="9258204" y="7937003"/>
            <a:ext cx="1209040" cy="1209040"/>
            <a:chOff x="9258204" y="7937003"/>
            <a:chExt cx="1209040" cy="1209040"/>
          </a:xfrm>
        </p:grpSpPr>
        <p:pic>
          <p:nvPicPr>
            <p:cNvPr id="35" name="object 35"/>
            <p:cNvPicPr/>
            <p:nvPr/>
          </p:nvPicPr>
          <p:blipFill>
            <a:blip r:embed="rId9" cstate="print"/>
            <a:stretch>
              <a:fillRect/>
            </a:stretch>
          </p:blipFill>
          <p:spPr>
            <a:xfrm>
              <a:off x="9277253" y="7956052"/>
              <a:ext cx="1170647" cy="1170646"/>
            </a:xfrm>
            <a:prstGeom prst="rect">
              <a:avLst/>
            </a:prstGeom>
          </p:spPr>
        </p:pic>
        <p:sp>
          <p:nvSpPr>
            <p:cNvPr id="36" name="object 36"/>
            <p:cNvSpPr/>
            <p:nvPr/>
          </p:nvSpPr>
          <p:spPr>
            <a:xfrm>
              <a:off x="9277254" y="7956053"/>
              <a:ext cx="1170940" cy="1170940"/>
            </a:xfrm>
            <a:custGeom>
              <a:avLst/>
              <a:gdLst/>
              <a:ahLst/>
              <a:cxnLst/>
              <a:rect l="l" t="t" r="r" b="b"/>
              <a:pathLst>
                <a:path w="1170940" h="1170940">
                  <a:moveTo>
                    <a:pt x="0" y="585296"/>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sp>
        <p:nvSpPr>
          <p:cNvPr id="37" name="object 37"/>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5</a:t>
            </a:fld>
            <a:endParaRPr spc="-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554755" y="0"/>
            <a:ext cx="8733790" cy="10287000"/>
            <a:chOff x="9554755" y="0"/>
            <a:chExt cx="8733790" cy="10287000"/>
          </a:xfrm>
        </p:grpSpPr>
        <p:sp>
          <p:nvSpPr>
            <p:cNvPr id="3" name="object 3"/>
            <p:cNvSpPr/>
            <p:nvPr/>
          </p:nvSpPr>
          <p:spPr>
            <a:xfrm>
              <a:off x="15719817" y="0"/>
              <a:ext cx="2568575" cy="10287000"/>
            </a:xfrm>
            <a:custGeom>
              <a:avLst/>
              <a:gdLst/>
              <a:ahLst/>
              <a:cxnLst/>
              <a:rect l="l" t="t" r="r" b="b"/>
              <a:pathLst>
                <a:path w="2568575" h="10287000">
                  <a:moveTo>
                    <a:pt x="2568181" y="10286999"/>
                  </a:moveTo>
                  <a:lnTo>
                    <a:pt x="0" y="10286999"/>
                  </a:lnTo>
                  <a:lnTo>
                    <a:pt x="0" y="0"/>
                  </a:lnTo>
                  <a:lnTo>
                    <a:pt x="2568181" y="0"/>
                  </a:lnTo>
                  <a:lnTo>
                    <a:pt x="2568181" y="10286999"/>
                  </a:lnTo>
                  <a:close/>
                </a:path>
              </a:pathLst>
            </a:custGeom>
            <a:solidFill>
              <a:srgbClr val="C7263D"/>
            </a:solidFill>
          </p:spPr>
          <p:txBody>
            <a:bodyPr wrap="square" lIns="0" tIns="0" rIns="0" bIns="0" rtlCol="0"/>
            <a:lstStyle/>
            <a:p>
              <a:endParaRPr/>
            </a:p>
          </p:txBody>
        </p:sp>
        <p:pic>
          <p:nvPicPr>
            <p:cNvPr id="4" name="object 4"/>
            <p:cNvPicPr/>
            <p:nvPr/>
          </p:nvPicPr>
          <p:blipFill>
            <a:blip r:embed="rId2" cstate="print"/>
            <a:stretch>
              <a:fillRect/>
            </a:stretch>
          </p:blipFill>
          <p:spPr>
            <a:xfrm>
              <a:off x="9554755" y="5930987"/>
              <a:ext cx="8733243" cy="4356012"/>
            </a:xfrm>
            <a:prstGeom prst="rect">
              <a:avLst/>
            </a:prstGeom>
          </p:spPr>
        </p:pic>
      </p:grpSp>
      <p:sp>
        <p:nvSpPr>
          <p:cNvPr id="5" name="object 5"/>
          <p:cNvSpPr txBox="1">
            <a:spLocks noGrp="1"/>
          </p:cNvSpPr>
          <p:nvPr>
            <p:ph type="title"/>
          </p:nvPr>
        </p:nvSpPr>
        <p:spPr>
          <a:xfrm>
            <a:off x="1016000" y="979805"/>
            <a:ext cx="16256000" cy="705321"/>
          </a:xfrm>
          <a:prstGeom prst="rect">
            <a:avLst/>
          </a:prstGeom>
        </p:spPr>
        <p:txBody>
          <a:bodyPr vert="horz" wrap="square" lIns="0" tIns="12700" rIns="0" bIns="0" rtlCol="0">
            <a:spAutoFit/>
          </a:bodyPr>
          <a:lstStyle/>
          <a:p>
            <a:pPr marL="12700">
              <a:lnSpc>
                <a:spcPct val="100000"/>
              </a:lnSpc>
              <a:spcBef>
                <a:spcPts val="100"/>
              </a:spcBef>
            </a:pPr>
            <a:r>
              <a:rPr spc="-580" dirty="0"/>
              <a:t> </a:t>
            </a:r>
            <a:r>
              <a:rPr lang="en-GB" spc="-175" dirty="0"/>
              <a:t>EQUALITY, </a:t>
            </a:r>
            <a:r>
              <a:rPr spc="-170" dirty="0"/>
              <a:t>DIVERSITY</a:t>
            </a:r>
            <a:r>
              <a:rPr lang="en-GB" spc="-170" dirty="0"/>
              <a:t>, </a:t>
            </a:r>
            <a:r>
              <a:rPr spc="-114" dirty="0"/>
              <a:t>INCLUSION</a:t>
            </a:r>
            <a:r>
              <a:rPr lang="en-GB" spc="-114" dirty="0"/>
              <a:t> and BELONGING</a:t>
            </a:r>
            <a:endParaRPr spc="-114" dirty="0"/>
          </a:p>
        </p:txBody>
      </p:sp>
      <p:sp>
        <p:nvSpPr>
          <p:cNvPr id="6" name="object 6"/>
          <p:cNvSpPr/>
          <p:nvPr/>
        </p:nvSpPr>
        <p:spPr>
          <a:xfrm>
            <a:off x="1028700" y="2166293"/>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7" name="object 7"/>
          <p:cNvSpPr txBox="1"/>
          <p:nvPr/>
        </p:nvSpPr>
        <p:spPr>
          <a:xfrm>
            <a:off x="1016000" y="2426298"/>
            <a:ext cx="13982065" cy="6373155"/>
          </a:xfrm>
          <a:prstGeom prst="rect">
            <a:avLst/>
          </a:prstGeom>
        </p:spPr>
        <p:txBody>
          <a:bodyPr vert="horz" wrap="square" lIns="0" tIns="12700" rIns="0" bIns="0" rtlCol="0">
            <a:spAutoFit/>
          </a:bodyPr>
          <a:lstStyle/>
          <a:p>
            <a:pPr marL="12700" marR="156210">
              <a:lnSpc>
                <a:spcPct val="114599"/>
              </a:lnSpc>
              <a:spcBef>
                <a:spcPts val="100"/>
              </a:spcBef>
            </a:pPr>
            <a:r>
              <a:rPr sz="1800" spc="-95" dirty="0">
                <a:solidFill>
                  <a:srgbClr val="FFFFFF"/>
                </a:solidFill>
                <a:latin typeface="Arial"/>
                <a:cs typeface="Arial"/>
              </a:rPr>
              <a:t>StreetGames</a:t>
            </a:r>
            <a:r>
              <a:rPr sz="1800" spc="-105" dirty="0">
                <a:solidFill>
                  <a:srgbClr val="FFFFFF"/>
                </a:solidFill>
                <a:latin typeface="Arial"/>
                <a:cs typeface="Arial"/>
              </a:rPr>
              <a:t> </a:t>
            </a:r>
            <a:r>
              <a:rPr sz="1800" spc="-65" dirty="0">
                <a:solidFill>
                  <a:srgbClr val="FFFFFF"/>
                </a:solidFill>
                <a:latin typeface="Arial"/>
                <a:cs typeface="Arial"/>
              </a:rPr>
              <a:t>is</a:t>
            </a:r>
            <a:r>
              <a:rPr sz="1800" spc="-105" dirty="0">
                <a:solidFill>
                  <a:srgbClr val="FFFFFF"/>
                </a:solidFill>
                <a:latin typeface="Arial"/>
                <a:cs typeface="Arial"/>
              </a:rPr>
              <a:t> </a:t>
            </a:r>
            <a:r>
              <a:rPr sz="1800" dirty="0">
                <a:solidFill>
                  <a:srgbClr val="FFFFFF"/>
                </a:solidFill>
                <a:latin typeface="Arial"/>
                <a:cs typeface="Arial"/>
              </a:rPr>
              <a:t>fully</a:t>
            </a:r>
            <a:r>
              <a:rPr sz="1800" spc="-105" dirty="0">
                <a:solidFill>
                  <a:srgbClr val="FFFFFF"/>
                </a:solidFill>
                <a:latin typeface="Arial"/>
                <a:cs typeface="Arial"/>
              </a:rPr>
              <a:t> </a:t>
            </a:r>
            <a:r>
              <a:rPr sz="1800" spc="-10" dirty="0">
                <a:solidFill>
                  <a:srgbClr val="FFFFFF"/>
                </a:solidFill>
                <a:latin typeface="Arial"/>
                <a:cs typeface="Arial"/>
              </a:rPr>
              <a:t>committed</a:t>
            </a:r>
            <a:r>
              <a:rPr sz="1800" spc="-105" dirty="0">
                <a:solidFill>
                  <a:srgbClr val="FFFFFF"/>
                </a:solidFill>
                <a:latin typeface="Arial"/>
                <a:cs typeface="Arial"/>
              </a:rPr>
              <a:t> </a:t>
            </a:r>
            <a:r>
              <a:rPr sz="1800" dirty="0">
                <a:solidFill>
                  <a:srgbClr val="FFFFFF"/>
                </a:solidFill>
                <a:latin typeface="Arial"/>
                <a:cs typeface="Arial"/>
              </a:rPr>
              <a:t>to</a:t>
            </a:r>
            <a:r>
              <a:rPr sz="1800" spc="-105" dirty="0">
                <a:solidFill>
                  <a:srgbClr val="FFFFFF"/>
                </a:solidFill>
                <a:latin typeface="Arial"/>
                <a:cs typeface="Arial"/>
              </a:rPr>
              <a:t> </a:t>
            </a:r>
            <a:r>
              <a:rPr sz="1800" spc="-15" dirty="0">
                <a:solidFill>
                  <a:srgbClr val="FFFFFF"/>
                </a:solidFill>
                <a:latin typeface="Arial"/>
                <a:cs typeface="Arial"/>
              </a:rPr>
              <a:t>the</a:t>
            </a:r>
            <a:r>
              <a:rPr sz="1800" spc="-105" dirty="0">
                <a:solidFill>
                  <a:srgbClr val="FFFFFF"/>
                </a:solidFill>
                <a:latin typeface="Arial"/>
                <a:cs typeface="Arial"/>
              </a:rPr>
              <a:t> </a:t>
            </a:r>
            <a:r>
              <a:rPr sz="1800" spc="-35" dirty="0">
                <a:solidFill>
                  <a:srgbClr val="FFFFFF"/>
                </a:solidFill>
                <a:latin typeface="Arial"/>
                <a:cs typeface="Arial"/>
              </a:rPr>
              <a:t>principles</a:t>
            </a:r>
            <a:r>
              <a:rPr sz="1800" spc="-105"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sz="1800" spc="-25" dirty="0">
                <a:solidFill>
                  <a:srgbClr val="FFFFFF"/>
                </a:solidFill>
                <a:latin typeface="Arial"/>
                <a:cs typeface="Arial"/>
              </a:rPr>
              <a:t>equality</a:t>
            </a:r>
            <a:r>
              <a:rPr sz="1800" spc="-100"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sz="1800" dirty="0">
                <a:solidFill>
                  <a:srgbClr val="FFFFFF"/>
                </a:solidFill>
                <a:latin typeface="Arial"/>
                <a:cs typeface="Arial"/>
              </a:rPr>
              <a:t>opportunity</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65" dirty="0">
                <a:solidFill>
                  <a:srgbClr val="FFFFFF"/>
                </a:solidFill>
                <a:latin typeface="Arial"/>
                <a:cs typeface="Arial"/>
              </a:rPr>
              <a:t>is</a:t>
            </a:r>
            <a:r>
              <a:rPr sz="1800" spc="-105" dirty="0">
                <a:solidFill>
                  <a:srgbClr val="FFFFFF"/>
                </a:solidFill>
                <a:latin typeface="Arial"/>
                <a:cs typeface="Arial"/>
              </a:rPr>
              <a:t> </a:t>
            </a:r>
            <a:r>
              <a:rPr sz="1800" spc="-55" dirty="0">
                <a:solidFill>
                  <a:srgbClr val="FFFFFF"/>
                </a:solidFill>
                <a:latin typeface="Arial"/>
                <a:cs typeface="Arial"/>
              </a:rPr>
              <a:t>responsible</a:t>
            </a:r>
            <a:r>
              <a:rPr sz="1800" spc="-105" dirty="0">
                <a:solidFill>
                  <a:srgbClr val="FFFFFF"/>
                </a:solidFill>
                <a:latin typeface="Arial"/>
                <a:cs typeface="Arial"/>
              </a:rPr>
              <a:t> </a:t>
            </a:r>
            <a:r>
              <a:rPr sz="1800" dirty="0">
                <a:solidFill>
                  <a:srgbClr val="FFFFFF"/>
                </a:solidFill>
                <a:latin typeface="Arial"/>
                <a:cs typeface="Arial"/>
              </a:rPr>
              <a:t>for</a:t>
            </a:r>
            <a:r>
              <a:rPr sz="1800" spc="-105" dirty="0">
                <a:solidFill>
                  <a:srgbClr val="FFFFFF"/>
                </a:solidFill>
                <a:latin typeface="Arial"/>
                <a:cs typeface="Arial"/>
              </a:rPr>
              <a:t> </a:t>
            </a:r>
            <a:r>
              <a:rPr sz="1800" spc="-60" dirty="0">
                <a:solidFill>
                  <a:srgbClr val="FFFFFF"/>
                </a:solidFill>
                <a:latin typeface="Arial"/>
                <a:cs typeface="Arial"/>
              </a:rPr>
              <a:t>ensuring</a:t>
            </a:r>
            <a:r>
              <a:rPr sz="1800" spc="-105" dirty="0">
                <a:solidFill>
                  <a:srgbClr val="FFFFFF"/>
                </a:solidFill>
                <a:latin typeface="Arial"/>
                <a:cs typeface="Arial"/>
              </a:rPr>
              <a:t> </a:t>
            </a:r>
            <a:r>
              <a:rPr sz="1800" dirty="0">
                <a:solidFill>
                  <a:srgbClr val="FFFFFF"/>
                </a:solidFill>
                <a:latin typeface="Arial"/>
                <a:cs typeface="Arial"/>
              </a:rPr>
              <a:t>that</a:t>
            </a:r>
            <a:r>
              <a:rPr sz="1800" spc="-100" dirty="0">
                <a:solidFill>
                  <a:srgbClr val="FFFFFF"/>
                </a:solidFill>
                <a:latin typeface="Arial"/>
                <a:cs typeface="Arial"/>
              </a:rPr>
              <a:t> </a:t>
            </a:r>
            <a:r>
              <a:rPr sz="1800" spc="-35" dirty="0">
                <a:solidFill>
                  <a:srgbClr val="FFFFFF"/>
                </a:solidFill>
                <a:latin typeface="Arial"/>
                <a:cs typeface="Arial"/>
              </a:rPr>
              <a:t>no</a:t>
            </a:r>
            <a:r>
              <a:rPr sz="1800" spc="-105" dirty="0">
                <a:solidFill>
                  <a:srgbClr val="FFFFFF"/>
                </a:solidFill>
                <a:latin typeface="Arial"/>
                <a:cs typeface="Arial"/>
              </a:rPr>
              <a:t> </a:t>
            </a:r>
            <a:r>
              <a:rPr sz="1800" spc="-10" dirty="0">
                <a:solidFill>
                  <a:srgbClr val="FFFFFF"/>
                </a:solidFill>
                <a:latin typeface="Arial"/>
                <a:cs typeface="Arial"/>
              </a:rPr>
              <a:t>job</a:t>
            </a:r>
            <a:r>
              <a:rPr sz="1800" spc="-105" dirty="0">
                <a:solidFill>
                  <a:srgbClr val="FFFFFF"/>
                </a:solidFill>
                <a:latin typeface="Arial"/>
                <a:cs typeface="Arial"/>
              </a:rPr>
              <a:t> </a:t>
            </a:r>
            <a:r>
              <a:rPr sz="1800" spc="-30" dirty="0">
                <a:solidFill>
                  <a:srgbClr val="FFFFFF"/>
                </a:solidFill>
                <a:latin typeface="Arial"/>
                <a:cs typeface="Arial"/>
              </a:rPr>
              <a:t>applicant,</a:t>
            </a:r>
            <a:r>
              <a:rPr sz="1800" spc="-105" dirty="0">
                <a:solidFill>
                  <a:srgbClr val="FFFFFF"/>
                </a:solidFill>
                <a:latin typeface="Arial"/>
                <a:cs typeface="Arial"/>
              </a:rPr>
              <a:t> </a:t>
            </a:r>
            <a:r>
              <a:rPr sz="1800" spc="-10" dirty="0">
                <a:solidFill>
                  <a:srgbClr val="FFFFFF"/>
                </a:solidFill>
                <a:latin typeface="Arial"/>
                <a:cs typeface="Arial"/>
              </a:rPr>
              <a:t>employee, </a:t>
            </a:r>
            <a:r>
              <a:rPr sz="1800" spc="-30" dirty="0">
                <a:solidFill>
                  <a:srgbClr val="FFFFFF"/>
                </a:solidFill>
                <a:latin typeface="Arial"/>
                <a:cs typeface="Arial"/>
              </a:rPr>
              <a:t>volunteer</a:t>
            </a:r>
            <a:r>
              <a:rPr sz="1800" spc="-114" dirty="0">
                <a:solidFill>
                  <a:srgbClr val="FFFFFF"/>
                </a:solidFill>
                <a:latin typeface="Arial"/>
                <a:cs typeface="Arial"/>
              </a:rPr>
              <a:t> </a:t>
            </a:r>
            <a:r>
              <a:rPr sz="1800" spc="-10" dirty="0">
                <a:solidFill>
                  <a:srgbClr val="FFFFFF"/>
                </a:solidFill>
                <a:latin typeface="Arial"/>
                <a:cs typeface="Arial"/>
              </a:rPr>
              <a:t>or</a:t>
            </a:r>
            <a:r>
              <a:rPr sz="1800" spc="-110" dirty="0">
                <a:solidFill>
                  <a:srgbClr val="FFFFFF"/>
                </a:solidFill>
                <a:latin typeface="Arial"/>
                <a:cs typeface="Arial"/>
              </a:rPr>
              <a:t> </a:t>
            </a:r>
            <a:r>
              <a:rPr sz="1800" spc="-50" dirty="0">
                <a:solidFill>
                  <a:srgbClr val="FFFFFF"/>
                </a:solidFill>
                <a:latin typeface="Arial"/>
                <a:cs typeface="Arial"/>
              </a:rPr>
              <a:t>member</a:t>
            </a:r>
            <a:r>
              <a:rPr sz="1800" spc="-110" dirty="0">
                <a:solidFill>
                  <a:srgbClr val="FFFFFF"/>
                </a:solidFill>
                <a:latin typeface="Arial"/>
                <a:cs typeface="Arial"/>
              </a:rPr>
              <a:t> </a:t>
            </a:r>
            <a:r>
              <a:rPr sz="1800" spc="-80" dirty="0">
                <a:solidFill>
                  <a:srgbClr val="FFFFFF"/>
                </a:solidFill>
                <a:latin typeface="Arial"/>
                <a:cs typeface="Arial"/>
              </a:rPr>
              <a:t>receives</a:t>
            </a:r>
            <a:r>
              <a:rPr sz="1800" spc="-110" dirty="0">
                <a:solidFill>
                  <a:srgbClr val="FFFFFF"/>
                </a:solidFill>
                <a:latin typeface="Arial"/>
                <a:cs typeface="Arial"/>
              </a:rPr>
              <a:t> </a:t>
            </a:r>
            <a:r>
              <a:rPr sz="1800" spc="-100" dirty="0">
                <a:solidFill>
                  <a:srgbClr val="FFFFFF"/>
                </a:solidFill>
                <a:latin typeface="Arial"/>
                <a:cs typeface="Arial"/>
              </a:rPr>
              <a:t>less</a:t>
            </a:r>
            <a:r>
              <a:rPr sz="1800" spc="-110" dirty="0">
                <a:solidFill>
                  <a:srgbClr val="FFFFFF"/>
                </a:solidFill>
                <a:latin typeface="Arial"/>
                <a:cs typeface="Arial"/>
              </a:rPr>
              <a:t> </a:t>
            </a:r>
            <a:r>
              <a:rPr sz="1800" spc="-45" dirty="0">
                <a:solidFill>
                  <a:srgbClr val="FFFFFF"/>
                </a:solidFill>
                <a:latin typeface="Arial"/>
                <a:cs typeface="Arial"/>
              </a:rPr>
              <a:t>favourable</a:t>
            </a:r>
            <a:r>
              <a:rPr sz="1800" spc="-110" dirty="0">
                <a:solidFill>
                  <a:srgbClr val="FFFFFF"/>
                </a:solidFill>
                <a:latin typeface="Arial"/>
                <a:cs typeface="Arial"/>
              </a:rPr>
              <a:t> </a:t>
            </a:r>
            <a:r>
              <a:rPr sz="1800" spc="-10" dirty="0">
                <a:solidFill>
                  <a:srgbClr val="FFFFFF"/>
                </a:solidFill>
                <a:latin typeface="Arial"/>
                <a:cs typeface="Arial"/>
              </a:rPr>
              <a:t>treatment</a:t>
            </a:r>
            <a:r>
              <a:rPr sz="1800" spc="-110" dirty="0">
                <a:solidFill>
                  <a:srgbClr val="FFFFFF"/>
                </a:solidFill>
                <a:latin typeface="Arial"/>
                <a:cs typeface="Arial"/>
              </a:rPr>
              <a:t> </a:t>
            </a:r>
            <a:r>
              <a:rPr sz="1800" spc="-35" dirty="0">
                <a:solidFill>
                  <a:srgbClr val="FFFFFF"/>
                </a:solidFill>
                <a:latin typeface="Arial"/>
                <a:cs typeface="Arial"/>
              </a:rPr>
              <a:t>on</a:t>
            </a:r>
            <a:r>
              <a:rPr sz="1800" spc="-110"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sz="1800" spc="-55" dirty="0">
                <a:solidFill>
                  <a:srgbClr val="FFFFFF"/>
                </a:solidFill>
                <a:latin typeface="Arial"/>
                <a:cs typeface="Arial"/>
              </a:rPr>
              <a:t>grounds</a:t>
            </a:r>
            <a:r>
              <a:rPr sz="1800" spc="-110" dirty="0">
                <a:solidFill>
                  <a:srgbClr val="FFFFFF"/>
                </a:solidFill>
                <a:latin typeface="Arial"/>
                <a:cs typeface="Arial"/>
              </a:rPr>
              <a:t> </a:t>
            </a:r>
            <a:r>
              <a:rPr sz="1800" spc="-10" dirty="0">
                <a:solidFill>
                  <a:srgbClr val="FFFFFF"/>
                </a:solidFill>
                <a:latin typeface="Arial"/>
                <a:cs typeface="Arial"/>
              </a:rPr>
              <a:t>of</a:t>
            </a:r>
            <a:r>
              <a:rPr sz="1800" spc="-110" dirty="0">
                <a:solidFill>
                  <a:srgbClr val="FFFFFF"/>
                </a:solidFill>
                <a:latin typeface="Arial"/>
                <a:cs typeface="Arial"/>
              </a:rPr>
              <a:t> </a:t>
            </a:r>
            <a:r>
              <a:rPr sz="1800" spc="-95" dirty="0">
                <a:solidFill>
                  <a:srgbClr val="FFFFFF"/>
                </a:solidFill>
                <a:latin typeface="Arial"/>
                <a:cs typeface="Arial"/>
              </a:rPr>
              <a:t>age,</a:t>
            </a:r>
            <a:r>
              <a:rPr sz="1800" spc="-110" dirty="0">
                <a:solidFill>
                  <a:srgbClr val="FFFFFF"/>
                </a:solidFill>
                <a:latin typeface="Arial"/>
                <a:cs typeface="Arial"/>
              </a:rPr>
              <a:t> </a:t>
            </a:r>
            <a:r>
              <a:rPr sz="1800" spc="-65" dirty="0">
                <a:solidFill>
                  <a:srgbClr val="FFFFFF"/>
                </a:solidFill>
                <a:latin typeface="Arial"/>
                <a:cs typeface="Arial"/>
              </a:rPr>
              <a:t>gender,</a:t>
            </a:r>
            <a:r>
              <a:rPr sz="1800" spc="-110" dirty="0">
                <a:solidFill>
                  <a:srgbClr val="FFFFFF"/>
                </a:solidFill>
                <a:latin typeface="Arial"/>
                <a:cs typeface="Arial"/>
              </a:rPr>
              <a:t> </a:t>
            </a:r>
            <a:r>
              <a:rPr sz="1800" spc="-20" dirty="0">
                <a:solidFill>
                  <a:srgbClr val="FFFFFF"/>
                </a:solidFill>
                <a:latin typeface="Arial"/>
                <a:cs typeface="Arial"/>
              </a:rPr>
              <a:t>disability,</a:t>
            </a:r>
            <a:r>
              <a:rPr sz="1800" spc="-110" dirty="0">
                <a:solidFill>
                  <a:srgbClr val="FFFFFF"/>
                </a:solidFill>
                <a:latin typeface="Arial"/>
                <a:cs typeface="Arial"/>
              </a:rPr>
              <a:t> </a:t>
            </a:r>
            <a:r>
              <a:rPr sz="1800" spc="-75" dirty="0">
                <a:solidFill>
                  <a:srgbClr val="FFFFFF"/>
                </a:solidFill>
                <a:latin typeface="Arial"/>
                <a:cs typeface="Arial"/>
              </a:rPr>
              <a:t>race,</a:t>
            </a:r>
            <a:r>
              <a:rPr sz="1800" spc="-110" dirty="0">
                <a:solidFill>
                  <a:srgbClr val="FFFFFF"/>
                </a:solidFill>
                <a:latin typeface="Arial"/>
                <a:cs typeface="Arial"/>
              </a:rPr>
              <a:t> </a:t>
            </a:r>
            <a:r>
              <a:rPr sz="1800" spc="-30" dirty="0">
                <a:solidFill>
                  <a:srgbClr val="FFFFFF"/>
                </a:solidFill>
                <a:latin typeface="Arial"/>
                <a:cs typeface="Arial"/>
              </a:rPr>
              <a:t>ethnic</a:t>
            </a:r>
            <a:r>
              <a:rPr sz="1800" spc="-110" dirty="0">
                <a:solidFill>
                  <a:srgbClr val="FFFFFF"/>
                </a:solidFill>
                <a:latin typeface="Arial"/>
                <a:cs typeface="Arial"/>
              </a:rPr>
              <a:t> </a:t>
            </a:r>
            <a:r>
              <a:rPr sz="1800" spc="-25" dirty="0">
                <a:solidFill>
                  <a:srgbClr val="FFFFFF"/>
                </a:solidFill>
                <a:latin typeface="Arial"/>
                <a:cs typeface="Arial"/>
              </a:rPr>
              <a:t>origin,</a:t>
            </a:r>
            <a:r>
              <a:rPr sz="1800" spc="-110" dirty="0">
                <a:solidFill>
                  <a:srgbClr val="FFFFFF"/>
                </a:solidFill>
                <a:latin typeface="Arial"/>
                <a:cs typeface="Arial"/>
              </a:rPr>
              <a:t> </a:t>
            </a:r>
            <a:r>
              <a:rPr sz="1800" spc="-10" dirty="0">
                <a:solidFill>
                  <a:srgbClr val="FFFFFF"/>
                </a:solidFill>
                <a:latin typeface="Arial"/>
                <a:cs typeface="Arial"/>
              </a:rPr>
              <a:t>nationality,</a:t>
            </a:r>
            <a:r>
              <a:rPr sz="1800" spc="-110" dirty="0">
                <a:solidFill>
                  <a:srgbClr val="FFFFFF"/>
                </a:solidFill>
                <a:latin typeface="Arial"/>
                <a:cs typeface="Arial"/>
              </a:rPr>
              <a:t> </a:t>
            </a:r>
            <a:r>
              <a:rPr sz="1800" spc="-35" dirty="0">
                <a:solidFill>
                  <a:srgbClr val="FFFFFF"/>
                </a:solidFill>
                <a:latin typeface="Arial"/>
                <a:cs typeface="Arial"/>
              </a:rPr>
              <a:t>colour,</a:t>
            </a:r>
            <a:r>
              <a:rPr sz="1800" spc="-110" dirty="0">
                <a:solidFill>
                  <a:srgbClr val="FFFFFF"/>
                </a:solidFill>
                <a:latin typeface="Arial"/>
                <a:cs typeface="Arial"/>
              </a:rPr>
              <a:t> </a:t>
            </a:r>
            <a:r>
              <a:rPr sz="1800" spc="-10" dirty="0">
                <a:solidFill>
                  <a:srgbClr val="FFFFFF"/>
                </a:solidFill>
                <a:latin typeface="Arial"/>
                <a:cs typeface="Arial"/>
              </a:rPr>
              <a:t>parental or</a:t>
            </a:r>
            <a:r>
              <a:rPr sz="1800" spc="-105" dirty="0">
                <a:solidFill>
                  <a:srgbClr val="FFFFFF"/>
                </a:solidFill>
                <a:latin typeface="Arial"/>
                <a:cs typeface="Arial"/>
              </a:rPr>
              <a:t> </a:t>
            </a:r>
            <a:r>
              <a:rPr sz="1800" spc="-10" dirty="0">
                <a:solidFill>
                  <a:srgbClr val="FFFFFF"/>
                </a:solidFill>
                <a:latin typeface="Arial"/>
                <a:cs typeface="Arial"/>
              </a:rPr>
              <a:t>marital</a:t>
            </a:r>
            <a:r>
              <a:rPr sz="1800" spc="-105" dirty="0">
                <a:solidFill>
                  <a:srgbClr val="FFFFFF"/>
                </a:solidFill>
                <a:latin typeface="Arial"/>
                <a:cs typeface="Arial"/>
              </a:rPr>
              <a:t> </a:t>
            </a:r>
            <a:r>
              <a:rPr sz="1800" spc="-50" dirty="0">
                <a:solidFill>
                  <a:srgbClr val="FFFFFF"/>
                </a:solidFill>
                <a:latin typeface="Arial"/>
                <a:cs typeface="Arial"/>
              </a:rPr>
              <a:t>status,</a:t>
            </a:r>
            <a:r>
              <a:rPr sz="1800" spc="-100" dirty="0">
                <a:solidFill>
                  <a:srgbClr val="FFFFFF"/>
                </a:solidFill>
                <a:latin typeface="Arial"/>
                <a:cs typeface="Arial"/>
              </a:rPr>
              <a:t> </a:t>
            </a:r>
            <a:r>
              <a:rPr sz="1800" spc="-65" dirty="0">
                <a:solidFill>
                  <a:srgbClr val="FFFFFF"/>
                </a:solidFill>
                <a:latin typeface="Arial"/>
                <a:cs typeface="Arial"/>
              </a:rPr>
              <a:t>pregnancy,</a:t>
            </a:r>
            <a:r>
              <a:rPr sz="1800" spc="-105" dirty="0">
                <a:solidFill>
                  <a:srgbClr val="FFFFFF"/>
                </a:solidFill>
                <a:latin typeface="Arial"/>
                <a:cs typeface="Arial"/>
              </a:rPr>
              <a:t> </a:t>
            </a:r>
            <a:r>
              <a:rPr sz="1800" spc="-40" dirty="0">
                <a:solidFill>
                  <a:srgbClr val="FFFFFF"/>
                </a:solidFill>
                <a:latin typeface="Arial"/>
                <a:cs typeface="Arial"/>
              </a:rPr>
              <a:t>religious</a:t>
            </a:r>
            <a:r>
              <a:rPr sz="1800" spc="-100" dirty="0">
                <a:solidFill>
                  <a:srgbClr val="FFFFFF"/>
                </a:solidFill>
                <a:latin typeface="Arial"/>
                <a:cs typeface="Arial"/>
              </a:rPr>
              <a:t> </a:t>
            </a:r>
            <a:r>
              <a:rPr sz="1800" spc="-35" dirty="0">
                <a:solidFill>
                  <a:srgbClr val="FFFFFF"/>
                </a:solidFill>
                <a:latin typeface="Arial"/>
                <a:cs typeface="Arial"/>
              </a:rPr>
              <a:t>belief,</a:t>
            </a:r>
            <a:r>
              <a:rPr sz="1800" spc="-105" dirty="0">
                <a:solidFill>
                  <a:srgbClr val="FFFFFF"/>
                </a:solidFill>
                <a:latin typeface="Arial"/>
                <a:cs typeface="Arial"/>
              </a:rPr>
              <a:t> </a:t>
            </a:r>
            <a:r>
              <a:rPr sz="1800" spc="-100" dirty="0">
                <a:solidFill>
                  <a:srgbClr val="FFFFFF"/>
                </a:solidFill>
                <a:latin typeface="Arial"/>
                <a:cs typeface="Arial"/>
              </a:rPr>
              <a:t>class </a:t>
            </a:r>
            <a:r>
              <a:rPr sz="1800" spc="-10" dirty="0">
                <a:solidFill>
                  <a:srgbClr val="FFFFFF"/>
                </a:solidFill>
                <a:latin typeface="Arial"/>
                <a:cs typeface="Arial"/>
              </a:rPr>
              <a:t>or</a:t>
            </a:r>
            <a:r>
              <a:rPr sz="1800" spc="-105" dirty="0">
                <a:solidFill>
                  <a:srgbClr val="FFFFFF"/>
                </a:solidFill>
                <a:latin typeface="Arial"/>
                <a:cs typeface="Arial"/>
              </a:rPr>
              <a:t> </a:t>
            </a:r>
            <a:r>
              <a:rPr sz="1800" spc="-55" dirty="0">
                <a:solidFill>
                  <a:srgbClr val="FFFFFF"/>
                </a:solidFill>
                <a:latin typeface="Arial"/>
                <a:cs typeface="Arial"/>
              </a:rPr>
              <a:t>social</a:t>
            </a:r>
            <a:r>
              <a:rPr sz="1800" spc="-100" dirty="0">
                <a:solidFill>
                  <a:srgbClr val="FFFFFF"/>
                </a:solidFill>
                <a:latin typeface="Arial"/>
                <a:cs typeface="Arial"/>
              </a:rPr>
              <a:t> </a:t>
            </a:r>
            <a:r>
              <a:rPr sz="1800" spc="-50" dirty="0">
                <a:solidFill>
                  <a:srgbClr val="FFFFFF"/>
                </a:solidFill>
                <a:latin typeface="Arial"/>
                <a:cs typeface="Arial"/>
              </a:rPr>
              <a:t>background,</a:t>
            </a:r>
            <a:r>
              <a:rPr sz="1800" spc="-105" dirty="0">
                <a:solidFill>
                  <a:srgbClr val="FFFFFF"/>
                </a:solidFill>
                <a:latin typeface="Arial"/>
                <a:cs typeface="Arial"/>
              </a:rPr>
              <a:t> </a:t>
            </a:r>
            <a:r>
              <a:rPr sz="1800" spc="-50" dirty="0">
                <a:solidFill>
                  <a:srgbClr val="FFFFFF"/>
                </a:solidFill>
                <a:latin typeface="Arial"/>
                <a:cs typeface="Arial"/>
              </a:rPr>
              <a:t>sexuality</a:t>
            </a:r>
            <a:r>
              <a:rPr sz="1800" spc="-100" dirty="0">
                <a:solidFill>
                  <a:srgbClr val="FFFFFF"/>
                </a:solidFill>
                <a:latin typeface="Arial"/>
                <a:cs typeface="Arial"/>
              </a:rPr>
              <a:t> </a:t>
            </a:r>
            <a:r>
              <a:rPr sz="1800" spc="-10" dirty="0">
                <a:solidFill>
                  <a:srgbClr val="FFFFFF"/>
                </a:solidFill>
                <a:latin typeface="Arial"/>
                <a:cs typeface="Arial"/>
              </a:rPr>
              <a:t>or</a:t>
            </a:r>
            <a:r>
              <a:rPr sz="1800" spc="-105" dirty="0">
                <a:solidFill>
                  <a:srgbClr val="FFFFFF"/>
                </a:solidFill>
                <a:latin typeface="Arial"/>
                <a:cs typeface="Arial"/>
              </a:rPr>
              <a:t> </a:t>
            </a:r>
            <a:r>
              <a:rPr sz="1800" dirty="0">
                <a:solidFill>
                  <a:srgbClr val="FFFFFF"/>
                </a:solidFill>
                <a:latin typeface="Arial"/>
                <a:cs typeface="Arial"/>
              </a:rPr>
              <a:t>political</a:t>
            </a:r>
            <a:r>
              <a:rPr sz="1800" spc="-100" dirty="0">
                <a:solidFill>
                  <a:srgbClr val="FFFFFF"/>
                </a:solidFill>
                <a:latin typeface="Arial"/>
                <a:cs typeface="Arial"/>
              </a:rPr>
              <a:t> </a:t>
            </a:r>
            <a:r>
              <a:rPr sz="1800" spc="-10" dirty="0">
                <a:solidFill>
                  <a:srgbClr val="FFFFFF"/>
                </a:solidFill>
                <a:latin typeface="Arial"/>
                <a:cs typeface="Arial"/>
              </a:rPr>
              <a:t>belief.</a:t>
            </a:r>
            <a:endParaRPr sz="1800" dirty="0">
              <a:latin typeface="Arial"/>
              <a:cs typeface="Arial"/>
            </a:endParaRPr>
          </a:p>
          <a:p>
            <a:pPr>
              <a:lnSpc>
                <a:spcPct val="100000"/>
              </a:lnSpc>
              <a:spcBef>
                <a:spcPts val="400"/>
              </a:spcBef>
            </a:pPr>
            <a:endParaRPr sz="1800" dirty="0">
              <a:latin typeface="Arial"/>
              <a:cs typeface="Arial"/>
            </a:endParaRPr>
          </a:p>
          <a:p>
            <a:pPr marL="12700" marR="72390">
              <a:lnSpc>
                <a:spcPct val="114599"/>
              </a:lnSpc>
              <a:spcBef>
                <a:spcPts val="5"/>
              </a:spcBef>
            </a:pPr>
            <a:r>
              <a:rPr sz="1800" spc="-95" dirty="0">
                <a:solidFill>
                  <a:srgbClr val="FFFFFF"/>
                </a:solidFill>
                <a:latin typeface="Arial"/>
                <a:cs typeface="Arial"/>
              </a:rPr>
              <a:t>StreetGames</a:t>
            </a:r>
            <a:r>
              <a:rPr sz="1800" spc="-110" dirty="0">
                <a:solidFill>
                  <a:srgbClr val="FFFFFF"/>
                </a:solidFill>
                <a:latin typeface="Arial"/>
                <a:cs typeface="Arial"/>
              </a:rPr>
              <a:t> </a:t>
            </a:r>
            <a:r>
              <a:rPr sz="1800" spc="-65" dirty="0">
                <a:solidFill>
                  <a:srgbClr val="FFFFFF"/>
                </a:solidFill>
                <a:latin typeface="Arial"/>
                <a:cs typeface="Arial"/>
              </a:rPr>
              <a:t>is</a:t>
            </a:r>
            <a:r>
              <a:rPr sz="1800" spc="-105" dirty="0">
                <a:solidFill>
                  <a:srgbClr val="FFFFFF"/>
                </a:solidFill>
                <a:latin typeface="Arial"/>
                <a:cs typeface="Arial"/>
              </a:rPr>
              <a:t> </a:t>
            </a:r>
            <a:r>
              <a:rPr sz="1800" spc="-10" dirty="0">
                <a:solidFill>
                  <a:srgbClr val="FFFFFF"/>
                </a:solidFill>
                <a:latin typeface="Arial"/>
                <a:cs typeface="Arial"/>
              </a:rPr>
              <a:t>committed</a:t>
            </a:r>
            <a:r>
              <a:rPr sz="1800" spc="-105" dirty="0">
                <a:solidFill>
                  <a:srgbClr val="FFFFFF"/>
                </a:solidFill>
                <a:latin typeface="Arial"/>
                <a:cs typeface="Arial"/>
              </a:rPr>
              <a:t> </a:t>
            </a:r>
            <a:r>
              <a:rPr sz="1800" dirty="0">
                <a:solidFill>
                  <a:srgbClr val="FFFFFF"/>
                </a:solidFill>
                <a:latin typeface="Arial"/>
                <a:cs typeface="Arial"/>
              </a:rPr>
              <a:t>to</a:t>
            </a:r>
            <a:r>
              <a:rPr sz="1800" spc="-105" dirty="0">
                <a:solidFill>
                  <a:srgbClr val="FFFFFF"/>
                </a:solidFill>
                <a:latin typeface="Arial"/>
                <a:cs typeface="Arial"/>
              </a:rPr>
              <a:t> </a:t>
            </a:r>
            <a:r>
              <a:rPr sz="1800" spc="-65" dirty="0">
                <a:solidFill>
                  <a:srgbClr val="FFFFFF"/>
                </a:solidFill>
                <a:latin typeface="Arial"/>
                <a:cs typeface="Arial"/>
              </a:rPr>
              <a:t>safeguarding</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10" dirty="0">
                <a:solidFill>
                  <a:srgbClr val="FFFFFF"/>
                </a:solidFill>
                <a:latin typeface="Arial"/>
                <a:cs typeface="Arial"/>
              </a:rPr>
              <a:t>promoting</a:t>
            </a:r>
            <a:r>
              <a:rPr sz="1800" spc="-105" dirty="0">
                <a:solidFill>
                  <a:srgbClr val="FFFFFF"/>
                </a:solidFill>
                <a:latin typeface="Arial"/>
                <a:cs typeface="Arial"/>
              </a:rPr>
              <a:t> </a:t>
            </a:r>
            <a:r>
              <a:rPr sz="1800" spc="-15" dirty="0">
                <a:solidFill>
                  <a:srgbClr val="FFFFFF"/>
                </a:solidFill>
                <a:latin typeface="Arial"/>
                <a:cs typeface="Arial"/>
              </a:rPr>
              <a:t>the</a:t>
            </a:r>
            <a:r>
              <a:rPr sz="1800" spc="-105" dirty="0">
                <a:solidFill>
                  <a:srgbClr val="FFFFFF"/>
                </a:solidFill>
                <a:latin typeface="Arial"/>
                <a:cs typeface="Arial"/>
              </a:rPr>
              <a:t> </a:t>
            </a:r>
            <a:r>
              <a:rPr sz="1800" spc="-45" dirty="0">
                <a:solidFill>
                  <a:srgbClr val="FFFFFF"/>
                </a:solidFill>
                <a:latin typeface="Arial"/>
                <a:cs typeface="Arial"/>
              </a:rPr>
              <a:t>welfare</a:t>
            </a:r>
            <a:r>
              <a:rPr sz="1800" spc="-105"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sz="1800" spc="-30" dirty="0">
                <a:solidFill>
                  <a:srgbClr val="FFFFFF"/>
                </a:solidFill>
                <a:latin typeface="Arial"/>
                <a:cs typeface="Arial"/>
              </a:rPr>
              <a:t>children</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45" dirty="0">
                <a:solidFill>
                  <a:srgbClr val="FFFFFF"/>
                </a:solidFill>
                <a:latin typeface="Arial"/>
                <a:cs typeface="Arial"/>
              </a:rPr>
              <a:t>vulnerable</a:t>
            </a:r>
            <a:r>
              <a:rPr sz="1800" spc="-105" dirty="0">
                <a:solidFill>
                  <a:srgbClr val="FFFFFF"/>
                </a:solidFill>
                <a:latin typeface="Arial"/>
                <a:cs typeface="Arial"/>
              </a:rPr>
              <a:t> </a:t>
            </a:r>
            <a:r>
              <a:rPr sz="1800" spc="-35" dirty="0">
                <a:solidFill>
                  <a:srgbClr val="FFFFFF"/>
                </a:solidFill>
                <a:latin typeface="Arial"/>
                <a:cs typeface="Arial"/>
              </a:rPr>
              <a:t>adults</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75" dirty="0">
                <a:solidFill>
                  <a:srgbClr val="FFFFFF"/>
                </a:solidFill>
                <a:latin typeface="Arial"/>
                <a:cs typeface="Arial"/>
              </a:rPr>
              <a:t>expects</a:t>
            </a:r>
            <a:r>
              <a:rPr sz="1800" spc="-110" dirty="0">
                <a:solidFill>
                  <a:srgbClr val="FFFFFF"/>
                </a:solidFill>
                <a:latin typeface="Arial"/>
                <a:cs typeface="Arial"/>
              </a:rPr>
              <a:t> </a:t>
            </a:r>
            <a:r>
              <a:rPr sz="1800" dirty="0">
                <a:solidFill>
                  <a:srgbClr val="FFFFFF"/>
                </a:solidFill>
                <a:latin typeface="Arial"/>
                <a:cs typeface="Arial"/>
              </a:rPr>
              <a:t>all</a:t>
            </a:r>
            <a:r>
              <a:rPr sz="1800" spc="-105" dirty="0">
                <a:solidFill>
                  <a:srgbClr val="FFFFFF"/>
                </a:solidFill>
                <a:latin typeface="Arial"/>
                <a:cs typeface="Arial"/>
              </a:rPr>
              <a:t> </a:t>
            </a:r>
            <a:r>
              <a:rPr sz="1800" spc="-65" dirty="0">
                <a:solidFill>
                  <a:srgbClr val="FFFFFF"/>
                </a:solidFill>
                <a:latin typeface="Arial"/>
                <a:cs typeface="Arial"/>
              </a:rPr>
              <a:t>employees</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10" dirty="0">
                <a:solidFill>
                  <a:srgbClr val="FFFFFF"/>
                </a:solidFill>
                <a:latin typeface="Arial"/>
                <a:cs typeface="Arial"/>
              </a:rPr>
              <a:t>volunteers </a:t>
            </a:r>
            <a:r>
              <a:rPr sz="1800" dirty="0">
                <a:solidFill>
                  <a:srgbClr val="FFFFFF"/>
                </a:solidFill>
                <a:latin typeface="Arial"/>
                <a:cs typeface="Arial"/>
              </a:rPr>
              <a:t>to</a:t>
            </a:r>
            <a:r>
              <a:rPr sz="1800" spc="-105" dirty="0">
                <a:solidFill>
                  <a:srgbClr val="FFFFFF"/>
                </a:solidFill>
                <a:latin typeface="Arial"/>
                <a:cs typeface="Arial"/>
              </a:rPr>
              <a:t> </a:t>
            </a:r>
            <a:r>
              <a:rPr sz="1800" spc="-85" dirty="0">
                <a:solidFill>
                  <a:srgbClr val="FFFFFF"/>
                </a:solidFill>
                <a:latin typeface="Arial"/>
                <a:cs typeface="Arial"/>
              </a:rPr>
              <a:t>share</a:t>
            </a:r>
            <a:r>
              <a:rPr sz="1800" spc="-100" dirty="0">
                <a:solidFill>
                  <a:srgbClr val="FFFFFF"/>
                </a:solidFill>
                <a:latin typeface="Arial"/>
                <a:cs typeface="Arial"/>
              </a:rPr>
              <a:t> </a:t>
            </a:r>
            <a:r>
              <a:rPr sz="1800" spc="-20" dirty="0">
                <a:solidFill>
                  <a:srgbClr val="FFFFFF"/>
                </a:solidFill>
                <a:latin typeface="Arial"/>
                <a:cs typeface="Arial"/>
              </a:rPr>
              <a:t>this</a:t>
            </a:r>
            <a:r>
              <a:rPr sz="1800" spc="-100" dirty="0">
                <a:solidFill>
                  <a:srgbClr val="FFFFFF"/>
                </a:solidFill>
                <a:latin typeface="Arial"/>
                <a:cs typeface="Arial"/>
              </a:rPr>
              <a:t> </a:t>
            </a:r>
            <a:r>
              <a:rPr sz="1800" spc="-10" dirty="0">
                <a:solidFill>
                  <a:srgbClr val="FFFFFF"/>
                </a:solidFill>
                <a:latin typeface="Arial"/>
                <a:cs typeface="Arial"/>
              </a:rPr>
              <a:t>commitment.</a:t>
            </a:r>
            <a:endParaRPr sz="1800" dirty="0">
              <a:latin typeface="Arial"/>
              <a:cs typeface="Arial"/>
            </a:endParaRPr>
          </a:p>
          <a:p>
            <a:pPr>
              <a:lnSpc>
                <a:spcPct val="100000"/>
              </a:lnSpc>
              <a:spcBef>
                <a:spcPts val="400"/>
              </a:spcBef>
            </a:pPr>
            <a:endParaRPr sz="1800" dirty="0">
              <a:latin typeface="Arial"/>
              <a:cs typeface="Arial"/>
            </a:endParaRPr>
          </a:p>
          <a:p>
            <a:pPr marL="12700" marR="5080">
              <a:lnSpc>
                <a:spcPct val="114599"/>
              </a:lnSpc>
              <a:spcBef>
                <a:spcPts val="5"/>
              </a:spcBef>
            </a:pPr>
            <a:r>
              <a:rPr sz="1800" spc="-210" dirty="0">
                <a:solidFill>
                  <a:srgbClr val="FFFFFF"/>
                </a:solidFill>
                <a:latin typeface="Arial"/>
                <a:cs typeface="Arial"/>
              </a:rPr>
              <a:t>We</a:t>
            </a:r>
            <a:r>
              <a:rPr sz="1800" spc="-114" dirty="0">
                <a:solidFill>
                  <a:srgbClr val="FFFFFF"/>
                </a:solidFill>
                <a:latin typeface="Arial"/>
                <a:cs typeface="Arial"/>
              </a:rPr>
              <a:t> </a:t>
            </a:r>
            <a:r>
              <a:rPr sz="1800" spc="-30" dirty="0">
                <a:solidFill>
                  <a:srgbClr val="FFFFFF"/>
                </a:solidFill>
                <a:latin typeface="Arial"/>
                <a:cs typeface="Arial"/>
              </a:rPr>
              <a:t>do</a:t>
            </a:r>
            <a:r>
              <a:rPr sz="1800" spc="-114" dirty="0">
                <a:solidFill>
                  <a:srgbClr val="FFFFFF"/>
                </a:solidFill>
                <a:latin typeface="Arial"/>
                <a:cs typeface="Arial"/>
              </a:rPr>
              <a:t> </a:t>
            </a:r>
            <a:r>
              <a:rPr sz="1800" dirty="0">
                <a:solidFill>
                  <a:srgbClr val="FFFFFF"/>
                </a:solidFill>
                <a:latin typeface="Arial"/>
                <a:cs typeface="Arial"/>
              </a:rPr>
              <a:t>not</a:t>
            </a:r>
            <a:r>
              <a:rPr sz="1800" spc="-110" dirty="0">
                <a:solidFill>
                  <a:srgbClr val="FFFFFF"/>
                </a:solidFill>
                <a:latin typeface="Arial"/>
                <a:cs typeface="Arial"/>
              </a:rPr>
              <a:t> </a:t>
            </a:r>
            <a:r>
              <a:rPr sz="1800" spc="-20" dirty="0">
                <a:solidFill>
                  <a:srgbClr val="FFFFFF"/>
                </a:solidFill>
                <a:latin typeface="Arial"/>
                <a:cs typeface="Arial"/>
              </a:rPr>
              <a:t>want</a:t>
            </a:r>
            <a:r>
              <a:rPr sz="1800" spc="-114" dirty="0">
                <a:solidFill>
                  <a:srgbClr val="FFFFFF"/>
                </a:solidFill>
                <a:latin typeface="Arial"/>
                <a:cs typeface="Arial"/>
              </a:rPr>
              <a:t> </a:t>
            </a:r>
            <a:r>
              <a:rPr sz="1800" spc="-20" dirty="0">
                <a:solidFill>
                  <a:srgbClr val="FFFFFF"/>
                </a:solidFill>
                <a:latin typeface="Arial"/>
                <a:cs typeface="Arial"/>
              </a:rPr>
              <a:t>recruitment</a:t>
            </a:r>
            <a:r>
              <a:rPr sz="1800" spc="-114" dirty="0">
                <a:solidFill>
                  <a:srgbClr val="FFFFFF"/>
                </a:solidFill>
                <a:latin typeface="Arial"/>
                <a:cs typeface="Arial"/>
              </a:rPr>
              <a:t> </a:t>
            </a:r>
            <a:r>
              <a:rPr sz="1800" dirty="0">
                <a:solidFill>
                  <a:srgbClr val="FFFFFF"/>
                </a:solidFill>
                <a:latin typeface="Arial"/>
                <a:cs typeface="Arial"/>
              </a:rPr>
              <a:t>for</a:t>
            </a:r>
            <a:r>
              <a:rPr sz="1800" spc="-110" dirty="0">
                <a:solidFill>
                  <a:srgbClr val="FFFFFF"/>
                </a:solidFill>
                <a:latin typeface="Arial"/>
                <a:cs typeface="Arial"/>
              </a:rPr>
              <a:t> </a:t>
            </a:r>
            <a:r>
              <a:rPr sz="1800" spc="-35" dirty="0">
                <a:solidFill>
                  <a:srgbClr val="FFFFFF"/>
                </a:solidFill>
                <a:latin typeface="Arial"/>
                <a:cs typeface="Arial"/>
              </a:rPr>
              <a:t>diversity</a:t>
            </a:r>
            <a:r>
              <a:rPr sz="1800" spc="-114" dirty="0">
                <a:solidFill>
                  <a:srgbClr val="FFFFFF"/>
                </a:solidFill>
                <a:latin typeface="Arial"/>
                <a:cs typeface="Arial"/>
              </a:rPr>
              <a:t> </a:t>
            </a:r>
            <a:r>
              <a:rPr sz="1800" dirty="0">
                <a:solidFill>
                  <a:srgbClr val="FFFFFF"/>
                </a:solidFill>
                <a:latin typeface="Arial"/>
                <a:cs typeface="Arial"/>
              </a:rPr>
              <a:t>to</a:t>
            </a:r>
            <a:r>
              <a:rPr sz="1800" spc="-110" dirty="0">
                <a:solidFill>
                  <a:srgbClr val="FFFFFF"/>
                </a:solidFill>
                <a:latin typeface="Arial"/>
                <a:cs typeface="Arial"/>
              </a:rPr>
              <a:t> </a:t>
            </a:r>
            <a:r>
              <a:rPr sz="1800" spc="-35" dirty="0">
                <a:solidFill>
                  <a:srgbClr val="FFFFFF"/>
                </a:solidFill>
                <a:latin typeface="Arial"/>
                <a:cs typeface="Arial"/>
              </a:rPr>
              <a:t>simply</a:t>
            </a:r>
            <a:r>
              <a:rPr sz="1800" spc="-114" dirty="0">
                <a:solidFill>
                  <a:srgbClr val="FFFFFF"/>
                </a:solidFill>
                <a:latin typeface="Arial"/>
                <a:cs typeface="Arial"/>
              </a:rPr>
              <a:t> </a:t>
            </a:r>
            <a:r>
              <a:rPr sz="1800" spc="-70" dirty="0">
                <a:solidFill>
                  <a:srgbClr val="FFFFFF"/>
                </a:solidFill>
                <a:latin typeface="Arial"/>
                <a:cs typeface="Arial"/>
              </a:rPr>
              <a:t>be</a:t>
            </a:r>
            <a:r>
              <a:rPr sz="1800" spc="-114" dirty="0">
                <a:solidFill>
                  <a:srgbClr val="FFFFFF"/>
                </a:solidFill>
                <a:latin typeface="Arial"/>
                <a:cs typeface="Arial"/>
              </a:rPr>
              <a:t> </a:t>
            </a:r>
            <a:r>
              <a:rPr sz="1800" spc="-100" dirty="0">
                <a:solidFill>
                  <a:srgbClr val="FFFFFF"/>
                </a:solidFill>
                <a:latin typeface="Arial"/>
                <a:cs typeface="Arial"/>
              </a:rPr>
              <a:t>a</a:t>
            </a:r>
            <a:r>
              <a:rPr sz="1800" spc="-110" dirty="0">
                <a:solidFill>
                  <a:srgbClr val="FFFFFF"/>
                </a:solidFill>
                <a:latin typeface="Arial"/>
                <a:cs typeface="Arial"/>
              </a:rPr>
              <a:t> </a:t>
            </a:r>
            <a:r>
              <a:rPr sz="1800" dirty="0">
                <a:solidFill>
                  <a:srgbClr val="FFFFFF"/>
                </a:solidFill>
                <a:latin typeface="Arial"/>
                <a:cs typeface="Arial"/>
              </a:rPr>
              <a:t>tick</a:t>
            </a:r>
            <a:r>
              <a:rPr sz="1800" spc="-114" dirty="0">
                <a:solidFill>
                  <a:srgbClr val="FFFFFF"/>
                </a:solidFill>
                <a:latin typeface="Arial"/>
                <a:cs typeface="Arial"/>
              </a:rPr>
              <a:t> </a:t>
            </a:r>
            <a:r>
              <a:rPr sz="1800" spc="-55" dirty="0">
                <a:solidFill>
                  <a:srgbClr val="FFFFFF"/>
                </a:solidFill>
                <a:latin typeface="Arial"/>
                <a:cs typeface="Arial"/>
              </a:rPr>
              <a:t>box</a:t>
            </a:r>
            <a:r>
              <a:rPr sz="1800" spc="-114" dirty="0">
                <a:solidFill>
                  <a:srgbClr val="FFFFFF"/>
                </a:solidFill>
                <a:latin typeface="Arial"/>
                <a:cs typeface="Arial"/>
              </a:rPr>
              <a:t> </a:t>
            </a:r>
            <a:r>
              <a:rPr sz="1800" spc="-85" dirty="0">
                <a:solidFill>
                  <a:srgbClr val="FFFFFF"/>
                </a:solidFill>
                <a:latin typeface="Arial"/>
                <a:cs typeface="Arial"/>
              </a:rPr>
              <a:t>exercise</a:t>
            </a:r>
            <a:r>
              <a:rPr sz="1800" spc="-110" dirty="0">
                <a:solidFill>
                  <a:srgbClr val="FFFFFF"/>
                </a:solidFill>
                <a:latin typeface="Arial"/>
                <a:cs typeface="Arial"/>
              </a:rPr>
              <a:t> </a:t>
            </a:r>
            <a:r>
              <a:rPr sz="1800" dirty="0">
                <a:solidFill>
                  <a:srgbClr val="FFFFFF"/>
                </a:solidFill>
                <a:latin typeface="Arial"/>
                <a:cs typeface="Arial"/>
              </a:rPr>
              <a:t>at</a:t>
            </a:r>
            <a:r>
              <a:rPr sz="1800" spc="-114" dirty="0">
                <a:solidFill>
                  <a:srgbClr val="FFFFFF"/>
                </a:solidFill>
                <a:latin typeface="Arial"/>
                <a:cs typeface="Arial"/>
              </a:rPr>
              <a:t> </a:t>
            </a:r>
            <a:r>
              <a:rPr sz="1800" spc="-90" dirty="0">
                <a:solidFill>
                  <a:srgbClr val="FFFFFF"/>
                </a:solidFill>
                <a:latin typeface="Arial"/>
                <a:cs typeface="Arial"/>
              </a:rPr>
              <a:t>StreetGames,</a:t>
            </a:r>
            <a:r>
              <a:rPr sz="1800" spc="-110" dirty="0">
                <a:solidFill>
                  <a:srgbClr val="FFFFFF"/>
                </a:solidFill>
                <a:latin typeface="Arial"/>
                <a:cs typeface="Arial"/>
              </a:rPr>
              <a:t> </a:t>
            </a:r>
            <a:r>
              <a:rPr sz="1800" spc="70" dirty="0">
                <a:solidFill>
                  <a:srgbClr val="FFFFFF"/>
                </a:solidFill>
                <a:latin typeface="Arial"/>
                <a:cs typeface="Arial"/>
              </a:rPr>
              <a:t>it</a:t>
            </a:r>
            <a:r>
              <a:rPr sz="1800" spc="-114" dirty="0">
                <a:solidFill>
                  <a:srgbClr val="FFFFFF"/>
                </a:solidFill>
                <a:latin typeface="Arial"/>
                <a:cs typeface="Arial"/>
              </a:rPr>
              <a:t> </a:t>
            </a:r>
            <a:r>
              <a:rPr sz="1800" spc="-65" dirty="0">
                <a:solidFill>
                  <a:srgbClr val="FFFFFF"/>
                </a:solidFill>
                <a:latin typeface="Arial"/>
                <a:cs typeface="Arial"/>
              </a:rPr>
              <a:t>is</a:t>
            </a:r>
            <a:r>
              <a:rPr sz="1800" spc="-114"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sz="1800" dirty="0">
                <a:solidFill>
                  <a:srgbClr val="FFFFFF"/>
                </a:solidFill>
                <a:latin typeface="Arial"/>
                <a:cs typeface="Arial"/>
              </a:rPr>
              <a:t>right</a:t>
            </a:r>
            <a:r>
              <a:rPr sz="1800" spc="-114" dirty="0">
                <a:solidFill>
                  <a:srgbClr val="FFFFFF"/>
                </a:solidFill>
                <a:latin typeface="Arial"/>
                <a:cs typeface="Arial"/>
              </a:rPr>
              <a:t> </a:t>
            </a:r>
            <a:r>
              <a:rPr sz="1800" spc="-10" dirty="0">
                <a:solidFill>
                  <a:srgbClr val="FFFFFF"/>
                </a:solidFill>
                <a:latin typeface="Arial"/>
                <a:cs typeface="Arial"/>
              </a:rPr>
              <a:t>thing</a:t>
            </a:r>
            <a:r>
              <a:rPr sz="1800" spc="-114" dirty="0">
                <a:solidFill>
                  <a:srgbClr val="FFFFFF"/>
                </a:solidFill>
                <a:latin typeface="Arial"/>
                <a:cs typeface="Arial"/>
              </a:rPr>
              <a:t> </a:t>
            </a:r>
            <a:r>
              <a:rPr sz="1800" dirty="0">
                <a:solidFill>
                  <a:srgbClr val="FFFFFF"/>
                </a:solidFill>
                <a:latin typeface="Arial"/>
                <a:cs typeface="Arial"/>
              </a:rPr>
              <a:t>to</a:t>
            </a:r>
            <a:r>
              <a:rPr sz="1800" spc="-110" dirty="0">
                <a:solidFill>
                  <a:srgbClr val="FFFFFF"/>
                </a:solidFill>
                <a:latin typeface="Arial"/>
                <a:cs typeface="Arial"/>
              </a:rPr>
              <a:t> </a:t>
            </a:r>
            <a:r>
              <a:rPr sz="1800" spc="-30" dirty="0">
                <a:solidFill>
                  <a:srgbClr val="FFFFFF"/>
                </a:solidFill>
                <a:latin typeface="Arial"/>
                <a:cs typeface="Arial"/>
              </a:rPr>
              <a:t>do</a:t>
            </a:r>
            <a:r>
              <a:rPr sz="1800" spc="-114" dirty="0">
                <a:solidFill>
                  <a:srgbClr val="FFFFFF"/>
                </a:solidFill>
                <a:latin typeface="Arial"/>
                <a:cs typeface="Arial"/>
              </a:rPr>
              <a:t> </a:t>
            </a:r>
            <a:r>
              <a:rPr sz="1800" spc="-55" dirty="0">
                <a:solidFill>
                  <a:srgbClr val="FFFFFF"/>
                </a:solidFill>
                <a:latin typeface="Arial"/>
                <a:cs typeface="Arial"/>
              </a:rPr>
              <a:t>and</a:t>
            </a:r>
            <a:r>
              <a:rPr sz="1800" spc="-110" dirty="0">
                <a:solidFill>
                  <a:srgbClr val="FFFFFF"/>
                </a:solidFill>
                <a:latin typeface="Arial"/>
                <a:cs typeface="Arial"/>
              </a:rPr>
              <a:t> </a:t>
            </a:r>
            <a:r>
              <a:rPr sz="1800" spc="-15" dirty="0">
                <a:solidFill>
                  <a:srgbClr val="FFFFFF"/>
                </a:solidFill>
                <a:latin typeface="Arial"/>
                <a:cs typeface="Arial"/>
              </a:rPr>
              <a:t>the</a:t>
            </a:r>
            <a:r>
              <a:rPr sz="1800" spc="-114" dirty="0">
                <a:solidFill>
                  <a:srgbClr val="FFFFFF"/>
                </a:solidFill>
                <a:latin typeface="Arial"/>
                <a:cs typeface="Arial"/>
              </a:rPr>
              <a:t> </a:t>
            </a:r>
            <a:r>
              <a:rPr sz="1800" spc="-50" dirty="0">
                <a:solidFill>
                  <a:srgbClr val="FFFFFF"/>
                </a:solidFill>
                <a:latin typeface="Arial"/>
                <a:cs typeface="Arial"/>
              </a:rPr>
              <a:t>smartest</a:t>
            </a:r>
            <a:r>
              <a:rPr sz="1800" spc="-114" dirty="0">
                <a:solidFill>
                  <a:srgbClr val="FFFFFF"/>
                </a:solidFill>
                <a:latin typeface="Arial"/>
                <a:cs typeface="Arial"/>
              </a:rPr>
              <a:t> </a:t>
            </a:r>
            <a:r>
              <a:rPr sz="1800" spc="-70" dirty="0">
                <a:solidFill>
                  <a:srgbClr val="FFFFFF"/>
                </a:solidFill>
                <a:latin typeface="Arial"/>
                <a:cs typeface="Arial"/>
              </a:rPr>
              <a:t>way</a:t>
            </a:r>
            <a:r>
              <a:rPr sz="1800" spc="-110" dirty="0">
                <a:solidFill>
                  <a:srgbClr val="FFFFFF"/>
                </a:solidFill>
                <a:latin typeface="Arial"/>
                <a:cs typeface="Arial"/>
              </a:rPr>
              <a:t> </a:t>
            </a:r>
            <a:r>
              <a:rPr sz="1800" dirty="0">
                <a:solidFill>
                  <a:srgbClr val="FFFFFF"/>
                </a:solidFill>
                <a:latin typeface="Arial"/>
                <a:cs typeface="Arial"/>
              </a:rPr>
              <a:t>for</a:t>
            </a:r>
            <a:r>
              <a:rPr sz="1800" spc="-114" dirty="0">
                <a:solidFill>
                  <a:srgbClr val="FFFFFF"/>
                </a:solidFill>
                <a:latin typeface="Arial"/>
                <a:cs typeface="Arial"/>
              </a:rPr>
              <a:t> </a:t>
            </a:r>
            <a:r>
              <a:rPr sz="1800" spc="-100" dirty="0">
                <a:solidFill>
                  <a:srgbClr val="FFFFFF"/>
                </a:solidFill>
                <a:latin typeface="Arial"/>
                <a:cs typeface="Arial"/>
              </a:rPr>
              <a:t>us</a:t>
            </a:r>
            <a:r>
              <a:rPr sz="1800" spc="-110" dirty="0">
                <a:solidFill>
                  <a:srgbClr val="FFFFFF"/>
                </a:solidFill>
                <a:latin typeface="Arial"/>
                <a:cs typeface="Arial"/>
              </a:rPr>
              <a:t> </a:t>
            </a:r>
            <a:r>
              <a:rPr sz="1800" dirty="0">
                <a:solidFill>
                  <a:srgbClr val="FFFFFF"/>
                </a:solidFill>
                <a:latin typeface="Arial"/>
                <a:cs typeface="Arial"/>
              </a:rPr>
              <a:t>to</a:t>
            </a:r>
            <a:r>
              <a:rPr sz="1800" spc="-114" dirty="0">
                <a:solidFill>
                  <a:srgbClr val="FFFFFF"/>
                </a:solidFill>
                <a:latin typeface="Arial"/>
                <a:cs typeface="Arial"/>
              </a:rPr>
              <a:t> </a:t>
            </a:r>
            <a:r>
              <a:rPr sz="1800" spc="-25" dirty="0">
                <a:solidFill>
                  <a:srgbClr val="FFFFFF"/>
                </a:solidFill>
                <a:latin typeface="Arial"/>
                <a:cs typeface="Arial"/>
              </a:rPr>
              <a:t>do our</a:t>
            </a:r>
            <a:r>
              <a:rPr sz="1800" spc="-100" dirty="0">
                <a:solidFill>
                  <a:srgbClr val="FFFFFF"/>
                </a:solidFill>
                <a:latin typeface="Arial"/>
                <a:cs typeface="Arial"/>
              </a:rPr>
              <a:t> </a:t>
            </a:r>
            <a:r>
              <a:rPr sz="1800" spc="-85" dirty="0">
                <a:solidFill>
                  <a:srgbClr val="FFFFFF"/>
                </a:solidFill>
                <a:latin typeface="Arial"/>
                <a:cs typeface="Arial"/>
              </a:rPr>
              <a:t>business</a:t>
            </a:r>
            <a:r>
              <a:rPr lang="en-GB" spc="-85" dirty="0">
                <a:solidFill>
                  <a:srgbClr val="FFFFFF"/>
                </a:solidFill>
                <a:latin typeface="Arial"/>
                <a:cs typeface="Arial"/>
              </a:rPr>
              <a:t> and enabling us to be </a:t>
            </a:r>
            <a:r>
              <a:rPr sz="1800" spc="-45" dirty="0">
                <a:solidFill>
                  <a:srgbClr val="FFFFFF"/>
                </a:solidFill>
                <a:latin typeface="Arial"/>
                <a:cs typeface="Arial"/>
              </a:rPr>
              <a:t>representative</a:t>
            </a:r>
            <a:r>
              <a:rPr sz="1800" spc="-110" dirty="0">
                <a:solidFill>
                  <a:srgbClr val="FFFFFF"/>
                </a:solidFill>
                <a:latin typeface="Arial"/>
                <a:cs typeface="Arial"/>
              </a:rPr>
              <a:t> </a:t>
            </a:r>
            <a:r>
              <a:rPr sz="1800" spc="-10" dirty="0">
                <a:solidFill>
                  <a:srgbClr val="FFFFFF"/>
                </a:solidFill>
                <a:latin typeface="Arial"/>
                <a:cs typeface="Arial"/>
              </a:rPr>
              <a:t>of</a:t>
            </a:r>
            <a:r>
              <a:rPr sz="1800" spc="-110"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lang="en-GB" sz="1800" spc="-55" dirty="0">
                <a:solidFill>
                  <a:srgbClr val="FFFFFF"/>
                </a:solidFill>
                <a:latin typeface="Arial"/>
                <a:cs typeface="Arial"/>
              </a:rPr>
              <a:t>communities</a:t>
            </a:r>
            <a:r>
              <a:rPr sz="1800" spc="-110" dirty="0">
                <a:solidFill>
                  <a:srgbClr val="FFFFFF"/>
                </a:solidFill>
                <a:latin typeface="Arial"/>
                <a:cs typeface="Arial"/>
              </a:rPr>
              <a:t> </a:t>
            </a:r>
            <a:r>
              <a:rPr sz="1800" spc="-70" dirty="0">
                <a:solidFill>
                  <a:srgbClr val="FFFFFF"/>
                </a:solidFill>
                <a:latin typeface="Arial"/>
                <a:cs typeface="Arial"/>
              </a:rPr>
              <a:t>we</a:t>
            </a:r>
            <a:r>
              <a:rPr sz="1800" spc="-110" dirty="0">
                <a:solidFill>
                  <a:srgbClr val="FFFFFF"/>
                </a:solidFill>
                <a:latin typeface="Arial"/>
                <a:cs typeface="Arial"/>
              </a:rPr>
              <a:t> </a:t>
            </a:r>
            <a:r>
              <a:rPr sz="1800" spc="-90" dirty="0">
                <a:solidFill>
                  <a:srgbClr val="FFFFFF"/>
                </a:solidFill>
                <a:latin typeface="Arial"/>
                <a:cs typeface="Arial"/>
              </a:rPr>
              <a:t>serve,</a:t>
            </a:r>
            <a:r>
              <a:rPr sz="1800" spc="-110" dirty="0">
                <a:solidFill>
                  <a:srgbClr val="FFFFFF"/>
                </a:solidFill>
                <a:latin typeface="Arial"/>
                <a:cs typeface="Arial"/>
              </a:rPr>
              <a:t> </a:t>
            </a:r>
            <a:r>
              <a:rPr sz="1800" spc="-55" dirty="0">
                <a:solidFill>
                  <a:srgbClr val="FFFFFF"/>
                </a:solidFill>
                <a:latin typeface="Arial"/>
                <a:cs typeface="Arial"/>
              </a:rPr>
              <a:t>and</a:t>
            </a:r>
            <a:r>
              <a:rPr sz="1800" spc="-110" dirty="0">
                <a:solidFill>
                  <a:srgbClr val="FFFFFF"/>
                </a:solidFill>
                <a:latin typeface="Arial"/>
                <a:cs typeface="Arial"/>
              </a:rPr>
              <a:t> </a:t>
            </a:r>
            <a:r>
              <a:rPr sz="1800" spc="-40" dirty="0">
                <a:solidFill>
                  <a:srgbClr val="FFFFFF"/>
                </a:solidFill>
                <a:latin typeface="Arial"/>
                <a:cs typeface="Arial"/>
              </a:rPr>
              <a:t>creating</a:t>
            </a:r>
            <a:r>
              <a:rPr sz="1800" spc="-110" dirty="0">
                <a:solidFill>
                  <a:srgbClr val="FFFFFF"/>
                </a:solidFill>
                <a:latin typeface="Arial"/>
                <a:cs typeface="Arial"/>
              </a:rPr>
              <a:t> </a:t>
            </a:r>
            <a:r>
              <a:rPr sz="1800" spc="-100" dirty="0">
                <a:solidFill>
                  <a:srgbClr val="FFFFFF"/>
                </a:solidFill>
                <a:latin typeface="Arial"/>
                <a:cs typeface="Arial"/>
              </a:rPr>
              <a:t>a</a:t>
            </a:r>
            <a:r>
              <a:rPr sz="1800" spc="-110" dirty="0">
                <a:solidFill>
                  <a:srgbClr val="FFFFFF"/>
                </a:solidFill>
                <a:latin typeface="Arial"/>
                <a:cs typeface="Arial"/>
              </a:rPr>
              <a:t> </a:t>
            </a:r>
            <a:r>
              <a:rPr sz="1800" spc="-65" dirty="0">
                <a:solidFill>
                  <a:srgbClr val="FFFFFF"/>
                </a:solidFill>
                <a:latin typeface="Arial"/>
                <a:cs typeface="Arial"/>
              </a:rPr>
              <a:t>diverse</a:t>
            </a:r>
            <a:r>
              <a:rPr sz="1800" spc="-110" dirty="0">
                <a:solidFill>
                  <a:srgbClr val="FFFFFF"/>
                </a:solidFill>
                <a:latin typeface="Arial"/>
                <a:cs typeface="Arial"/>
              </a:rPr>
              <a:t> </a:t>
            </a:r>
            <a:r>
              <a:rPr sz="1800" spc="-40" dirty="0">
                <a:solidFill>
                  <a:srgbClr val="FFFFFF"/>
                </a:solidFill>
                <a:latin typeface="Arial"/>
                <a:cs typeface="Arial"/>
              </a:rPr>
              <a:t>team</a:t>
            </a:r>
            <a:r>
              <a:rPr sz="1800" spc="-110" dirty="0">
                <a:solidFill>
                  <a:srgbClr val="FFFFFF"/>
                </a:solidFill>
                <a:latin typeface="Arial"/>
                <a:cs typeface="Arial"/>
              </a:rPr>
              <a:t> </a:t>
            </a:r>
            <a:r>
              <a:rPr sz="1800" spc="-65" dirty="0">
                <a:solidFill>
                  <a:srgbClr val="FFFFFF"/>
                </a:solidFill>
                <a:latin typeface="Arial"/>
                <a:cs typeface="Arial"/>
              </a:rPr>
              <a:t>is</a:t>
            </a:r>
            <a:r>
              <a:rPr sz="1800" spc="-110" dirty="0">
                <a:solidFill>
                  <a:srgbClr val="FFFFFF"/>
                </a:solidFill>
                <a:latin typeface="Arial"/>
                <a:cs typeface="Arial"/>
              </a:rPr>
              <a:t> </a:t>
            </a:r>
            <a:r>
              <a:rPr sz="1800" dirty="0">
                <a:solidFill>
                  <a:srgbClr val="FFFFFF"/>
                </a:solidFill>
                <a:latin typeface="Arial"/>
                <a:cs typeface="Arial"/>
              </a:rPr>
              <a:t>in</a:t>
            </a:r>
            <a:r>
              <a:rPr sz="1800" spc="-110"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sz="1800" spc="-55" dirty="0">
                <a:solidFill>
                  <a:srgbClr val="FFFFFF"/>
                </a:solidFill>
                <a:latin typeface="Arial"/>
                <a:cs typeface="Arial"/>
              </a:rPr>
              <a:t>best</a:t>
            </a:r>
            <a:r>
              <a:rPr sz="1800" spc="-110" dirty="0">
                <a:solidFill>
                  <a:srgbClr val="FFFFFF"/>
                </a:solidFill>
                <a:latin typeface="Arial"/>
                <a:cs typeface="Arial"/>
              </a:rPr>
              <a:t> </a:t>
            </a:r>
            <a:r>
              <a:rPr sz="1800" spc="-25" dirty="0">
                <a:solidFill>
                  <a:srgbClr val="FFFFFF"/>
                </a:solidFill>
                <a:latin typeface="Arial"/>
                <a:cs typeface="Arial"/>
              </a:rPr>
              <a:t>interest</a:t>
            </a:r>
            <a:r>
              <a:rPr sz="1800" spc="-110"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lang="en-GB" sz="1800" spc="-105" dirty="0">
                <a:solidFill>
                  <a:srgbClr val="FFFFFF"/>
                </a:solidFill>
                <a:latin typeface="Arial"/>
                <a:cs typeface="Arial"/>
              </a:rPr>
              <a:t>all </a:t>
            </a:r>
            <a:r>
              <a:rPr sz="1800" spc="-25" dirty="0">
                <a:solidFill>
                  <a:srgbClr val="FFFFFF"/>
                </a:solidFill>
                <a:latin typeface="Arial"/>
                <a:cs typeface="Arial"/>
              </a:rPr>
              <a:t>our </a:t>
            </a:r>
            <a:r>
              <a:rPr sz="1800" spc="-10" dirty="0">
                <a:solidFill>
                  <a:srgbClr val="FFFFFF"/>
                </a:solidFill>
                <a:latin typeface="Arial"/>
                <a:cs typeface="Arial"/>
              </a:rPr>
              <a:t>stakeholders.</a:t>
            </a:r>
            <a:endParaRPr sz="1800" dirty="0">
              <a:latin typeface="Arial"/>
              <a:cs typeface="Arial"/>
            </a:endParaRPr>
          </a:p>
          <a:p>
            <a:pPr>
              <a:lnSpc>
                <a:spcPct val="100000"/>
              </a:lnSpc>
            </a:pPr>
            <a:endParaRPr sz="1800" dirty="0">
              <a:latin typeface="Arial"/>
              <a:cs typeface="Arial"/>
            </a:endParaRPr>
          </a:p>
          <a:p>
            <a:pPr>
              <a:lnSpc>
                <a:spcPct val="100000"/>
              </a:lnSpc>
              <a:spcBef>
                <a:spcPts val="120"/>
              </a:spcBef>
            </a:pPr>
            <a:endParaRPr sz="1800" dirty="0">
              <a:latin typeface="Arial"/>
              <a:cs typeface="Arial"/>
            </a:endParaRPr>
          </a:p>
          <a:p>
            <a:pPr marL="12700">
              <a:lnSpc>
                <a:spcPct val="100000"/>
              </a:lnSpc>
              <a:spcBef>
                <a:spcPts val="5"/>
              </a:spcBef>
            </a:pPr>
            <a:r>
              <a:rPr sz="4000" b="1" spc="-190" dirty="0">
                <a:solidFill>
                  <a:srgbClr val="FFFFFF"/>
                </a:solidFill>
                <a:latin typeface="Arial"/>
                <a:cs typeface="Arial"/>
              </a:rPr>
              <a:t>MORE</a:t>
            </a:r>
            <a:r>
              <a:rPr sz="4000" b="1" spc="-509" dirty="0">
                <a:solidFill>
                  <a:srgbClr val="FFFFFF"/>
                </a:solidFill>
                <a:latin typeface="Arial"/>
                <a:cs typeface="Arial"/>
              </a:rPr>
              <a:t> </a:t>
            </a:r>
            <a:r>
              <a:rPr sz="4000" b="1" spc="-35" dirty="0">
                <a:solidFill>
                  <a:srgbClr val="FFFFFF"/>
                </a:solidFill>
                <a:latin typeface="Arial"/>
                <a:cs typeface="Arial"/>
              </a:rPr>
              <a:t>INFORMATION</a:t>
            </a:r>
            <a:endParaRPr sz="4000" dirty="0">
              <a:latin typeface="Arial"/>
              <a:cs typeface="Arial"/>
            </a:endParaRPr>
          </a:p>
          <a:p>
            <a:pPr marL="58419" marR="7271384" indent="-46355">
              <a:lnSpc>
                <a:spcPct val="114599"/>
              </a:lnSpc>
              <a:spcBef>
                <a:spcPts val="3090"/>
              </a:spcBef>
            </a:pPr>
            <a:r>
              <a:rPr sz="1800" spc="-10" dirty="0">
                <a:solidFill>
                  <a:srgbClr val="FFFFFF"/>
                </a:solidFill>
                <a:latin typeface="Arial"/>
                <a:cs typeface="Arial"/>
              </a:rPr>
              <a:t>If</a:t>
            </a:r>
            <a:r>
              <a:rPr sz="1800" spc="-105" dirty="0">
                <a:solidFill>
                  <a:srgbClr val="FFFFFF"/>
                </a:solidFill>
                <a:latin typeface="Arial"/>
                <a:cs typeface="Arial"/>
              </a:rPr>
              <a:t> </a:t>
            </a:r>
            <a:r>
              <a:rPr sz="1800" spc="-30" dirty="0">
                <a:solidFill>
                  <a:srgbClr val="FFFFFF"/>
                </a:solidFill>
                <a:latin typeface="Arial"/>
                <a:cs typeface="Arial"/>
              </a:rPr>
              <a:t>you’d</a:t>
            </a:r>
            <a:r>
              <a:rPr sz="1800" spc="-105" dirty="0">
                <a:solidFill>
                  <a:srgbClr val="FFFFFF"/>
                </a:solidFill>
                <a:latin typeface="Arial"/>
                <a:cs typeface="Arial"/>
              </a:rPr>
              <a:t> </a:t>
            </a:r>
            <a:r>
              <a:rPr sz="1800" spc="-10" dirty="0">
                <a:solidFill>
                  <a:srgbClr val="FFFFFF"/>
                </a:solidFill>
                <a:latin typeface="Arial"/>
                <a:cs typeface="Arial"/>
              </a:rPr>
              <a:t>like</a:t>
            </a:r>
            <a:r>
              <a:rPr sz="1800" spc="-100" dirty="0">
                <a:solidFill>
                  <a:srgbClr val="FFFFFF"/>
                </a:solidFill>
                <a:latin typeface="Arial"/>
                <a:cs typeface="Arial"/>
              </a:rPr>
              <a:t> </a:t>
            </a:r>
            <a:r>
              <a:rPr sz="1800" dirty="0">
                <a:solidFill>
                  <a:srgbClr val="FFFFFF"/>
                </a:solidFill>
                <a:latin typeface="Arial"/>
                <a:cs typeface="Arial"/>
              </a:rPr>
              <a:t>to</a:t>
            </a:r>
            <a:r>
              <a:rPr sz="1800" spc="-105" dirty="0">
                <a:solidFill>
                  <a:srgbClr val="FFFFFF"/>
                </a:solidFill>
                <a:latin typeface="Arial"/>
                <a:cs typeface="Arial"/>
              </a:rPr>
              <a:t> </a:t>
            </a:r>
            <a:r>
              <a:rPr sz="1800" spc="-30" dirty="0">
                <a:solidFill>
                  <a:srgbClr val="FFFFFF"/>
                </a:solidFill>
                <a:latin typeface="Arial"/>
                <a:cs typeface="Arial"/>
              </a:rPr>
              <a:t>know</a:t>
            </a:r>
            <a:r>
              <a:rPr sz="1800" spc="-100" dirty="0">
                <a:solidFill>
                  <a:srgbClr val="FFFFFF"/>
                </a:solidFill>
                <a:latin typeface="Arial"/>
                <a:cs typeface="Arial"/>
              </a:rPr>
              <a:t> </a:t>
            </a:r>
            <a:r>
              <a:rPr sz="1800" spc="-45" dirty="0">
                <a:solidFill>
                  <a:srgbClr val="FFFFFF"/>
                </a:solidFill>
                <a:latin typeface="Arial"/>
                <a:cs typeface="Arial"/>
              </a:rPr>
              <a:t>more</a:t>
            </a:r>
            <a:r>
              <a:rPr sz="1800" spc="-105" dirty="0">
                <a:solidFill>
                  <a:srgbClr val="FFFFFF"/>
                </a:solidFill>
                <a:latin typeface="Arial"/>
                <a:cs typeface="Arial"/>
              </a:rPr>
              <a:t> </a:t>
            </a:r>
            <a:r>
              <a:rPr sz="1800" spc="-25" dirty="0">
                <a:solidFill>
                  <a:srgbClr val="FFFFFF"/>
                </a:solidFill>
                <a:latin typeface="Arial"/>
                <a:cs typeface="Arial"/>
              </a:rPr>
              <a:t>about</a:t>
            </a:r>
            <a:r>
              <a:rPr sz="1800" spc="-100" dirty="0">
                <a:solidFill>
                  <a:srgbClr val="FFFFFF"/>
                </a:solidFill>
                <a:latin typeface="Arial"/>
                <a:cs typeface="Arial"/>
              </a:rPr>
              <a:t> </a:t>
            </a:r>
            <a:r>
              <a:rPr sz="1800" spc="-95" dirty="0">
                <a:solidFill>
                  <a:srgbClr val="FFFFFF"/>
                </a:solidFill>
                <a:latin typeface="Arial"/>
                <a:cs typeface="Arial"/>
              </a:rPr>
              <a:t>StreetGames</a:t>
            </a:r>
            <a:r>
              <a:rPr sz="1800" spc="-105" dirty="0">
                <a:solidFill>
                  <a:srgbClr val="FFFFFF"/>
                </a:solidFill>
                <a:latin typeface="Arial"/>
                <a:cs typeface="Arial"/>
              </a:rPr>
              <a:t> </a:t>
            </a:r>
            <a:r>
              <a:rPr sz="1800" spc="-85" dirty="0">
                <a:solidFill>
                  <a:srgbClr val="FFFFFF"/>
                </a:solidFill>
                <a:latin typeface="Arial"/>
                <a:cs typeface="Arial"/>
              </a:rPr>
              <a:t>please</a:t>
            </a:r>
            <a:r>
              <a:rPr sz="1800" spc="-100" dirty="0">
                <a:solidFill>
                  <a:srgbClr val="FFFFFF"/>
                </a:solidFill>
                <a:latin typeface="Arial"/>
                <a:cs typeface="Arial"/>
              </a:rPr>
              <a:t> </a:t>
            </a:r>
            <a:r>
              <a:rPr sz="1800" spc="-20" dirty="0">
                <a:solidFill>
                  <a:srgbClr val="FFFFFF"/>
                </a:solidFill>
                <a:latin typeface="Arial"/>
                <a:cs typeface="Arial"/>
              </a:rPr>
              <a:t>visit</a:t>
            </a:r>
            <a:r>
              <a:rPr sz="1800" spc="-105" dirty="0">
                <a:solidFill>
                  <a:srgbClr val="FFFFFF"/>
                </a:solidFill>
                <a:latin typeface="Arial"/>
                <a:cs typeface="Arial"/>
              </a:rPr>
              <a:t> </a:t>
            </a:r>
            <a:r>
              <a:rPr sz="1800" spc="-25" dirty="0">
                <a:solidFill>
                  <a:srgbClr val="FFFFFF"/>
                </a:solidFill>
                <a:latin typeface="Arial"/>
                <a:cs typeface="Arial"/>
              </a:rPr>
              <a:t>our</a:t>
            </a:r>
            <a:r>
              <a:rPr sz="1800" spc="-100" dirty="0">
                <a:solidFill>
                  <a:srgbClr val="FFFFFF"/>
                </a:solidFill>
                <a:latin typeface="Arial"/>
                <a:cs typeface="Arial"/>
              </a:rPr>
              <a:t> </a:t>
            </a:r>
            <a:r>
              <a:rPr sz="1800" spc="-10" dirty="0">
                <a:solidFill>
                  <a:srgbClr val="FFFFFF"/>
                </a:solidFill>
                <a:latin typeface="Arial"/>
                <a:cs typeface="Arial"/>
              </a:rPr>
              <a:t>website: </a:t>
            </a:r>
            <a:r>
              <a:rPr sz="1800" u="heavy" spc="-10" dirty="0">
                <a:solidFill>
                  <a:srgbClr val="C7263D"/>
                </a:solidFill>
                <a:uFill>
                  <a:solidFill>
                    <a:srgbClr val="C7263D"/>
                  </a:solidFill>
                </a:uFill>
                <a:latin typeface="Arial"/>
                <a:cs typeface="Arial"/>
                <a:hlinkClick r:id="rId3"/>
              </a:rPr>
              <a:t>www.street</a:t>
            </a:r>
            <a:r>
              <a:rPr sz="1800" spc="-10" dirty="0">
                <a:solidFill>
                  <a:srgbClr val="C7263D"/>
                </a:solidFill>
                <a:latin typeface="Arial"/>
                <a:cs typeface="Arial"/>
                <a:hlinkClick r:id="rId3"/>
              </a:rPr>
              <a:t>g</a:t>
            </a:r>
            <a:r>
              <a:rPr sz="1800" u="heavy" spc="-10" dirty="0">
                <a:solidFill>
                  <a:srgbClr val="C7263D"/>
                </a:solidFill>
                <a:uFill>
                  <a:solidFill>
                    <a:srgbClr val="C7263D"/>
                  </a:solidFill>
                </a:uFill>
                <a:latin typeface="Arial"/>
                <a:cs typeface="Arial"/>
                <a:hlinkClick r:id="rId3"/>
              </a:rPr>
              <a:t>ames.org</a:t>
            </a:r>
            <a:endParaRPr sz="1800" dirty="0">
              <a:latin typeface="Arial"/>
              <a:cs typeface="Arial"/>
            </a:endParaRPr>
          </a:p>
          <a:p>
            <a:pPr>
              <a:lnSpc>
                <a:spcPct val="100000"/>
              </a:lnSpc>
              <a:spcBef>
                <a:spcPts val="405"/>
              </a:spcBef>
            </a:pPr>
            <a:endParaRPr sz="1800" dirty="0">
              <a:latin typeface="Arial"/>
              <a:cs typeface="Arial"/>
            </a:endParaRPr>
          </a:p>
          <a:p>
            <a:pPr marL="12700" marR="10132695">
              <a:lnSpc>
                <a:spcPct val="114599"/>
              </a:lnSpc>
            </a:pPr>
            <a:r>
              <a:rPr sz="1800" spc="-50" dirty="0">
                <a:solidFill>
                  <a:srgbClr val="FFFFFF"/>
                </a:solidFill>
                <a:latin typeface="Arial"/>
                <a:cs typeface="Arial"/>
              </a:rPr>
              <a:t>About</a:t>
            </a:r>
            <a:r>
              <a:rPr sz="1800" spc="-105" dirty="0">
                <a:solidFill>
                  <a:srgbClr val="FFFFFF"/>
                </a:solidFill>
                <a:latin typeface="Arial"/>
                <a:cs typeface="Arial"/>
              </a:rPr>
              <a:t> </a:t>
            </a:r>
            <a:r>
              <a:rPr sz="1800" spc="-95" dirty="0">
                <a:solidFill>
                  <a:srgbClr val="FFFFFF"/>
                </a:solidFill>
                <a:latin typeface="Arial"/>
                <a:cs typeface="Arial"/>
              </a:rPr>
              <a:t>StreetGames </a:t>
            </a:r>
            <a:r>
              <a:rPr sz="1800" spc="-55" dirty="0">
                <a:solidFill>
                  <a:srgbClr val="FFFFFF"/>
                </a:solidFill>
                <a:latin typeface="Arial"/>
                <a:cs typeface="Arial"/>
              </a:rPr>
              <a:t>and</a:t>
            </a:r>
            <a:r>
              <a:rPr sz="1800" spc="-95" dirty="0">
                <a:solidFill>
                  <a:srgbClr val="FFFFFF"/>
                </a:solidFill>
                <a:latin typeface="Arial"/>
                <a:cs typeface="Arial"/>
              </a:rPr>
              <a:t> </a:t>
            </a:r>
            <a:r>
              <a:rPr sz="1800" spc="-60" dirty="0">
                <a:solidFill>
                  <a:srgbClr val="FFFFFF"/>
                </a:solidFill>
                <a:latin typeface="Arial"/>
                <a:cs typeface="Arial"/>
              </a:rPr>
              <a:t>Doorstep</a:t>
            </a:r>
            <a:r>
              <a:rPr sz="1800" spc="-90" dirty="0">
                <a:solidFill>
                  <a:srgbClr val="FFFFFF"/>
                </a:solidFill>
                <a:latin typeface="Arial"/>
                <a:cs typeface="Arial"/>
              </a:rPr>
              <a:t> </a:t>
            </a:r>
            <a:r>
              <a:rPr sz="1800" spc="-10" dirty="0">
                <a:solidFill>
                  <a:srgbClr val="FFFFFF"/>
                </a:solidFill>
                <a:latin typeface="Arial"/>
                <a:cs typeface="Arial"/>
              </a:rPr>
              <a:t>Sport: </a:t>
            </a:r>
            <a:r>
              <a:rPr sz="1800" u="heavy" spc="-90" dirty="0">
                <a:solidFill>
                  <a:srgbClr val="C7263D"/>
                </a:solidFill>
                <a:uFill>
                  <a:solidFill>
                    <a:srgbClr val="C7263D"/>
                  </a:solidFill>
                </a:uFill>
                <a:latin typeface="Arial"/>
                <a:cs typeface="Arial"/>
                <a:hlinkClick r:id="rId4"/>
              </a:rPr>
              <a:t>Watch</a:t>
            </a:r>
            <a:r>
              <a:rPr sz="1800" u="heavy" spc="-114" dirty="0">
                <a:solidFill>
                  <a:srgbClr val="C7263D"/>
                </a:solidFill>
                <a:uFill>
                  <a:solidFill>
                    <a:srgbClr val="C7263D"/>
                  </a:solidFill>
                </a:uFill>
                <a:latin typeface="Arial"/>
                <a:cs typeface="Arial"/>
                <a:hlinkClick r:id="rId4"/>
              </a:rPr>
              <a:t> </a:t>
            </a:r>
            <a:r>
              <a:rPr sz="1800" u="heavy" spc="-25" dirty="0">
                <a:solidFill>
                  <a:srgbClr val="C7263D"/>
                </a:solidFill>
                <a:uFill>
                  <a:solidFill>
                    <a:srgbClr val="C7263D"/>
                  </a:solidFill>
                </a:uFill>
                <a:latin typeface="Arial"/>
                <a:cs typeface="Arial"/>
                <a:hlinkClick r:id="rId4"/>
              </a:rPr>
              <a:t>our</a:t>
            </a:r>
            <a:r>
              <a:rPr sz="1800" u="heavy" spc="-114" dirty="0">
                <a:solidFill>
                  <a:srgbClr val="C7263D"/>
                </a:solidFill>
                <a:uFill>
                  <a:solidFill>
                    <a:srgbClr val="C7263D"/>
                  </a:solidFill>
                </a:uFill>
                <a:latin typeface="Arial"/>
                <a:cs typeface="Arial"/>
                <a:hlinkClick r:id="rId4"/>
              </a:rPr>
              <a:t> </a:t>
            </a:r>
            <a:r>
              <a:rPr sz="1800" u="heavy" spc="-45" dirty="0">
                <a:solidFill>
                  <a:srgbClr val="C7263D"/>
                </a:solidFill>
                <a:uFill>
                  <a:solidFill>
                    <a:srgbClr val="C7263D"/>
                  </a:solidFill>
                </a:uFill>
                <a:latin typeface="Arial"/>
                <a:cs typeface="Arial"/>
                <a:hlinkClick r:id="rId4"/>
              </a:rPr>
              <a:t>video</a:t>
            </a:r>
            <a:r>
              <a:rPr sz="1800" u="heavy" spc="-110" dirty="0">
                <a:solidFill>
                  <a:srgbClr val="C7263D"/>
                </a:solidFill>
                <a:uFill>
                  <a:solidFill>
                    <a:srgbClr val="C7263D"/>
                  </a:solidFill>
                </a:uFill>
                <a:latin typeface="Arial"/>
                <a:cs typeface="Arial"/>
                <a:hlinkClick r:id="rId4"/>
              </a:rPr>
              <a:t> </a:t>
            </a:r>
            <a:r>
              <a:rPr sz="1800" u="heavy" spc="-20" dirty="0">
                <a:solidFill>
                  <a:srgbClr val="C7263D"/>
                </a:solidFill>
                <a:uFill>
                  <a:solidFill>
                    <a:srgbClr val="C7263D"/>
                  </a:solidFill>
                </a:uFill>
                <a:latin typeface="Arial"/>
                <a:cs typeface="Arial"/>
                <a:hlinkClick r:id="rId4"/>
              </a:rPr>
              <a:t>here.</a:t>
            </a:r>
            <a:endParaRPr sz="1800" dirty="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6</a:t>
            </a:fld>
            <a:endParaRPr spc="-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62061" y="0"/>
            <a:ext cx="7826375" cy="10287000"/>
          </a:xfrm>
          <a:custGeom>
            <a:avLst/>
            <a:gdLst/>
            <a:ahLst/>
            <a:cxnLst/>
            <a:rect l="l" t="t" r="r" b="b"/>
            <a:pathLst>
              <a:path w="7826375" h="10287000">
                <a:moveTo>
                  <a:pt x="7825937" y="10286999"/>
                </a:moveTo>
                <a:lnTo>
                  <a:pt x="0" y="10286999"/>
                </a:lnTo>
                <a:lnTo>
                  <a:pt x="0" y="0"/>
                </a:lnTo>
                <a:lnTo>
                  <a:pt x="7825937" y="0"/>
                </a:lnTo>
                <a:lnTo>
                  <a:pt x="7825937" y="10286999"/>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355893" rIns="0" bIns="0" rtlCol="0">
            <a:spAutoFit/>
          </a:bodyPr>
          <a:lstStyle/>
          <a:p>
            <a:pPr marL="12700">
              <a:lnSpc>
                <a:spcPct val="100000"/>
              </a:lnSpc>
              <a:spcBef>
                <a:spcPts val="100"/>
              </a:spcBef>
            </a:pPr>
            <a:r>
              <a:rPr spc="-225" dirty="0"/>
              <a:t>JOB</a:t>
            </a:r>
            <a:r>
              <a:rPr spc="-595" dirty="0"/>
              <a:t> </a:t>
            </a:r>
            <a:r>
              <a:rPr spc="-195" dirty="0"/>
              <a:t>DESCRIPTION</a:t>
            </a:r>
          </a:p>
        </p:txBody>
      </p:sp>
      <p:sp>
        <p:nvSpPr>
          <p:cNvPr id="4" name="object 4"/>
          <p:cNvSpPr/>
          <p:nvPr/>
        </p:nvSpPr>
        <p:spPr>
          <a:xfrm>
            <a:off x="1057275" y="252002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5" name="object 5"/>
          <p:cNvSpPr txBox="1"/>
          <p:nvPr/>
        </p:nvSpPr>
        <p:spPr>
          <a:xfrm>
            <a:off x="1016000" y="2863535"/>
            <a:ext cx="7828915" cy="6088590"/>
          </a:xfrm>
          <a:prstGeom prst="rect">
            <a:avLst/>
          </a:prstGeom>
        </p:spPr>
        <p:txBody>
          <a:bodyPr vert="horz" wrap="square" lIns="0" tIns="12700" rIns="0" bIns="0" rtlCol="0">
            <a:spAutoFit/>
          </a:bodyPr>
          <a:lstStyle/>
          <a:p>
            <a:pPr marL="40640" marR="1648460">
              <a:lnSpc>
                <a:spcPct val="114599"/>
              </a:lnSpc>
              <a:spcBef>
                <a:spcPts val="100"/>
              </a:spcBef>
            </a:pPr>
            <a:r>
              <a:rPr b="1" dirty="0">
                <a:solidFill>
                  <a:srgbClr val="FFFFFF"/>
                </a:solidFill>
                <a:latin typeface="Calibri" panose="020F0502020204030204" pitchFamily="34" charset="0"/>
                <a:ea typeface="Calibri" panose="020F0502020204030204" pitchFamily="34" charset="0"/>
                <a:cs typeface="Calibri" panose="020F0502020204030204" pitchFamily="34" charset="0"/>
              </a:rPr>
              <a:t>Job</a:t>
            </a:r>
            <a:r>
              <a:rPr b="1" spc="-2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b="1" dirty="0">
                <a:solidFill>
                  <a:srgbClr val="FFFFFF"/>
                </a:solidFill>
                <a:latin typeface="Calibri" panose="020F0502020204030204" pitchFamily="34" charset="0"/>
                <a:ea typeface="Calibri" panose="020F0502020204030204" pitchFamily="34" charset="0"/>
                <a:cs typeface="Calibri" panose="020F0502020204030204" pitchFamily="34" charset="0"/>
              </a:rPr>
              <a:t>Title:</a:t>
            </a:r>
            <a:r>
              <a:rPr b="1" spc="-20" dirty="0">
                <a:solidFill>
                  <a:srgbClr val="FFFFFF"/>
                </a:solidFill>
                <a:latin typeface="Calibri" panose="020F0502020204030204" pitchFamily="34" charset="0"/>
                <a:ea typeface="Calibri" panose="020F0502020204030204" pitchFamily="34" charset="0"/>
                <a:cs typeface="Calibri" panose="020F0502020204030204" pitchFamily="34" charset="0"/>
              </a:rPr>
              <a:t> </a:t>
            </a:r>
            <a:endParaRPr lang="en-GB" b="1" spc="-20"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marL="40640" marR="1648460">
              <a:lnSpc>
                <a:spcPct val="114599"/>
              </a:lnSpc>
              <a:spcBef>
                <a:spcPts val="100"/>
              </a:spcBef>
            </a:pPr>
            <a:r>
              <a:rPr b="1" dirty="0">
                <a:solidFill>
                  <a:srgbClr val="FFFFFF"/>
                </a:solidFill>
                <a:latin typeface="Calibri" panose="020F0502020204030204" pitchFamily="34" charset="0"/>
                <a:ea typeface="Calibri" panose="020F0502020204030204" pitchFamily="34" charset="0"/>
                <a:cs typeface="Calibri" panose="020F0502020204030204" pitchFamily="34" charset="0"/>
              </a:rPr>
              <a:t>Location:</a:t>
            </a:r>
            <a:r>
              <a:rPr b="1" spc="-6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GB" dirty="0">
                <a:solidFill>
                  <a:srgbClr val="FFFFFF"/>
                </a:solidFill>
                <a:latin typeface="Calibri" panose="020F0502020204030204" pitchFamily="34" charset="0"/>
                <a:ea typeface="Calibri" panose="020F0502020204030204" pitchFamily="34" charset="0"/>
                <a:cs typeface="Calibri" panose="020F0502020204030204" pitchFamily="34" charset="0"/>
              </a:rPr>
              <a:t>Regional </a:t>
            </a:r>
            <a:r>
              <a:rPr dirty="0">
                <a:solidFill>
                  <a:srgbClr val="FFFFFF"/>
                </a:solidFill>
                <a:latin typeface="Calibri" panose="020F0502020204030204" pitchFamily="34" charset="0"/>
                <a:ea typeface="Calibri" panose="020F0502020204030204" pitchFamily="34" charset="0"/>
                <a:cs typeface="Calibri" panose="020F0502020204030204" pitchFamily="34" charset="0"/>
              </a:rPr>
              <a:t>(</a:t>
            </a:r>
            <a:r>
              <a:rPr lang="en-GB" dirty="0">
                <a:solidFill>
                  <a:srgbClr val="FFFFFF"/>
                </a:solidFill>
                <a:latin typeface="Calibri" panose="020F0502020204030204" pitchFamily="34" charset="0"/>
                <a:ea typeface="Calibri" panose="020F0502020204030204" pitchFamily="34" charset="0"/>
                <a:cs typeface="Calibri" panose="020F0502020204030204" pitchFamily="34" charset="0"/>
              </a:rPr>
              <a:t>Hybrid and London and </a:t>
            </a:r>
            <a:r>
              <a:rPr lang="en-GB" dirty="0" err="1">
                <a:solidFill>
                  <a:srgbClr val="FFFFFF"/>
                </a:solidFill>
                <a:latin typeface="Calibri" panose="020F0502020204030204" pitchFamily="34" charset="0"/>
                <a:ea typeface="Calibri" panose="020F0502020204030204" pitchFamily="34" charset="0"/>
                <a:cs typeface="Calibri" panose="020F0502020204030204" pitchFamily="34" charset="0"/>
              </a:rPr>
              <a:t>SouthEast</a:t>
            </a:r>
            <a:r>
              <a:rPr lang="en-GB" dirty="0">
                <a:solidFill>
                  <a:srgbClr val="FFFFFF"/>
                </a:solidFill>
                <a:latin typeface="Calibri" panose="020F0502020204030204" pitchFamily="34" charset="0"/>
                <a:ea typeface="Calibri" panose="020F0502020204030204" pitchFamily="34" charset="0"/>
                <a:cs typeface="Calibri" panose="020F0502020204030204" pitchFamily="34" charset="0"/>
              </a:rPr>
              <a:t> ) </a:t>
            </a:r>
          </a:p>
          <a:p>
            <a:pPr marL="40640" marR="1648460">
              <a:lnSpc>
                <a:spcPct val="114599"/>
              </a:lnSpc>
              <a:spcBef>
                <a:spcPts val="100"/>
              </a:spcBef>
            </a:pPr>
            <a:r>
              <a:rPr b="1" dirty="0">
                <a:solidFill>
                  <a:srgbClr val="FFFFFF"/>
                </a:solidFill>
                <a:latin typeface="Calibri" panose="020F0502020204030204" pitchFamily="34" charset="0"/>
                <a:ea typeface="Calibri" panose="020F0502020204030204" pitchFamily="34" charset="0"/>
                <a:cs typeface="Calibri" panose="020F0502020204030204" pitchFamily="34" charset="0"/>
              </a:rPr>
              <a:t>Grade/Salary</a:t>
            </a:r>
            <a:r>
              <a:rPr b="1" spc="-6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b="1" dirty="0">
                <a:solidFill>
                  <a:srgbClr val="FFFFFF"/>
                </a:solidFill>
                <a:latin typeface="Calibri" panose="020F0502020204030204" pitchFamily="34" charset="0"/>
                <a:ea typeface="Calibri" panose="020F0502020204030204" pitchFamily="34" charset="0"/>
                <a:cs typeface="Calibri" panose="020F0502020204030204" pitchFamily="34" charset="0"/>
              </a:rPr>
              <a:t>Range:</a:t>
            </a:r>
            <a:r>
              <a:rPr lang="en-GB" b="1">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GB">
                <a:solidFill>
                  <a:schemeClr val="bg1"/>
                </a:solidFill>
                <a:latin typeface="Calibri" panose="020F0502020204030204" pitchFamily="34" charset="0"/>
                <a:ea typeface="Calibri" panose="020F0502020204030204" pitchFamily="34" charset="0"/>
                <a:cs typeface="Calibri" panose="020F0502020204030204" pitchFamily="34" charset="0"/>
              </a:rPr>
              <a:t>PO4 SCP41 – 44 £48,391 - £52,110</a:t>
            </a:r>
            <a:endParaRPr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515"/>
              </a:spcBef>
            </a:pPr>
            <a:endParaRPr dirty="0">
              <a:latin typeface="Calibri" panose="020F0502020204030204" pitchFamily="34" charset="0"/>
              <a:ea typeface="Calibri" panose="020F0502020204030204" pitchFamily="34" charset="0"/>
              <a:cs typeface="Calibri" panose="020F0502020204030204" pitchFamily="34" charset="0"/>
            </a:endParaRPr>
          </a:p>
          <a:p>
            <a:pPr marL="12700" marR="40005">
              <a:lnSpc>
                <a:spcPct val="114599"/>
              </a:lnSpc>
            </a:pPr>
            <a:r>
              <a:rPr dirty="0">
                <a:solidFill>
                  <a:srgbClr val="FFFFFF"/>
                </a:solidFill>
                <a:latin typeface="Calibri" panose="020F0502020204030204" pitchFamily="34" charset="0"/>
                <a:ea typeface="Calibri" panose="020F0502020204030204" pitchFamily="34" charset="0"/>
                <a:cs typeface="Calibri" panose="020F0502020204030204" pitchFamily="34" charset="0"/>
              </a:rPr>
              <a:t>StreetGames</a:t>
            </a:r>
            <a:r>
              <a:rPr spc="-5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dirty="0">
                <a:solidFill>
                  <a:srgbClr val="FFFFFF"/>
                </a:solidFill>
                <a:latin typeface="Calibri" panose="020F0502020204030204" pitchFamily="34" charset="0"/>
                <a:ea typeface="Calibri" panose="020F0502020204030204" pitchFamily="34" charset="0"/>
                <a:cs typeface="Calibri" panose="020F0502020204030204" pitchFamily="34" charset="0"/>
              </a:rPr>
              <a:t>is</a:t>
            </a:r>
            <a:r>
              <a:rPr spc="-4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dirty="0">
                <a:solidFill>
                  <a:srgbClr val="FFFFFF"/>
                </a:solidFill>
                <a:latin typeface="Calibri" panose="020F0502020204030204" pitchFamily="34" charset="0"/>
                <a:ea typeface="Calibri" panose="020F0502020204030204" pitchFamily="34" charset="0"/>
                <a:cs typeface="Calibri" panose="020F0502020204030204" pitchFamily="34" charset="0"/>
              </a:rPr>
              <a:t>an</a:t>
            </a:r>
            <a:r>
              <a:rPr spc="-4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dirty="0">
                <a:solidFill>
                  <a:srgbClr val="FFFFFF"/>
                </a:solidFill>
                <a:latin typeface="Calibri" panose="020F0502020204030204" pitchFamily="34" charset="0"/>
                <a:ea typeface="Calibri" panose="020F0502020204030204" pitchFamily="34" charset="0"/>
                <a:cs typeface="Calibri" panose="020F0502020204030204" pitchFamily="34" charset="0"/>
              </a:rPr>
              <a:t>innovative</a:t>
            </a:r>
            <a:r>
              <a:rPr spc="-4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dirty="0">
                <a:solidFill>
                  <a:srgbClr val="FFFFFF"/>
                </a:solidFill>
                <a:latin typeface="Calibri" panose="020F0502020204030204" pitchFamily="34" charset="0"/>
                <a:ea typeface="Calibri" panose="020F0502020204030204" pitchFamily="34" charset="0"/>
                <a:cs typeface="Calibri" panose="020F0502020204030204" pitchFamily="34" charset="0"/>
              </a:rPr>
              <a:t>UK</a:t>
            </a:r>
            <a:r>
              <a:rPr spc="-4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dirty="0">
                <a:solidFill>
                  <a:srgbClr val="FFFFFF"/>
                </a:solidFill>
                <a:latin typeface="Calibri" panose="020F0502020204030204" pitchFamily="34" charset="0"/>
                <a:ea typeface="Calibri" panose="020F0502020204030204" pitchFamily="34" charset="0"/>
                <a:cs typeface="Calibri" panose="020F0502020204030204" pitchFamily="34" charset="0"/>
              </a:rPr>
              <a:t>charity</a:t>
            </a:r>
            <a:r>
              <a:rPr spc="-5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dirty="0">
                <a:solidFill>
                  <a:srgbClr val="FFFFFF"/>
                </a:solidFill>
                <a:latin typeface="Calibri" panose="020F0502020204030204" pitchFamily="34" charset="0"/>
                <a:ea typeface="Calibri" panose="020F0502020204030204" pitchFamily="34" charset="0"/>
                <a:cs typeface="Calibri" panose="020F0502020204030204" pitchFamily="34" charset="0"/>
              </a:rPr>
              <a:t>with</a:t>
            </a:r>
            <a:r>
              <a:rPr spc="-4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dirty="0">
                <a:solidFill>
                  <a:srgbClr val="FFFFFF"/>
                </a:solidFill>
                <a:latin typeface="Calibri" panose="020F0502020204030204" pitchFamily="34" charset="0"/>
                <a:ea typeface="Calibri" panose="020F0502020204030204" pitchFamily="34" charset="0"/>
                <a:cs typeface="Calibri" panose="020F0502020204030204" pitchFamily="34" charset="0"/>
              </a:rPr>
              <a:t>an</a:t>
            </a:r>
            <a:r>
              <a:rPr spc="-4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dirty="0">
                <a:solidFill>
                  <a:srgbClr val="FFFFFF"/>
                </a:solidFill>
                <a:latin typeface="Calibri" panose="020F0502020204030204" pitchFamily="34" charset="0"/>
                <a:ea typeface="Calibri" panose="020F0502020204030204" pitchFamily="34" charset="0"/>
                <a:cs typeface="Calibri" panose="020F0502020204030204" pitchFamily="34" charset="0"/>
              </a:rPr>
              <a:t>absolute</a:t>
            </a:r>
            <a:r>
              <a:rPr spc="-4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dirty="0">
                <a:solidFill>
                  <a:srgbClr val="FFFFFF"/>
                </a:solidFill>
                <a:latin typeface="Calibri" panose="020F0502020204030204" pitchFamily="34" charset="0"/>
                <a:ea typeface="Calibri" panose="020F0502020204030204" pitchFamily="34" charset="0"/>
                <a:cs typeface="Calibri" panose="020F0502020204030204" pitchFamily="34" charset="0"/>
              </a:rPr>
              <a:t>focus</a:t>
            </a:r>
            <a:r>
              <a:rPr spc="-4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dirty="0">
                <a:solidFill>
                  <a:srgbClr val="FFFFFF"/>
                </a:solidFill>
                <a:latin typeface="Calibri" panose="020F0502020204030204" pitchFamily="34" charset="0"/>
                <a:ea typeface="Calibri" panose="020F0502020204030204" pitchFamily="34" charset="0"/>
                <a:cs typeface="Calibri" panose="020F0502020204030204" pitchFamily="34" charset="0"/>
              </a:rPr>
              <a:t>on</a:t>
            </a:r>
            <a:r>
              <a:rPr spc="-4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pc="-10" dirty="0">
                <a:solidFill>
                  <a:srgbClr val="FFFFFF"/>
                </a:solidFill>
                <a:latin typeface="Calibri" panose="020F0502020204030204" pitchFamily="34" charset="0"/>
                <a:ea typeface="Calibri" panose="020F0502020204030204" pitchFamily="34" charset="0"/>
                <a:cs typeface="Calibri" panose="020F0502020204030204" pitchFamily="34" charset="0"/>
              </a:rPr>
              <a:t>transforming</a:t>
            </a:r>
            <a:r>
              <a:rPr spc="-5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pc="-25" dirty="0">
                <a:solidFill>
                  <a:srgbClr val="FFFFFF"/>
                </a:solidFill>
                <a:latin typeface="Calibri" panose="020F0502020204030204" pitchFamily="34" charset="0"/>
                <a:ea typeface="Calibri" panose="020F0502020204030204" pitchFamily="34" charset="0"/>
                <a:cs typeface="Calibri" panose="020F0502020204030204" pitchFamily="34" charset="0"/>
              </a:rPr>
              <a:t>the </a:t>
            </a:r>
            <a:r>
              <a:rPr dirty="0">
                <a:solidFill>
                  <a:srgbClr val="FFFFFF"/>
                </a:solidFill>
                <a:latin typeface="Calibri" panose="020F0502020204030204" pitchFamily="34" charset="0"/>
                <a:ea typeface="Calibri" panose="020F0502020204030204" pitchFamily="34" charset="0"/>
                <a:cs typeface="Calibri" panose="020F0502020204030204" pitchFamily="34" charset="0"/>
              </a:rPr>
              <a:t>lives</a:t>
            </a:r>
            <a:r>
              <a:rPr spc="-5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dirty="0">
                <a:solidFill>
                  <a:srgbClr val="FFFFFF"/>
                </a:solidFill>
                <a:latin typeface="Calibri" panose="020F0502020204030204" pitchFamily="34" charset="0"/>
                <a:ea typeface="Calibri" panose="020F0502020204030204" pitchFamily="34" charset="0"/>
                <a:cs typeface="Calibri" panose="020F0502020204030204" pitchFamily="34" charset="0"/>
              </a:rPr>
              <a:t>of</a:t>
            </a:r>
            <a:r>
              <a:rPr spc="-4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dirty="0">
                <a:solidFill>
                  <a:srgbClr val="FFFFFF"/>
                </a:solidFill>
                <a:latin typeface="Calibri" panose="020F0502020204030204" pitchFamily="34" charset="0"/>
                <a:ea typeface="Calibri" panose="020F0502020204030204" pitchFamily="34" charset="0"/>
                <a:cs typeface="Calibri" panose="020F0502020204030204" pitchFamily="34" charset="0"/>
              </a:rPr>
              <a:t>children</a:t>
            </a:r>
            <a:r>
              <a:rPr spc="-4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dirty="0">
                <a:solidFill>
                  <a:srgbClr val="FFFFFF"/>
                </a:solidFill>
                <a:latin typeface="Calibri" panose="020F0502020204030204" pitchFamily="34" charset="0"/>
                <a:ea typeface="Calibri" panose="020F0502020204030204" pitchFamily="34" charset="0"/>
                <a:cs typeface="Calibri" panose="020F0502020204030204" pitchFamily="34" charset="0"/>
              </a:rPr>
              <a:t>and</a:t>
            </a:r>
            <a:r>
              <a:rPr spc="-4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dirty="0">
                <a:solidFill>
                  <a:srgbClr val="FFFFFF"/>
                </a:solidFill>
                <a:latin typeface="Calibri" panose="020F0502020204030204" pitchFamily="34" charset="0"/>
                <a:ea typeface="Calibri" panose="020F0502020204030204" pitchFamily="34" charset="0"/>
                <a:cs typeface="Calibri" panose="020F0502020204030204" pitchFamily="34" charset="0"/>
              </a:rPr>
              <a:t>young</a:t>
            </a:r>
            <a:r>
              <a:rPr spc="-4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dirty="0">
                <a:solidFill>
                  <a:srgbClr val="FFFFFF"/>
                </a:solidFill>
                <a:latin typeface="Calibri" panose="020F0502020204030204" pitchFamily="34" charset="0"/>
                <a:ea typeface="Calibri" panose="020F0502020204030204" pitchFamily="34" charset="0"/>
                <a:cs typeface="Calibri" panose="020F0502020204030204" pitchFamily="34" charset="0"/>
              </a:rPr>
              <a:t>people</a:t>
            </a:r>
            <a:r>
              <a:rPr spc="-4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dirty="0">
                <a:solidFill>
                  <a:srgbClr val="FFFFFF"/>
                </a:solidFill>
                <a:latin typeface="Calibri" panose="020F0502020204030204" pitchFamily="34" charset="0"/>
                <a:ea typeface="Calibri" panose="020F0502020204030204" pitchFamily="34" charset="0"/>
                <a:cs typeface="Calibri" panose="020F0502020204030204" pitchFamily="34" charset="0"/>
              </a:rPr>
              <a:t>from</a:t>
            </a:r>
            <a:r>
              <a:rPr spc="-4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pc="-20" dirty="0">
                <a:solidFill>
                  <a:srgbClr val="FFFFFF"/>
                </a:solidFill>
                <a:latin typeface="Calibri" panose="020F0502020204030204" pitchFamily="34" charset="0"/>
                <a:ea typeface="Calibri" panose="020F0502020204030204" pitchFamily="34" charset="0"/>
                <a:cs typeface="Calibri" panose="020F0502020204030204" pitchFamily="34" charset="0"/>
              </a:rPr>
              <a:t>low-</a:t>
            </a:r>
            <a:r>
              <a:rPr dirty="0">
                <a:solidFill>
                  <a:srgbClr val="FFFFFF"/>
                </a:solidFill>
                <a:latin typeface="Calibri" panose="020F0502020204030204" pitchFamily="34" charset="0"/>
                <a:ea typeface="Calibri" panose="020F0502020204030204" pitchFamily="34" charset="0"/>
                <a:cs typeface="Calibri" panose="020F0502020204030204" pitchFamily="34" charset="0"/>
              </a:rPr>
              <a:t>income,</a:t>
            </a:r>
            <a:r>
              <a:rPr spc="-4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pc="-10" dirty="0">
                <a:solidFill>
                  <a:srgbClr val="FFFFFF"/>
                </a:solidFill>
                <a:latin typeface="Calibri" panose="020F0502020204030204" pitchFamily="34" charset="0"/>
                <a:ea typeface="Calibri" panose="020F0502020204030204" pitchFamily="34" charset="0"/>
                <a:cs typeface="Calibri" panose="020F0502020204030204" pitchFamily="34" charset="0"/>
              </a:rPr>
              <a:t>underserved</a:t>
            </a:r>
            <a:r>
              <a:rPr spc="-4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pc="-10" dirty="0">
                <a:solidFill>
                  <a:srgbClr val="FFFFFF"/>
                </a:solidFill>
                <a:latin typeface="Calibri" panose="020F0502020204030204" pitchFamily="34" charset="0"/>
                <a:ea typeface="Calibri" panose="020F0502020204030204" pitchFamily="34" charset="0"/>
                <a:cs typeface="Calibri" panose="020F0502020204030204" pitchFamily="34" charset="0"/>
              </a:rPr>
              <a:t>communities </a:t>
            </a:r>
            <a:r>
              <a:rPr dirty="0">
                <a:solidFill>
                  <a:srgbClr val="FFFFFF"/>
                </a:solidFill>
                <a:latin typeface="Calibri" panose="020F0502020204030204" pitchFamily="34" charset="0"/>
                <a:ea typeface="Calibri" panose="020F0502020204030204" pitchFamily="34" charset="0"/>
                <a:cs typeface="Calibri" panose="020F0502020204030204" pitchFamily="34" charset="0"/>
              </a:rPr>
              <a:t>through</a:t>
            </a:r>
            <a:r>
              <a:rPr spc="-6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dirty="0">
                <a:solidFill>
                  <a:srgbClr val="FFFFFF"/>
                </a:solidFill>
                <a:latin typeface="Calibri" panose="020F0502020204030204" pitchFamily="34" charset="0"/>
                <a:ea typeface="Calibri" panose="020F0502020204030204" pitchFamily="34" charset="0"/>
                <a:cs typeface="Calibri" panose="020F0502020204030204" pitchFamily="34" charset="0"/>
              </a:rPr>
              <a:t>sport</a:t>
            </a:r>
            <a:r>
              <a:rPr spc="-6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dirty="0">
                <a:solidFill>
                  <a:srgbClr val="FFFFFF"/>
                </a:solidFill>
                <a:latin typeface="Calibri" panose="020F0502020204030204" pitchFamily="34" charset="0"/>
                <a:ea typeface="Calibri" panose="020F0502020204030204" pitchFamily="34" charset="0"/>
                <a:cs typeface="Calibri" panose="020F0502020204030204" pitchFamily="34" charset="0"/>
              </a:rPr>
              <a:t>and</a:t>
            </a:r>
            <a:r>
              <a:rPr spc="-6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dirty="0">
                <a:solidFill>
                  <a:srgbClr val="FFFFFF"/>
                </a:solidFill>
                <a:latin typeface="Calibri" panose="020F0502020204030204" pitchFamily="34" charset="0"/>
                <a:ea typeface="Calibri" panose="020F0502020204030204" pitchFamily="34" charset="0"/>
                <a:cs typeface="Calibri" panose="020F0502020204030204" pitchFamily="34" charset="0"/>
              </a:rPr>
              <a:t>physical</a:t>
            </a:r>
            <a:r>
              <a:rPr spc="-6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pc="-10" dirty="0">
                <a:solidFill>
                  <a:srgbClr val="FFFFFF"/>
                </a:solidFill>
                <a:latin typeface="Calibri" panose="020F0502020204030204" pitchFamily="34" charset="0"/>
                <a:ea typeface="Calibri" panose="020F0502020204030204" pitchFamily="34" charset="0"/>
                <a:cs typeface="Calibri" panose="020F0502020204030204" pitchFamily="34" charset="0"/>
              </a:rPr>
              <a:t>activity.</a:t>
            </a:r>
            <a:endParaRPr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275"/>
              </a:spcBef>
            </a:pPr>
            <a:endParaRPr dirty="0">
              <a:latin typeface="Calibri" panose="020F0502020204030204" pitchFamily="34" charset="0"/>
              <a:ea typeface="Calibri" panose="020F0502020204030204" pitchFamily="34" charset="0"/>
              <a:cs typeface="Calibri" panose="020F0502020204030204" pitchFamily="34" charset="0"/>
            </a:endParaRPr>
          </a:p>
          <a:p>
            <a:pPr marL="12700" marR="10160">
              <a:lnSpc>
                <a:spcPct val="114599"/>
              </a:lnSpc>
              <a:spcBef>
                <a:spcPts val="5"/>
              </a:spcBef>
            </a:pPr>
            <a:r>
              <a:rPr lang="en-GB" dirty="0">
                <a:solidFill>
                  <a:srgbClr val="FFFFFF"/>
                </a:solidFill>
                <a:latin typeface="Calibri" panose="020F0502020204030204" pitchFamily="34" charset="0"/>
                <a:ea typeface="Calibri" panose="020F0502020204030204" pitchFamily="34" charset="0"/>
                <a:cs typeface="Calibri" panose="020F0502020204030204" pitchFamily="34" charset="0"/>
              </a:rPr>
              <a:t>Role description </a:t>
            </a:r>
            <a:endParaRPr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275"/>
              </a:spcBef>
            </a:pPr>
            <a:endParaRPr dirty="0">
              <a:latin typeface="Calibri" panose="020F0502020204030204" pitchFamily="34" charset="0"/>
              <a:ea typeface="Calibri" panose="020F0502020204030204" pitchFamily="34" charset="0"/>
              <a:cs typeface="Calibri" panose="020F0502020204030204" pitchFamily="34" charset="0"/>
            </a:endParaRPr>
          </a:p>
          <a:p>
            <a:pPr marL="12700" marR="5080">
              <a:lnSpc>
                <a:spcPct val="114599"/>
              </a:lnSpc>
            </a:pPr>
            <a:r>
              <a:rPr dirty="0">
                <a:solidFill>
                  <a:srgbClr val="FFFFFF"/>
                </a:solidFill>
                <a:latin typeface="Calibri" panose="020F0502020204030204" pitchFamily="34" charset="0"/>
                <a:ea typeface="Calibri" panose="020F0502020204030204" pitchFamily="34" charset="0"/>
                <a:cs typeface="Calibri" panose="020F0502020204030204" pitchFamily="34" charset="0"/>
              </a:rPr>
              <a:t>This</a:t>
            </a:r>
            <a:r>
              <a:rPr spc="-4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dirty="0">
                <a:solidFill>
                  <a:srgbClr val="FFFFFF"/>
                </a:solidFill>
                <a:latin typeface="Calibri" panose="020F0502020204030204" pitchFamily="34" charset="0"/>
                <a:ea typeface="Calibri" panose="020F0502020204030204" pitchFamily="34" charset="0"/>
                <a:cs typeface="Calibri" panose="020F0502020204030204" pitchFamily="34" charset="0"/>
              </a:rPr>
              <a:t>is</a:t>
            </a:r>
            <a:r>
              <a:rPr spc="-3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dirty="0">
                <a:solidFill>
                  <a:srgbClr val="FFFFFF"/>
                </a:solidFill>
                <a:latin typeface="Calibri" panose="020F0502020204030204" pitchFamily="34" charset="0"/>
                <a:ea typeface="Calibri" panose="020F0502020204030204" pitchFamily="34" charset="0"/>
                <a:cs typeface="Calibri" panose="020F0502020204030204" pitchFamily="34" charset="0"/>
              </a:rPr>
              <a:t>an</a:t>
            </a:r>
            <a:r>
              <a:rPr spc="-4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dirty="0">
                <a:solidFill>
                  <a:srgbClr val="FFFFFF"/>
                </a:solidFill>
                <a:latin typeface="Calibri" panose="020F0502020204030204" pitchFamily="34" charset="0"/>
                <a:ea typeface="Calibri" panose="020F0502020204030204" pitchFamily="34" charset="0"/>
                <a:cs typeface="Calibri" panose="020F0502020204030204" pitchFamily="34" charset="0"/>
              </a:rPr>
              <a:t>exciting</a:t>
            </a:r>
            <a:r>
              <a:rPr spc="-3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pc="-10" dirty="0">
                <a:solidFill>
                  <a:srgbClr val="FFFFFF"/>
                </a:solidFill>
                <a:latin typeface="Calibri" panose="020F0502020204030204" pitchFamily="34" charset="0"/>
                <a:ea typeface="Calibri" panose="020F0502020204030204" pitchFamily="34" charset="0"/>
                <a:cs typeface="Calibri" panose="020F0502020204030204" pitchFamily="34" charset="0"/>
              </a:rPr>
              <a:t>opportunity</a:t>
            </a:r>
            <a:r>
              <a:rPr spc="-4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GB" dirty="0">
                <a:solidFill>
                  <a:srgbClr val="FFFFFF"/>
                </a:solidFill>
                <a:latin typeface="Calibri" panose="020F0502020204030204" pitchFamily="34" charset="0"/>
                <a:ea typeface="Calibri" panose="020F0502020204030204" pitchFamily="34" charset="0"/>
                <a:cs typeface="Calibri" panose="020F0502020204030204" pitchFamily="34" charset="0"/>
              </a:rPr>
              <a:t>for</a:t>
            </a:r>
            <a:r>
              <a:rPr lang="en-GB" spc="-35" dirty="0">
                <a:solidFill>
                  <a:srgbClr val="FFFFFF"/>
                </a:solidFill>
                <a:latin typeface="Calibri" panose="020F0502020204030204" pitchFamily="34" charset="0"/>
                <a:ea typeface="Calibri" panose="020F0502020204030204" pitchFamily="34" charset="0"/>
                <a:cs typeface="Calibri" panose="020F0502020204030204" pitchFamily="34" charset="0"/>
              </a:rPr>
              <a:t> candidates to support </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with the strategic and tactical development and positioning of StreetGames</a:t>
            </a: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 with partners in place.</a:t>
            </a:r>
            <a:r>
              <a:rPr lang="en-GB" spc="-35"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pPr marL="12700" marR="5080">
              <a:lnSpc>
                <a:spcPct val="114599"/>
              </a:lnSpc>
            </a:pPr>
            <a:endParaRPr lang="en-GB" spc="-35"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12700" marR="5080">
              <a:lnSpc>
                <a:spcPct val="114599"/>
              </a:lnSpc>
            </a:pPr>
            <a:r>
              <a:rPr lang="en-GB" spc="-35" dirty="0">
                <a:solidFill>
                  <a:schemeClr val="bg1"/>
                </a:solidFill>
                <a:latin typeface="Calibri" panose="020F0502020204030204" pitchFamily="34" charset="0"/>
                <a:ea typeface="Calibri" panose="020F0502020204030204" pitchFamily="34" charset="0"/>
                <a:cs typeface="Calibri" panose="020F0502020204030204" pitchFamily="34" charset="0"/>
              </a:rPr>
              <a:t>You will lead on operational planning in our focused areas, including contract management including oversight of budgets and resources  and</a:t>
            </a: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 develop new relationships with key stakeholders in place, that will enable greater levels of innovation and effective scaling of Doorstep Sport</a:t>
            </a:r>
          </a:p>
          <a:p>
            <a:pPr marL="12700" marR="5080">
              <a:lnSpc>
                <a:spcPct val="114599"/>
              </a:lnSpc>
            </a:pPr>
            <a:endParaRPr lang="en-GB" dirty="0">
              <a:solidFill>
                <a:schemeClr val="bg1"/>
              </a:solidFill>
              <a:latin typeface="Calibri"/>
              <a:cs typeface="Calibri"/>
            </a:endParaRPr>
          </a:p>
          <a:p>
            <a:pPr marL="12700" marR="5080">
              <a:lnSpc>
                <a:spcPct val="114599"/>
              </a:lnSpc>
            </a:pPr>
            <a:endParaRPr sz="1800" dirty="0">
              <a:solidFill>
                <a:schemeClr val="bg1"/>
              </a:solidFill>
              <a:latin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7</a:t>
            </a:fld>
            <a:endParaRPr spc="-50" dirty="0"/>
          </a:p>
        </p:txBody>
      </p:sp>
      <p:sp>
        <p:nvSpPr>
          <p:cNvPr id="6" name="object 6"/>
          <p:cNvSpPr txBox="1">
            <a:spLocks noGrp="1"/>
          </p:cNvSpPr>
          <p:nvPr>
            <p:ph sz="half" idx="3"/>
          </p:nvPr>
        </p:nvSpPr>
        <p:spPr>
          <a:xfrm>
            <a:off x="11340662" y="3030532"/>
            <a:ext cx="6424930" cy="4167808"/>
          </a:xfrm>
          <a:prstGeom prst="rect">
            <a:avLst/>
          </a:prstGeom>
        </p:spPr>
        <p:txBody>
          <a:bodyPr vert="horz" wrap="square" lIns="0" tIns="12700" rIns="0" bIns="0" rtlCol="0">
            <a:spAutoFit/>
          </a:bodyPr>
          <a:lstStyle/>
          <a:p>
            <a:r>
              <a:rPr lang="en-GB" dirty="0">
                <a:solidFill>
                  <a:schemeClr val="tx1"/>
                </a:solidFill>
              </a:rPr>
              <a:t>The role of the Place Partnership Manager will work closely with the Place Director, to support the opportunities in place, with key stakeholders and partners and provide management and oversight of key delivery contracts in place. The role will also lead on developing proposals for opportunities that deliver the StreetGames fundraising strategy in place. </a:t>
            </a:r>
          </a:p>
          <a:p>
            <a:r>
              <a:rPr lang="en-GB" dirty="0">
                <a:solidFill>
                  <a:schemeClr val="tx1"/>
                </a:solidFill>
              </a:rPr>
              <a:t> </a:t>
            </a:r>
          </a:p>
          <a:p>
            <a:r>
              <a:rPr lang="en-GB" dirty="0">
                <a:solidFill>
                  <a:schemeClr val="tx1"/>
                </a:solidFill>
              </a:rPr>
              <a:t>The post holder will provide support to the Place Director, by providing leadership on operational management and planning. The post holder will also deputise for the Place Director, at a range of internal and external events, as and when required.  </a:t>
            </a:r>
          </a:p>
          <a:p>
            <a:r>
              <a:rPr lang="en-GB" dirty="0">
                <a:solidFill>
                  <a:schemeClr val="tx1"/>
                </a:solidFill>
              </a:rPr>
              <a:t> </a:t>
            </a:r>
          </a:p>
          <a:p>
            <a:r>
              <a:rPr lang="en-GB" dirty="0">
                <a:solidFill>
                  <a:schemeClr val="tx1"/>
                </a:solidFill>
              </a:rPr>
              <a:t>As a senior role in the place team, the postholder will play a key role in shaping the future development of the charity in its respective place.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10" dirty="0"/>
              <a:t>KEY</a:t>
            </a:r>
            <a:r>
              <a:rPr spc="-590" dirty="0"/>
              <a:t> </a:t>
            </a:r>
            <a:r>
              <a:rPr spc="-290" dirty="0"/>
              <a:t>RESPONSIBILITIES</a:t>
            </a:r>
          </a:p>
        </p:txBody>
      </p:sp>
      <p:sp>
        <p:nvSpPr>
          <p:cNvPr id="3" name="object 3"/>
          <p:cNvSpPr/>
          <p:nvPr/>
        </p:nvSpPr>
        <p:spPr>
          <a:xfrm>
            <a:off x="1057275" y="2076527"/>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p:nvPr/>
        </p:nvSpPr>
        <p:spPr>
          <a:xfrm>
            <a:off x="1044575" y="2361180"/>
            <a:ext cx="16228060" cy="7222490"/>
          </a:xfrm>
          <a:prstGeom prst="rect">
            <a:avLst/>
          </a:prstGeom>
        </p:spPr>
        <p:txBody>
          <a:bodyPr vert="horz" wrap="square" lIns="0" tIns="12700" rIns="0" bIns="0" rtlCol="0">
            <a:spAutoFit/>
          </a:bodyPr>
          <a:lstStyle/>
          <a:p>
            <a:pPr marL="12700">
              <a:lnSpc>
                <a:spcPct val="100000"/>
              </a:lnSpc>
              <a:spcBef>
                <a:spcPts val="100"/>
              </a:spcBef>
            </a:pPr>
            <a:r>
              <a:rPr sz="1800" b="1" dirty="0">
                <a:solidFill>
                  <a:schemeClr val="bg1"/>
                </a:solidFill>
                <a:latin typeface="Calibri"/>
                <a:cs typeface="Calibri"/>
              </a:rPr>
              <a:t>The</a:t>
            </a:r>
            <a:r>
              <a:rPr sz="1800" b="1" spc="-35" dirty="0">
                <a:solidFill>
                  <a:schemeClr val="bg1"/>
                </a:solidFill>
                <a:latin typeface="Calibri"/>
                <a:cs typeface="Calibri"/>
              </a:rPr>
              <a:t> </a:t>
            </a:r>
            <a:r>
              <a:rPr sz="1800" b="1" dirty="0">
                <a:solidFill>
                  <a:schemeClr val="bg1"/>
                </a:solidFill>
                <a:latin typeface="Calibri"/>
                <a:cs typeface="Calibri"/>
              </a:rPr>
              <a:t>postholder</a:t>
            </a:r>
            <a:r>
              <a:rPr sz="1800" b="1" spc="-35" dirty="0">
                <a:solidFill>
                  <a:schemeClr val="bg1"/>
                </a:solidFill>
                <a:latin typeface="Calibri"/>
                <a:cs typeface="Calibri"/>
              </a:rPr>
              <a:t> </a:t>
            </a:r>
            <a:r>
              <a:rPr sz="1800" b="1" spc="-10" dirty="0">
                <a:solidFill>
                  <a:schemeClr val="bg1"/>
                </a:solidFill>
                <a:latin typeface="Calibri"/>
                <a:cs typeface="Calibri"/>
              </a:rPr>
              <a:t>will:</a:t>
            </a:r>
            <a:endParaRPr lang="en-GB" sz="1800" b="1" spc="-10" dirty="0">
              <a:solidFill>
                <a:schemeClr val="bg1"/>
              </a:solidFill>
              <a:latin typeface="Calibri"/>
              <a:cs typeface="Calibri"/>
            </a:endParaRPr>
          </a:p>
          <a:p>
            <a:pPr marL="12700">
              <a:lnSpc>
                <a:spcPct val="100000"/>
              </a:lnSpc>
              <a:spcBef>
                <a:spcPts val="100"/>
              </a:spcBef>
            </a:pPr>
            <a:endParaRPr sz="1800" dirty="0">
              <a:solidFill>
                <a:schemeClr val="bg1"/>
              </a:solidFill>
              <a:latin typeface="Calibri"/>
              <a:cs typeface="Calibri"/>
            </a:endParaRPr>
          </a:p>
          <a:p>
            <a:pPr marL="285750" lvl="0" indent="-285750">
              <a:buFont typeface="Arial" panose="020B0604020202020204" pitchFamily="34" charset="0"/>
              <a:buChar char="•"/>
            </a:pPr>
            <a:r>
              <a:rPr lang="en-US" dirty="0">
                <a:solidFill>
                  <a:schemeClr val="bg1"/>
                </a:solidFill>
              </a:rPr>
              <a:t>S</a:t>
            </a:r>
            <a:r>
              <a:rPr lang="en-US" sz="1800" dirty="0">
                <a:solidFill>
                  <a:schemeClr val="bg1"/>
                </a:solidFill>
              </a:rPr>
              <a:t>upport the Place Director with the strategic and tactical development and positioning of StreetGames</a:t>
            </a:r>
            <a:r>
              <a:rPr lang="en-GB" sz="1800" dirty="0">
                <a:solidFill>
                  <a:schemeClr val="bg1"/>
                </a:solidFill>
              </a:rPr>
              <a:t> with partners in place.</a:t>
            </a:r>
          </a:p>
          <a:p>
            <a:pPr marL="285750" lvl="0" indent="-285750">
              <a:buFont typeface="Arial" panose="020B0604020202020204" pitchFamily="34" charset="0"/>
              <a:buChar char="•"/>
            </a:pPr>
            <a:r>
              <a:rPr lang="en-GB" dirty="0">
                <a:solidFill>
                  <a:schemeClr val="bg1"/>
                </a:solidFill>
              </a:rPr>
              <a:t>E</a:t>
            </a:r>
            <a:r>
              <a:rPr lang="en-GB" sz="1800" dirty="0">
                <a:solidFill>
                  <a:schemeClr val="bg1"/>
                </a:solidFill>
              </a:rPr>
              <a:t>nsure that the work of other areas within StreetGames including the Network Support Team and those leading on community safety, the holiday gap and workforce is well integrated with the strategic work for place and that LTOs benefit from the StreetGames Offer.</a:t>
            </a:r>
          </a:p>
          <a:p>
            <a:pPr marL="285750" lvl="0" indent="-285750">
              <a:buFont typeface="Arial" panose="020B0604020202020204" pitchFamily="34" charset="0"/>
              <a:buChar char="•"/>
            </a:pPr>
            <a:r>
              <a:rPr lang="en-US" dirty="0">
                <a:solidFill>
                  <a:schemeClr val="bg1"/>
                </a:solidFill>
              </a:rPr>
              <a:t>L</a:t>
            </a:r>
            <a:r>
              <a:rPr lang="en-US" sz="1800" dirty="0">
                <a:solidFill>
                  <a:schemeClr val="bg1"/>
                </a:solidFill>
              </a:rPr>
              <a:t>ead on StreetGames’ operational planning for place, including oversight of budget and resources.</a:t>
            </a:r>
            <a:endParaRPr lang="en-GB" sz="1800" dirty="0">
              <a:solidFill>
                <a:schemeClr val="bg1"/>
              </a:solidFill>
            </a:endParaRPr>
          </a:p>
          <a:p>
            <a:pPr marL="285750" lvl="0" indent="-285750">
              <a:buFont typeface="Arial" panose="020B0604020202020204" pitchFamily="34" charset="0"/>
              <a:buChar char="•"/>
            </a:pPr>
            <a:r>
              <a:rPr lang="en-US" dirty="0">
                <a:solidFill>
                  <a:schemeClr val="bg1"/>
                </a:solidFill>
              </a:rPr>
              <a:t>E</a:t>
            </a:r>
            <a:r>
              <a:rPr lang="en-US" sz="1800" dirty="0">
                <a:solidFill>
                  <a:schemeClr val="bg1"/>
                </a:solidFill>
              </a:rPr>
              <a:t>stablish and maintain strong working relationships with regional and local NGB teams, to create an enhanced range of opportunities for young people.</a:t>
            </a:r>
            <a:endParaRPr lang="en-GB" sz="1800" dirty="0">
              <a:solidFill>
                <a:schemeClr val="bg1"/>
              </a:solidFill>
            </a:endParaRPr>
          </a:p>
          <a:p>
            <a:pPr marL="285750" lvl="0" indent="-285750">
              <a:buFont typeface="Arial" panose="020B0604020202020204" pitchFamily="34" charset="0"/>
              <a:buChar char="•"/>
            </a:pPr>
            <a:r>
              <a:rPr lang="en-GB" sz="1800" dirty="0">
                <a:solidFill>
                  <a:schemeClr val="bg1"/>
                </a:solidFill>
              </a:rPr>
              <a:t>Work closely with the Place Director, to liaise with key partners/funders, across place, to advocate for new Doorstep Sport interventions and support for LTOs.</a:t>
            </a:r>
          </a:p>
          <a:p>
            <a:pPr marL="285750" lvl="0" indent="-285750">
              <a:buFont typeface="Arial" panose="020B0604020202020204" pitchFamily="34" charset="0"/>
              <a:buChar char="•"/>
            </a:pPr>
            <a:r>
              <a:rPr lang="en-GB" sz="1800" dirty="0">
                <a:solidFill>
                  <a:schemeClr val="bg1"/>
                </a:solidFill>
              </a:rPr>
              <a:t>Manage place-based contractual relationships, including budget, reporting and performance.</a:t>
            </a:r>
          </a:p>
          <a:p>
            <a:pPr marL="285750" lvl="0" indent="-285750">
              <a:buFont typeface="Arial" panose="020B0604020202020204" pitchFamily="34" charset="0"/>
              <a:buChar char="•"/>
            </a:pPr>
            <a:r>
              <a:rPr lang="en-GB" dirty="0">
                <a:solidFill>
                  <a:schemeClr val="bg1"/>
                </a:solidFill>
              </a:rPr>
              <a:t>P</a:t>
            </a:r>
            <a:r>
              <a:rPr lang="en-GB" sz="1800" dirty="0">
                <a:solidFill>
                  <a:schemeClr val="bg1"/>
                </a:solidFill>
              </a:rPr>
              <a:t>roduce proposals and funding bids that support StreetGames’ strategic approach and fundraising strategy in place.</a:t>
            </a:r>
          </a:p>
          <a:p>
            <a:pPr marL="285750" lvl="0" indent="-285750">
              <a:buFont typeface="Arial" panose="020B0604020202020204" pitchFamily="34" charset="0"/>
              <a:buChar char="•"/>
            </a:pPr>
            <a:r>
              <a:rPr lang="en-GB" dirty="0">
                <a:solidFill>
                  <a:schemeClr val="bg1"/>
                </a:solidFill>
              </a:rPr>
              <a:t>D</a:t>
            </a:r>
            <a:r>
              <a:rPr lang="en-GB" sz="1800" dirty="0">
                <a:solidFill>
                  <a:schemeClr val="bg1"/>
                </a:solidFill>
              </a:rPr>
              <a:t>evelop new relationships with key stakeholders in place, that will enable greater levels of innovation and effective scaling of Doorstep Sport.</a:t>
            </a:r>
          </a:p>
          <a:p>
            <a:pPr marL="285750" lvl="0" indent="-285750">
              <a:buFont typeface="Arial" panose="020B0604020202020204" pitchFamily="34" charset="0"/>
              <a:buChar char="•"/>
            </a:pPr>
            <a:r>
              <a:rPr lang="en-US" dirty="0">
                <a:solidFill>
                  <a:schemeClr val="bg1"/>
                </a:solidFill>
              </a:rPr>
              <a:t>Pr</a:t>
            </a:r>
            <a:r>
              <a:rPr lang="en-US" sz="1800" dirty="0">
                <a:solidFill>
                  <a:schemeClr val="bg1"/>
                </a:solidFill>
              </a:rPr>
              <a:t>ovide management support and mentoring to the Place Leads.</a:t>
            </a:r>
            <a:endParaRPr lang="en-GB" sz="1800" dirty="0">
              <a:solidFill>
                <a:schemeClr val="bg1"/>
              </a:solidFill>
            </a:endParaRPr>
          </a:p>
          <a:p>
            <a:pPr marL="285750" lvl="0" indent="-285750">
              <a:buFont typeface="Arial" panose="020B0604020202020204" pitchFamily="34" charset="0"/>
              <a:buChar char="•"/>
            </a:pPr>
            <a:r>
              <a:rPr lang="en-GB" dirty="0">
                <a:solidFill>
                  <a:schemeClr val="bg1"/>
                </a:solidFill>
              </a:rPr>
              <a:t>R</a:t>
            </a:r>
            <a:r>
              <a:rPr lang="en-GB" sz="1800" dirty="0">
                <a:solidFill>
                  <a:schemeClr val="bg1"/>
                </a:solidFill>
              </a:rPr>
              <a:t>epresent StreetGames at external events, including conferences partnership groups, raising the profile of our work and sharing insight that maintains our role as a sector leader.</a:t>
            </a:r>
          </a:p>
          <a:p>
            <a:pPr marL="285750" lvl="0" indent="-285750">
              <a:buFont typeface="Arial" panose="020B0604020202020204" pitchFamily="34" charset="0"/>
              <a:buChar char="•"/>
            </a:pPr>
            <a:r>
              <a:rPr lang="en-GB" dirty="0">
                <a:solidFill>
                  <a:schemeClr val="bg1"/>
                </a:solidFill>
              </a:rPr>
              <a:t>Lead</a:t>
            </a:r>
            <a:r>
              <a:rPr lang="en-GB" sz="1800" dirty="0">
                <a:solidFill>
                  <a:schemeClr val="bg1"/>
                </a:solidFill>
              </a:rPr>
              <a:t> and participate in a range of cross-organisational working group and work collaboratively in keeping with the StreetGames culture and values. </a:t>
            </a:r>
          </a:p>
          <a:p>
            <a:pPr marL="298450" marR="13710285" indent="-285750">
              <a:lnSpc>
                <a:spcPts val="3900"/>
              </a:lnSpc>
              <a:spcBef>
                <a:spcPts val="390"/>
              </a:spcBef>
              <a:buFont typeface="Arial" panose="020B0604020202020204" pitchFamily="34" charset="0"/>
              <a:buChar char="•"/>
            </a:pPr>
            <a:r>
              <a:rPr sz="1800" b="1" dirty="0">
                <a:solidFill>
                  <a:srgbClr val="FFFFFF"/>
                </a:solidFill>
                <a:latin typeface="Calibri"/>
                <a:cs typeface="Calibri"/>
              </a:rPr>
              <a:t>Wider</a:t>
            </a:r>
            <a:r>
              <a:rPr sz="1800" b="1" spc="-55" dirty="0">
                <a:solidFill>
                  <a:srgbClr val="FFFFFF"/>
                </a:solidFill>
                <a:latin typeface="Calibri"/>
                <a:cs typeface="Calibri"/>
              </a:rPr>
              <a:t> </a:t>
            </a:r>
            <a:r>
              <a:rPr sz="1800" b="1" dirty="0" err="1">
                <a:solidFill>
                  <a:srgbClr val="FFFFFF"/>
                </a:solidFill>
                <a:latin typeface="Calibri"/>
                <a:cs typeface="Calibri"/>
              </a:rPr>
              <a:t>Organisational</a:t>
            </a:r>
            <a:r>
              <a:rPr sz="1800" b="1" spc="-50" dirty="0">
                <a:solidFill>
                  <a:srgbClr val="FFFFFF"/>
                </a:solidFill>
                <a:latin typeface="Calibri"/>
                <a:cs typeface="Calibri"/>
              </a:rPr>
              <a:t> </a:t>
            </a:r>
            <a:endParaRPr lang="en-GB" b="1" spc="-20" dirty="0">
              <a:solidFill>
                <a:srgbClr val="FFFFFF"/>
              </a:solidFill>
              <a:latin typeface="Calibri"/>
              <a:cs typeface="Calibri"/>
            </a:endParaRPr>
          </a:p>
          <a:p>
            <a:pPr marL="298450" marR="13710285" indent="-285750">
              <a:lnSpc>
                <a:spcPts val="3900"/>
              </a:lnSpc>
              <a:spcBef>
                <a:spcPts val="390"/>
              </a:spcBef>
              <a:buFont typeface="Arial" panose="020B0604020202020204" pitchFamily="34" charset="0"/>
              <a:buChar char="•"/>
            </a:pPr>
            <a:r>
              <a:rPr lang="en-GB" sz="1800" b="1" spc="-20" dirty="0">
                <a:solidFill>
                  <a:srgbClr val="FFFFFF"/>
                </a:solidFill>
                <a:latin typeface="Calibri"/>
                <a:cs typeface="Calibri"/>
              </a:rPr>
              <a:t>The postholder will: </a:t>
            </a:r>
            <a:endParaRPr sz="1800" dirty="0">
              <a:latin typeface="Calibri"/>
              <a:cs typeface="Calibri"/>
            </a:endParaRPr>
          </a:p>
          <a:p>
            <a:pPr marL="285750" lvl="0" indent="-285750">
              <a:buFont typeface="Arial" panose="020B0604020202020204" pitchFamily="34" charset="0"/>
              <a:buChar char="•"/>
            </a:pPr>
            <a:r>
              <a:rPr lang="en-GB" dirty="0">
                <a:solidFill>
                  <a:schemeClr val="bg1"/>
                </a:solidFill>
              </a:rPr>
              <a:t>A</a:t>
            </a:r>
            <a:r>
              <a:rPr lang="en-GB" sz="1800" dirty="0">
                <a:solidFill>
                  <a:schemeClr val="bg1"/>
                </a:solidFill>
              </a:rPr>
              <a:t>dhere to existing working practices, methods, procedures, undertake relevant training and development activities and to respond positively to new and alternative systems</a:t>
            </a:r>
          </a:p>
          <a:p>
            <a:pPr marL="285750" lvl="0" indent="-285750">
              <a:buFont typeface="Arial" panose="020B0604020202020204" pitchFamily="34" charset="0"/>
              <a:buChar char="•"/>
            </a:pPr>
            <a:r>
              <a:rPr lang="en-GB" dirty="0">
                <a:solidFill>
                  <a:schemeClr val="bg1"/>
                </a:solidFill>
              </a:rPr>
              <a:t>Work </a:t>
            </a:r>
            <a:r>
              <a:rPr lang="en-GB" sz="1800" dirty="0">
                <a:solidFill>
                  <a:schemeClr val="bg1"/>
                </a:solidFill>
              </a:rPr>
              <a:t>with information technology and associated systems in accordance with StreetGames policies</a:t>
            </a:r>
          </a:p>
          <a:p>
            <a:pPr marL="285750" lvl="0" indent="-285750">
              <a:buFont typeface="Arial" panose="020B0604020202020204" pitchFamily="34" charset="0"/>
              <a:buChar char="•"/>
            </a:pPr>
            <a:r>
              <a:rPr lang="en-GB" sz="1800" dirty="0">
                <a:solidFill>
                  <a:schemeClr val="bg1"/>
                </a:solidFill>
              </a:rPr>
              <a:t>Co-operate with StreetGames in complying with relevant health and safety legislation, policies and procedures in the performance of the duties of the post</a:t>
            </a:r>
          </a:p>
          <a:p>
            <a:pPr marL="285750" lvl="0" indent="-285750">
              <a:buFont typeface="Arial" panose="020B0604020202020204" pitchFamily="34" charset="0"/>
              <a:buChar char="•"/>
            </a:pPr>
            <a:r>
              <a:rPr lang="en-GB" dirty="0">
                <a:solidFill>
                  <a:schemeClr val="bg1"/>
                </a:solidFill>
              </a:rPr>
              <a:t>C</a:t>
            </a:r>
            <a:r>
              <a:rPr lang="en-GB" sz="1800" dirty="0">
                <a:solidFill>
                  <a:schemeClr val="bg1"/>
                </a:solidFill>
              </a:rPr>
              <a:t>arry out the duties and responsibilities of the post in compliance with the StreetGames equity policy</a:t>
            </a:r>
          </a:p>
          <a:p>
            <a:pPr marL="285750" lvl="0" indent="-285750">
              <a:buFont typeface="Arial" panose="020B0604020202020204" pitchFamily="34" charset="0"/>
              <a:buChar char="•"/>
            </a:pPr>
            <a:r>
              <a:rPr lang="en-GB" dirty="0">
                <a:solidFill>
                  <a:schemeClr val="bg1"/>
                </a:solidFill>
              </a:rPr>
              <a:t>M</a:t>
            </a:r>
            <a:r>
              <a:rPr lang="en-GB" sz="1800" dirty="0">
                <a:solidFill>
                  <a:schemeClr val="bg1"/>
                </a:solidFill>
              </a:rPr>
              <a:t>aintain confidentiality and observe data protection and associated guidelines where appropriate</a:t>
            </a:r>
          </a:p>
          <a:p>
            <a:pPr marL="285750" indent="-285750">
              <a:buFont typeface="Arial" panose="020B0604020202020204" pitchFamily="34" charset="0"/>
              <a:buChar char="•"/>
            </a:pPr>
            <a:r>
              <a:rPr lang="en-GB" dirty="0">
                <a:solidFill>
                  <a:schemeClr val="bg1"/>
                </a:solidFill>
              </a:rPr>
              <a:t>Ca</a:t>
            </a:r>
            <a:r>
              <a:rPr lang="en-GB" sz="1800" dirty="0">
                <a:solidFill>
                  <a:schemeClr val="bg1"/>
                </a:solidFill>
              </a:rPr>
              <a:t>rry out any other reasonable duties and responsibilities within the overall function, commensurate with the grading and level of responsibilities of the post</a:t>
            </a:r>
            <a:endParaRPr sz="2800" dirty="0">
              <a:solidFill>
                <a:schemeClr val="bg1"/>
              </a:solidFill>
              <a:latin typeface="Calibri"/>
              <a:cs typeface="Calibri"/>
            </a:endParaRPr>
          </a:p>
        </p:txBody>
      </p:sp>
      <p:pic>
        <p:nvPicPr>
          <p:cNvPr id="5" name="object 5"/>
          <p:cNvPicPr/>
          <p:nvPr/>
        </p:nvPicPr>
        <p:blipFill>
          <a:blip r:embed="rId2" cstate="print"/>
          <a:stretch>
            <a:fillRect/>
          </a:stretch>
        </p:blipFill>
        <p:spPr>
          <a:xfrm>
            <a:off x="11145797" y="0"/>
            <a:ext cx="7142202" cy="2124074"/>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8</a:t>
            </a:fld>
            <a:endParaRPr spc="-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6000" y="979805"/>
            <a:ext cx="16256000" cy="705321"/>
          </a:xfrm>
          <a:prstGeom prst="rect">
            <a:avLst/>
          </a:prstGeom>
        </p:spPr>
        <p:txBody>
          <a:bodyPr vert="horz" wrap="square" lIns="0" tIns="12700" rIns="0" bIns="0" rtlCol="0">
            <a:spAutoFit/>
          </a:bodyPr>
          <a:lstStyle/>
          <a:p>
            <a:pPr marL="12700">
              <a:lnSpc>
                <a:spcPct val="100000"/>
              </a:lnSpc>
              <a:spcBef>
                <a:spcPts val="100"/>
              </a:spcBef>
            </a:pPr>
            <a:r>
              <a:rPr spc="-245" dirty="0"/>
              <a:t>ESSENTIAL</a:t>
            </a:r>
            <a:r>
              <a:rPr lang="en-GB" spc="-245" dirty="0"/>
              <a:t> EXPERIENCE,</a:t>
            </a:r>
            <a:r>
              <a:rPr spc="-580" dirty="0"/>
              <a:t> </a:t>
            </a:r>
            <a:r>
              <a:rPr spc="-265" dirty="0"/>
              <a:t>KNOWLEDGE</a:t>
            </a:r>
            <a:r>
              <a:rPr lang="en-GB" spc="-265" dirty="0"/>
              <a:t> AND SKILLS</a:t>
            </a:r>
            <a:endParaRPr spc="-265" dirty="0"/>
          </a:p>
        </p:txBody>
      </p:sp>
      <p:sp>
        <p:nvSpPr>
          <p:cNvPr id="3" name="object 3"/>
          <p:cNvSpPr/>
          <p:nvPr/>
        </p:nvSpPr>
        <p:spPr>
          <a:xfrm>
            <a:off x="1057275" y="2176825"/>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p:nvPr/>
        </p:nvSpPr>
        <p:spPr>
          <a:xfrm>
            <a:off x="1000760" y="2862915"/>
            <a:ext cx="16227425" cy="7274427"/>
          </a:xfrm>
          <a:prstGeom prst="rect">
            <a:avLst/>
          </a:prstGeom>
        </p:spPr>
        <p:txBody>
          <a:bodyPr vert="horz" wrap="square" lIns="0" tIns="71755" rIns="0" bIns="0" rtlCol="0">
            <a:spAutoFit/>
          </a:bodyPr>
          <a:lstStyle/>
          <a:p>
            <a:r>
              <a:rPr lang="en-GB" sz="1800" b="1" dirty="0">
                <a:solidFill>
                  <a:schemeClr val="bg1"/>
                </a:solidFill>
              </a:rPr>
              <a:t>Experience:</a:t>
            </a:r>
            <a:endParaRPr lang="en-GB" sz="1800" dirty="0">
              <a:solidFill>
                <a:schemeClr val="bg1"/>
              </a:solidFill>
            </a:endParaRPr>
          </a:p>
          <a:p>
            <a:pPr marL="285750" lvl="0" indent="-285750">
              <a:buFont typeface="Arial" panose="020B0604020202020204" pitchFamily="34" charset="0"/>
              <a:buChar char="•"/>
            </a:pPr>
            <a:r>
              <a:rPr lang="en-GB" sz="1800" dirty="0">
                <a:solidFill>
                  <a:schemeClr val="bg1"/>
                </a:solidFill>
              </a:rPr>
              <a:t>Experience of managing a range of projects and programmes involving internal and external partners.</a:t>
            </a:r>
          </a:p>
          <a:p>
            <a:pPr marL="285750" lvl="0" indent="-285750">
              <a:buFont typeface="Arial" panose="020B0604020202020204" pitchFamily="34" charset="0"/>
              <a:buChar char="•"/>
            </a:pPr>
            <a:r>
              <a:rPr lang="en-GB" sz="1800" dirty="0">
                <a:solidFill>
                  <a:schemeClr val="bg1"/>
                </a:solidFill>
              </a:rPr>
              <a:t>Experience or understanding of Doorstep Sport and mobilising young people from under-served communities to be physically active.</a:t>
            </a:r>
          </a:p>
          <a:p>
            <a:pPr marL="285750" lvl="0" indent="-285750">
              <a:buFont typeface="Arial" panose="020B0604020202020204" pitchFamily="34" charset="0"/>
              <a:buChar char="•"/>
            </a:pPr>
            <a:r>
              <a:rPr lang="en-GB" sz="1800" dirty="0">
                <a:solidFill>
                  <a:schemeClr val="bg1"/>
                </a:solidFill>
              </a:rPr>
              <a:t>Experience of working with a range of external agencies and developing partnerships that deliver results</a:t>
            </a:r>
          </a:p>
          <a:p>
            <a:pPr marL="285750" lvl="0" indent="-285750">
              <a:buFont typeface="Arial" panose="020B0604020202020204" pitchFamily="34" charset="0"/>
              <a:buChar char="•"/>
            </a:pPr>
            <a:r>
              <a:rPr lang="en-GB" sz="1800" dirty="0">
                <a:solidFill>
                  <a:schemeClr val="bg1"/>
                </a:solidFill>
              </a:rPr>
              <a:t>Experience of influencing the practise and thinking of partners and stakeholders.</a:t>
            </a:r>
          </a:p>
          <a:p>
            <a:pPr marL="285750" lvl="0" indent="-285750">
              <a:buFont typeface="Arial" panose="020B0604020202020204" pitchFamily="34" charset="0"/>
              <a:buChar char="•"/>
            </a:pPr>
            <a:r>
              <a:rPr lang="en-GB" sz="1800" dirty="0">
                <a:solidFill>
                  <a:schemeClr val="bg1"/>
                </a:solidFill>
              </a:rPr>
              <a:t>Experience of working at a regional level.</a:t>
            </a:r>
          </a:p>
          <a:p>
            <a:pPr marL="285750" lvl="0" indent="-285750">
              <a:buFont typeface="Arial" panose="020B0604020202020204" pitchFamily="34" charset="0"/>
              <a:buChar char="•"/>
            </a:pPr>
            <a:r>
              <a:rPr lang="en-GB" sz="1800" dirty="0">
                <a:solidFill>
                  <a:schemeClr val="bg1"/>
                </a:solidFill>
              </a:rPr>
              <a:t>Experience of developing new partnerships and networks.</a:t>
            </a:r>
          </a:p>
          <a:p>
            <a:pPr marL="285750" lvl="0" indent="-285750">
              <a:buFont typeface="Arial" panose="020B0604020202020204" pitchFamily="34" charset="0"/>
              <a:buChar char="•"/>
            </a:pPr>
            <a:r>
              <a:rPr lang="en-GB" sz="1800" dirty="0">
                <a:solidFill>
                  <a:schemeClr val="bg1"/>
                </a:solidFill>
              </a:rPr>
              <a:t>Experience of developing proposals or funding bids to different funders or partners.</a:t>
            </a:r>
          </a:p>
          <a:p>
            <a:pPr marL="285750" indent="-285750">
              <a:buFont typeface="Arial" panose="020B0604020202020204" pitchFamily="34" charset="0"/>
              <a:buChar char="•"/>
            </a:pPr>
            <a:r>
              <a:rPr lang="en-GB" sz="1800" dirty="0">
                <a:solidFill>
                  <a:schemeClr val="bg1"/>
                </a:solidFill>
              </a:rPr>
              <a:t> </a:t>
            </a:r>
          </a:p>
          <a:p>
            <a:pPr marL="285750" indent="-285750">
              <a:buFont typeface="Arial" panose="020B0604020202020204" pitchFamily="34" charset="0"/>
              <a:buChar char="•"/>
            </a:pPr>
            <a:r>
              <a:rPr lang="en-GB" sz="1800" b="1" dirty="0">
                <a:solidFill>
                  <a:schemeClr val="bg1"/>
                </a:solidFill>
              </a:rPr>
              <a:t>Knowledge:</a:t>
            </a:r>
            <a:endParaRPr lang="en-GB" sz="1800" dirty="0">
              <a:solidFill>
                <a:schemeClr val="bg1"/>
              </a:solidFill>
            </a:endParaRPr>
          </a:p>
          <a:p>
            <a:pPr marL="285750" lvl="0" indent="-285750">
              <a:buFont typeface="Arial" panose="020B0604020202020204" pitchFamily="34" charset="0"/>
              <a:buChar char="•"/>
            </a:pPr>
            <a:r>
              <a:rPr lang="en-GB" sz="1800" dirty="0">
                <a:solidFill>
                  <a:schemeClr val="bg1"/>
                </a:solidFill>
              </a:rPr>
              <a:t>Knowledge of the respective place landscape, as it relates to young people, sport, communities and deprivation.</a:t>
            </a:r>
          </a:p>
          <a:p>
            <a:pPr marL="285750" lvl="0" indent="-285750">
              <a:buFont typeface="Arial" panose="020B0604020202020204" pitchFamily="34" charset="0"/>
              <a:buChar char="•"/>
            </a:pPr>
            <a:r>
              <a:rPr lang="en-GB" sz="1800" dirty="0">
                <a:solidFill>
                  <a:schemeClr val="bg1"/>
                </a:solidFill>
              </a:rPr>
              <a:t>Legislative expectations on charitable organisations and those delivering in community sport settings relating to safeguarding, health and safety and equal opportunities.</a:t>
            </a:r>
          </a:p>
          <a:p>
            <a:pPr marL="285750" lvl="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sz="1800" b="1" dirty="0">
                <a:solidFill>
                  <a:schemeClr val="bg1"/>
                </a:solidFill>
              </a:rPr>
              <a:t>Skills:</a:t>
            </a:r>
            <a:endParaRPr lang="en-GB" sz="1800" dirty="0">
              <a:solidFill>
                <a:schemeClr val="bg1"/>
              </a:solidFill>
            </a:endParaRPr>
          </a:p>
          <a:p>
            <a:pPr marL="285750" lvl="0" indent="-285750">
              <a:buFont typeface="Arial" panose="020B0604020202020204" pitchFamily="34" charset="0"/>
              <a:buChar char="•"/>
            </a:pPr>
            <a:r>
              <a:rPr lang="en-GB" sz="1800" dirty="0">
                <a:solidFill>
                  <a:schemeClr val="bg1"/>
                </a:solidFill>
              </a:rPr>
              <a:t>Exceptional project management skills, to ensure that projects can deliver on time, within target and within budget </a:t>
            </a:r>
          </a:p>
          <a:p>
            <a:pPr marL="285750" lvl="0" indent="-285750">
              <a:buFont typeface="Arial" panose="020B0604020202020204" pitchFamily="34" charset="0"/>
              <a:buChar char="•"/>
            </a:pPr>
            <a:r>
              <a:rPr lang="en-GB" sz="1800" dirty="0">
                <a:solidFill>
                  <a:schemeClr val="bg1"/>
                </a:solidFill>
              </a:rPr>
              <a:t>Excellent verbal communication skills for presenting, persuading, negotiating, facilitating discussion, resolving conflict and providing clear instructions.</a:t>
            </a:r>
          </a:p>
          <a:p>
            <a:pPr marL="285750" lvl="0" indent="-285750">
              <a:buFont typeface="Arial" panose="020B0604020202020204" pitchFamily="34" charset="0"/>
              <a:buChar char="•"/>
            </a:pPr>
            <a:r>
              <a:rPr lang="en-GB" sz="1800" dirty="0">
                <a:solidFill>
                  <a:schemeClr val="bg1"/>
                </a:solidFill>
              </a:rPr>
              <a:t>Excellent written communication skills, with the ability to produce project plans, reports, proposals and case studies.</a:t>
            </a:r>
          </a:p>
          <a:p>
            <a:pPr marL="285750" lvl="0" indent="-285750">
              <a:buFont typeface="Arial" panose="020B0604020202020204" pitchFamily="34" charset="0"/>
              <a:buChar char="•"/>
            </a:pPr>
            <a:r>
              <a:rPr lang="en-GB" sz="1800" dirty="0">
                <a:solidFill>
                  <a:schemeClr val="bg1"/>
                </a:solidFill>
              </a:rPr>
              <a:t>Strong people management and customer care skills with the ability to make rapid connections with new partners.</a:t>
            </a:r>
          </a:p>
          <a:p>
            <a:pPr marL="285750" lvl="0" indent="-285750">
              <a:buFont typeface="Arial" panose="020B0604020202020204" pitchFamily="34" charset="0"/>
              <a:buChar char="•"/>
            </a:pPr>
            <a:r>
              <a:rPr lang="en-GB" sz="1800" dirty="0">
                <a:solidFill>
                  <a:schemeClr val="bg1"/>
                </a:solidFill>
              </a:rPr>
              <a:t>Excellent networking skills, with the ability to build strong relationships. </a:t>
            </a:r>
          </a:p>
          <a:p>
            <a:pPr marL="285750" lvl="0" indent="-285750">
              <a:buFont typeface="Arial" panose="020B0604020202020204" pitchFamily="34" charset="0"/>
              <a:buChar char="•"/>
            </a:pPr>
            <a:r>
              <a:rPr lang="en-GB" sz="1800" dirty="0">
                <a:solidFill>
                  <a:schemeClr val="bg1"/>
                </a:solidFill>
              </a:rPr>
              <a:t>Excellent teamwork skills with the ability to lead and play a role within a team, including motivating colleagues and team members.</a:t>
            </a:r>
          </a:p>
          <a:p>
            <a:pPr marL="285750" lvl="0" indent="-285750">
              <a:buFont typeface="Arial" panose="020B0604020202020204" pitchFamily="34" charset="0"/>
              <a:buChar char="•"/>
            </a:pPr>
            <a:r>
              <a:rPr lang="en-GB" sz="1800" dirty="0">
                <a:solidFill>
                  <a:schemeClr val="bg1"/>
                </a:solidFill>
              </a:rPr>
              <a:t>Able to work flexibly in response to the needs of an evolving organisation.</a:t>
            </a:r>
          </a:p>
          <a:p>
            <a:pPr marL="285750" lvl="0" indent="-285750">
              <a:buFont typeface="Arial" panose="020B0604020202020204" pitchFamily="34" charset="0"/>
              <a:buChar char="•"/>
            </a:pPr>
            <a:r>
              <a:rPr lang="en-GB" sz="1800" dirty="0">
                <a:solidFill>
                  <a:schemeClr val="bg1"/>
                </a:solidFill>
              </a:rPr>
              <a:t>Able to present a professional image of the organisation with external partners.</a:t>
            </a:r>
          </a:p>
          <a:p>
            <a:pPr lvl="0"/>
            <a:endParaRPr lang="en-GB" sz="1800" dirty="0">
              <a:solidFill>
                <a:schemeClr val="bg1"/>
              </a:solidFill>
            </a:endParaRPr>
          </a:p>
          <a:p>
            <a:pPr lvl="0"/>
            <a:endParaRPr lang="en-GB" dirty="0">
              <a:solidFill>
                <a:schemeClr val="bg1"/>
              </a:solidFill>
            </a:endParaRPr>
          </a:p>
          <a:p>
            <a:pPr lvl="0"/>
            <a:endParaRPr lang="en-GB" sz="1800" dirty="0">
              <a:solidFill>
                <a:schemeClr val="bg1"/>
              </a:solidFill>
            </a:endParaRPr>
          </a:p>
        </p:txBody>
      </p:sp>
      <p:sp>
        <p:nvSpPr>
          <p:cNvPr id="5" name="object 5"/>
          <p:cNvSpPr/>
          <p:nvPr/>
        </p:nvSpPr>
        <p:spPr>
          <a:xfrm>
            <a:off x="17456587" y="0"/>
            <a:ext cx="831850" cy="10287000"/>
          </a:xfrm>
          <a:custGeom>
            <a:avLst/>
            <a:gdLst/>
            <a:ahLst/>
            <a:cxnLst/>
            <a:rect l="l" t="t" r="r" b="b"/>
            <a:pathLst>
              <a:path w="831850" h="10287000">
                <a:moveTo>
                  <a:pt x="831411" y="10286999"/>
                </a:moveTo>
                <a:lnTo>
                  <a:pt x="0" y="10286999"/>
                </a:lnTo>
                <a:lnTo>
                  <a:pt x="0" y="0"/>
                </a:lnTo>
                <a:lnTo>
                  <a:pt x="831411" y="0"/>
                </a:lnTo>
                <a:lnTo>
                  <a:pt x="831411" y="10286999"/>
                </a:lnTo>
                <a:close/>
              </a:path>
            </a:pathLst>
          </a:custGeom>
          <a:solidFill>
            <a:srgbClr val="C7263D"/>
          </a:solidFill>
        </p:spPr>
        <p:txBody>
          <a:bodyPr wrap="square" lIns="0" tIns="0" rIns="0" bIns="0" rtlCol="0"/>
          <a:lstStyle/>
          <a:p>
            <a:endParaRPr/>
          </a:p>
        </p:txBody>
      </p:sp>
      <p:sp>
        <p:nvSpPr>
          <p:cNvPr id="6" name="object 6"/>
          <p:cNvSpPr txBox="1"/>
          <p:nvPr/>
        </p:nvSpPr>
        <p:spPr>
          <a:xfrm>
            <a:off x="17964368" y="9883342"/>
            <a:ext cx="128905" cy="254000"/>
          </a:xfrm>
          <a:prstGeom prst="rect">
            <a:avLst/>
          </a:prstGeom>
        </p:spPr>
        <p:txBody>
          <a:bodyPr vert="horz" wrap="square" lIns="0" tIns="0" rIns="0" bIns="0" rtlCol="0">
            <a:spAutoFit/>
          </a:bodyPr>
          <a:lstStyle/>
          <a:p>
            <a:pPr>
              <a:lnSpc>
                <a:spcPts val="1900"/>
              </a:lnSpc>
            </a:pPr>
            <a:r>
              <a:rPr sz="2000" b="1" spc="-50" dirty="0">
                <a:solidFill>
                  <a:srgbClr val="FFFFFF"/>
                </a:solidFill>
                <a:latin typeface="Calibri"/>
                <a:cs typeface="Calibri"/>
              </a:rPr>
              <a:t>9</a:t>
            </a:r>
            <a:endParaRPr sz="2000">
              <a:latin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2000"/>
              </a:lnSpc>
            </a:pPr>
            <a:fld id="{81D60167-4931-47E6-BA6A-407CBD079E47}" type="slidenum">
              <a:rPr spc="-25" dirty="0"/>
              <a:t>9</a:t>
            </a:fld>
            <a:endParaRPr spc="-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b732b9f-c35a-4667-8cf9-75398231ea72">
      <Terms xmlns="http://schemas.microsoft.com/office/infopath/2007/PartnerControls"/>
    </lcf76f155ced4ddcb4097134ff3c332f>
    <TaxCatchAll xmlns="466190fe-a96a-4ad0-afdc-68b9082f2d8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4017BAA6435341B60717D464D1B494" ma:contentTypeVersion="17" ma:contentTypeDescription="Create a new document." ma:contentTypeScope="" ma:versionID="683504690f5147642267b8c3e4ddbba8">
  <xsd:schema xmlns:xsd="http://www.w3.org/2001/XMLSchema" xmlns:xs="http://www.w3.org/2001/XMLSchema" xmlns:p="http://schemas.microsoft.com/office/2006/metadata/properties" xmlns:ns2="466190fe-a96a-4ad0-afdc-68b9082f2d8f" xmlns:ns3="bb732b9f-c35a-4667-8cf9-75398231ea72" targetNamespace="http://schemas.microsoft.com/office/2006/metadata/properties" ma:root="true" ma:fieldsID="87fb8ccd212bfcbf684a33454fdb1cf7" ns2:_="" ns3:_="">
    <xsd:import namespace="466190fe-a96a-4ad0-afdc-68b9082f2d8f"/>
    <xsd:import namespace="bb732b9f-c35a-4667-8cf9-75398231ea7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190fe-a96a-4ad0-afdc-68b9082f2d8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a3c5432-ed53-4529-8f2c-34e29df83485}" ma:internalName="TaxCatchAll" ma:showField="CatchAllData" ma:web="466190fe-a96a-4ad0-afdc-68b9082f2d8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b732b9f-c35a-4667-8cf9-75398231ea7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a8cf889-1636-4ad7-84b8-517ce47ff9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9DA75B-8CCB-43F9-98C7-96FAC52E095F}">
  <ds:schemaRefs>
    <ds:schemaRef ds:uri="3aab3435-6c49-43c3-8bcd-0d40a85ac819"/>
    <ds:schemaRef ds:uri="http://schemas.microsoft.com/office/2006/documentManagement/types"/>
    <ds:schemaRef ds:uri="http://purl.org/dc/elements/1.1/"/>
    <ds:schemaRef ds:uri="9e8d363e-8181-45af-b6b3-dce873c7226f"/>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dcmitype/"/>
    <ds:schemaRef ds:uri="http://purl.org/dc/terms/"/>
    <ds:schemaRef ds:uri="bb732b9f-c35a-4667-8cf9-75398231ea72"/>
    <ds:schemaRef ds:uri="466190fe-a96a-4ad0-afdc-68b9082f2d8f"/>
  </ds:schemaRefs>
</ds:datastoreItem>
</file>

<file path=customXml/itemProps2.xml><?xml version="1.0" encoding="utf-8"?>
<ds:datastoreItem xmlns:ds="http://schemas.openxmlformats.org/officeDocument/2006/customXml" ds:itemID="{DAE60835-6585-4741-A75E-698599058BA1}">
  <ds:schemaRefs>
    <ds:schemaRef ds:uri="http://schemas.microsoft.com/sharepoint/v3/contenttype/forms"/>
  </ds:schemaRefs>
</ds:datastoreItem>
</file>

<file path=customXml/itemProps3.xml><?xml version="1.0" encoding="utf-8"?>
<ds:datastoreItem xmlns:ds="http://schemas.openxmlformats.org/officeDocument/2006/customXml" ds:itemID="{7CE9BAC8-C703-4A83-82D5-284D84D56E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190fe-a96a-4ad0-afdc-68b9082f2d8f"/>
    <ds:schemaRef ds:uri="bb732b9f-c35a-4667-8cf9-75398231ea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347</TotalTime>
  <Words>2152</Words>
  <Application>Microsoft Office PowerPoint</Application>
  <PresentationFormat>Custom</PresentationFormat>
  <Paragraphs>179</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CONTENTS</vt:lpstr>
      <vt:lpstr>ABOUT STREETGAMES</vt:lpstr>
      <vt:lpstr>OUR VALUES</vt:lpstr>
      <vt:lpstr>OUR COMMITMENTS</vt:lpstr>
      <vt:lpstr> EQUALITY, DIVERSITY, INCLUSION and BELONGING</vt:lpstr>
      <vt:lpstr>JOB DESCRIPTION</vt:lpstr>
      <vt:lpstr>KEY RESPONSIBILITIES</vt:lpstr>
      <vt:lpstr>ESSENTIAL EXPERIENCE, KNOWLEDGE AND SKILLS</vt:lpstr>
      <vt:lpstr>ABILIITES AND PERSONALITIES</vt:lpstr>
      <vt:lpstr>BENEFITS</vt:lpstr>
      <vt:lpstr>HOW TO APPLY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StreetGames</dc:title>
  <dc:creator>Jamie W</dc:creator>
  <cp:keywords>DAGGnrZXMJQ,BAEwEm22nsM</cp:keywords>
  <cp:lastModifiedBy>Rebecca Ryan</cp:lastModifiedBy>
  <cp:revision>7</cp:revision>
  <dcterms:created xsi:type="dcterms:W3CDTF">2024-07-24T11:14:33Z</dcterms:created>
  <dcterms:modified xsi:type="dcterms:W3CDTF">2025-04-15T15:29:21Z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2024-05-31T00:00:00Z</vt:filetime>
  </property>
  <property fmtid="{D5CDD505-2E9C-101B-9397-08002B2CF9AE}" pid="3" name="Creator">
    <vt:lpwstr>Canva</vt:lpwstr>
  </property>
  <property fmtid="{D5CDD505-2E9C-101B-9397-08002B2CF9AE}" pid="4" name="LastSaved">
    <vt:filetime>2024-07-24T00:00:00Z</vt:filetime>
  </property>
  <property fmtid="{D5CDD505-2E9C-101B-9397-08002B2CF9AE}" pid="5" name="Producer">
    <vt:lpwstr>Canva</vt:lpwstr>
  </property>
  <property fmtid="{D5CDD505-2E9C-101B-9397-08002B2CF9AE}" pid="6" name="ContentTypeId">
    <vt:lpwstr>0x010100034017BAA6435341B60717D464D1B494</vt:lpwstr>
  </property>
  <property fmtid="{D5CDD505-2E9C-101B-9397-08002B2CF9AE}" pid="7" name="MediaServiceImageTags">
    <vt:lpwstr/>
  </property>
</Properties>
</file>