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7" r:id="rId15"/>
    <p:sldId id="269" r:id="rId16"/>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D7347B-7DA1-49B3-85FD-766D8A52944C}" v="5" dt="2025-06-04T11:14:45.06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768" y="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4500" b="1" i="0">
                <a:solidFill>
                  <a:schemeClr val="bg1"/>
                </a:solidFill>
                <a:latin typeface="Arial"/>
                <a:cs typeface="Aria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6/11/2025</a:t>
            </a:fld>
            <a:endParaRPr lang="en-US" dirty="0"/>
          </a:p>
        </p:txBody>
      </p:sp>
      <p:sp>
        <p:nvSpPr>
          <p:cNvPr id="6" name="Holder 6"/>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6/11/2025</a:t>
            </a:fld>
            <a:endParaRPr lang="en-US" dirty="0"/>
          </a:p>
        </p:txBody>
      </p:sp>
      <p:sp>
        <p:nvSpPr>
          <p:cNvPr id="6" name="Holder 6"/>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sz="half" idx="2"/>
          </p:nvPr>
        </p:nvSpPr>
        <p:spPr>
          <a:xfrm>
            <a:off x="1016000" y="2340932"/>
            <a:ext cx="7870190" cy="631190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sz="half" idx="3"/>
          </p:nvPr>
        </p:nvSpPr>
        <p:spPr>
          <a:xfrm>
            <a:off x="11340662" y="3030532"/>
            <a:ext cx="6424930" cy="5683250"/>
          </a:xfrm>
          <a:prstGeom prst="rect">
            <a:avLst/>
          </a:prstGeom>
        </p:spPr>
        <p:txBody>
          <a:bodyPr wrap="square" lIns="0" tIns="0" rIns="0" bIns="0">
            <a:spAutoFit/>
          </a:bodyPr>
          <a:lstStyle>
            <a:lvl1pPr>
              <a:defRPr sz="1800" b="0" i="0">
                <a:solidFill>
                  <a:srgbClr val="132B59"/>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6/11/2025</a:t>
            </a:fld>
            <a:endParaRPr lang="en-US" dirty="0"/>
          </a:p>
        </p:txBody>
      </p:sp>
      <p:sp>
        <p:nvSpPr>
          <p:cNvPr id="7" name="Holder 7"/>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6/11/2025</a:t>
            </a:fld>
            <a:endParaRPr lang="en-US" dirty="0"/>
          </a:p>
        </p:txBody>
      </p:sp>
      <p:sp>
        <p:nvSpPr>
          <p:cNvPr id="5" name="Holder 5"/>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6/11/2025</a:t>
            </a:fld>
            <a:endParaRPr lang="en-US" dirty="0"/>
          </a:p>
        </p:txBody>
      </p:sp>
      <p:sp>
        <p:nvSpPr>
          <p:cNvPr id="4" name="Holder 4"/>
          <p:cNvSpPr>
            <a:spLocks noGrp="1"/>
          </p:cNvSpPr>
          <p:nvPr>
            <p:ph type="sldNum" sz="quarter" idx="7"/>
          </p:nvPr>
        </p:nvSpPr>
        <p:spPr/>
        <p:txBody>
          <a:bodyPr lIns="0" tIns="0" rIns="0" bIns="0"/>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32B59"/>
          </a:solidFill>
        </p:spPr>
        <p:txBody>
          <a:bodyPr wrap="square" lIns="0" tIns="0" rIns="0" bIns="0" rtlCol="0"/>
          <a:lstStyle/>
          <a:p>
            <a:endParaRPr dirty="0"/>
          </a:p>
        </p:txBody>
      </p:sp>
      <p:sp>
        <p:nvSpPr>
          <p:cNvPr id="2" name="Holder 2"/>
          <p:cNvSpPr>
            <a:spLocks noGrp="1"/>
          </p:cNvSpPr>
          <p:nvPr>
            <p:ph type="title"/>
          </p:nvPr>
        </p:nvSpPr>
        <p:spPr>
          <a:xfrm>
            <a:off x="1016000" y="979805"/>
            <a:ext cx="16256000" cy="1261483"/>
          </a:xfrm>
          <a:prstGeom prst="rect">
            <a:avLst/>
          </a:prstGeom>
        </p:spPr>
        <p:txBody>
          <a:bodyPr wrap="square" lIns="0" tIns="0" rIns="0" bIns="0">
            <a:spAutoFit/>
          </a:bodyPr>
          <a:lstStyle>
            <a:lvl1pPr>
              <a:defRPr sz="4500" b="1" i="0">
                <a:solidFill>
                  <a:schemeClr val="bg1"/>
                </a:solidFill>
                <a:latin typeface="Arial"/>
                <a:cs typeface="Arial"/>
              </a:defRPr>
            </a:lvl1pPr>
          </a:lstStyle>
          <a:p>
            <a:endParaRPr/>
          </a:p>
        </p:txBody>
      </p:sp>
      <p:sp>
        <p:nvSpPr>
          <p:cNvPr id="3" name="Holder 3"/>
          <p:cNvSpPr>
            <a:spLocks noGrp="1"/>
          </p:cNvSpPr>
          <p:nvPr>
            <p:ph type="body" idx="1"/>
          </p:nvPr>
        </p:nvSpPr>
        <p:spPr>
          <a:xfrm>
            <a:off x="9735460" y="2399963"/>
            <a:ext cx="7781925" cy="3168650"/>
          </a:xfrm>
          <a:prstGeom prst="rect">
            <a:avLst/>
          </a:prstGeom>
        </p:spPr>
        <p:txBody>
          <a:bodyPr wrap="square" lIns="0" tIns="0" rIns="0" bIns="0">
            <a:spAutoFit/>
          </a:bodyPr>
          <a:lstStyle>
            <a:lvl1pPr>
              <a:defRPr sz="1800" b="1" i="0">
                <a:solidFill>
                  <a:schemeClr val="bg1"/>
                </a:solidFill>
                <a:latin typeface="Calibri"/>
                <a:cs typeface="Calibri"/>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6/11/2025</a:t>
            </a:fld>
            <a:endParaRPr lang="en-US" dirty="0"/>
          </a:p>
        </p:txBody>
      </p:sp>
      <p:sp>
        <p:nvSpPr>
          <p:cNvPr id="6" name="Holder 6"/>
          <p:cNvSpPr>
            <a:spLocks noGrp="1"/>
          </p:cNvSpPr>
          <p:nvPr>
            <p:ph type="sldNum" sz="quarter" idx="7"/>
          </p:nvPr>
        </p:nvSpPr>
        <p:spPr>
          <a:xfrm>
            <a:off x="17867630" y="9870642"/>
            <a:ext cx="393918" cy="279400"/>
          </a:xfrm>
          <a:prstGeom prst="rect">
            <a:avLst/>
          </a:prstGeom>
        </p:spPr>
        <p:txBody>
          <a:bodyPr wrap="square" lIns="0" tIns="0" rIns="0" bIns="0">
            <a:spAutoFit/>
          </a:bodyPr>
          <a:lstStyle>
            <a:lvl1pPr>
              <a:defRPr sz="2000" b="1" i="0">
                <a:solidFill>
                  <a:schemeClr val="bg1"/>
                </a:solidFill>
                <a:latin typeface="Calibri"/>
                <a:cs typeface="Calibri"/>
              </a:defRPr>
            </a:lvl1pPr>
          </a:lstStyle>
          <a:p>
            <a:pPr marL="96520">
              <a:lnSpc>
                <a:spcPts val="2000"/>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obs@streetgames.org" TargetMode="External"/><Relationship Id="rId2" Type="http://schemas.openxmlformats.org/officeDocument/2006/relationships/hyperlink" Target="https://www.streetgames.org/about-us/career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www.streetgames.org/"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www.youtube.com/watch?v=zeMba_1rQ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 y="0"/>
            <a:ext cx="18288654" cy="10286999"/>
            <a:chOff x="-19" y="0"/>
            <a:chExt cx="18288654" cy="10286999"/>
          </a:xfrm>
        </p:grpSpPr>
        <p:pic>
          <p:nvPicPr>
            <p:cNvPr id="3" name="object 3"/>
            <p:cNvPicPr/>
            <p:nvPr/>
          </p:nvPicPr>
          <p:blipFill>
            <a:blip r:embed="rId2" cstate="print"/>
            <a:stretch>
              <a:fillRect/>
            </a:stretch>
          </p:blipFill>
          <p:spPr>
            <a:xfrm>
              <a:off x="0" y="0"/>
              <a:ext cx="18287999" cy="10286999"/>
            </a:xfrm>
            <a:prstGeom prst="rect">
              <a:avLst/>
            </a:prstGeom>
          </p:spPr>
        </p:pic>
        <p:pic>
          <p:nvPicPr>
            <p:cNvPr id="4" name="object 4"/>
            <p:cNvPicPr/>
            <p:nvPr/>
          </p:nvPicPr>
          <p:blipFill>
            <a:blip r:embed="rId3" cstate="print"/>
            <a:stretch>
              <a:fillRect/>
            </a:stretch>
          </p:blipFill>
          <p:spPr>
            <a:xfrm>
              <a:off x="7011319" y="1368614"/>
              <a:ext cx="4267199" cy="3171824"/>
            </a:xfrm>
            <a:prstGeom prst="rect">
              <a:avLst/>
            </a:prstGeom>
          </p:spPr>
        </p:pic>
        <p:sp>
          <p:nvSpPr>
            <p:cNvPr id="5" name="object 5"/>
            <p:cNvSpPr/>
            <p:nvPr/>
          </p:nvSpPr>
          <p:spPr>
            <a:xfrm>
              <a:off x="6668319" y="7040694"/>
              <a:ext cx="4951730" cy="0"/>
            </a:xfrm>
            <a:custGeom>
              <a:avLst/>
              <a:gdLst/>
              <a:ahLst/>
              <a:cxnLst/>
              <a:rect l="l" t="t" r="r" b="b"/>
              <a:pathLst>
                <a:path w="4951730">
                  <a:moveTo>
                    <a:pt x="0" y="0"/>
                  </a:moveTo>
                  <a:lnTo>
                    <a:pt x="4951360" y="0"/>
                  </a:lnTo>
                </a:path>
              </a:pathLst>
            </a:custGeom>
            <a:ln w="19049">
              <a:solidFill>
                <a:srgbClr val="D99823"/>
              </a:solidFill>
            </a:ln>
          </p:spPr>
          <p:txBody>
            <a:bodyPr wrap="square" lIns="0" tIns="0" rIns="0" bIns="0" rtlCol="0"/>
            <a:lstStyle/>
            <a:p>
              <a:endParaRPr dirty="0"/>
            </a:p>
          </p:txBody>
        </p:sp>
        <p:sp>
          <p:nvSpPr>
            <p:cNvPr id="6" name="object 6"/>
            <p:cNvSpPr/>
            <p:nvPr/>
          </p:nvSpPr>
          <p:spPr>
            <a:xfrm>
              <a:off x="-19" y="10210799"/>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C7263D"/>
            </a:solidFill>
          </p:spPr>
          <p:txBody>
            <a:bodyPr wrap="square" lIns="0" tIns="0" rIns="0" bIns="0" rtlCol="0"/>
            <a:lstStyle/>
            <a:p>
              <a:endParaRPr dirty="0"/>
            </a:p>
          </p:txBody>
        </p:sp>
        <p:sp>
          <p:nvSpPr>
            <p:cNvPr id="7" name="object 7"/>
            <p:cNvSpPr/>
            <p:nvPr/>
          </p:nvSpPr>
          <p:spPr>
            <a:xfrm>
              <a:off x="0" y="10135326"/>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D99823"/>
            </a:solidFill>
          </p:spPr>
          <p:txBody>
            <a:bodyPr wrap="square" lIns="0" tIns="0" rIns="0" bIns="0" rtlCol="0"/>
            <a:lstStyle/>
            <a:p>
              <a:endParaRPr dirty="0"/>
            </a:p>
          </p:txBody>
        </p:sp>
      </p:grpSp>
      <p:sp>
        <p:nvSpPr>
          <p:cNvPr id="9" name="object 9"/>
          <p:cNvSpPr txBox="1"/>
          <p:nvPr/>
        </p:nvSpPr>
        <p:spPr>
          <a:xfrm>
            <a:off x="6559177" y="4749474"/>
            <a:ext cx="5170170" cy="1597025"/>
          </a:xfrm>
          <a:prstGeom prst="rect">
            <a:avLst/>
          </a:prstGeom>
        </p:spPr>
        <p:txBody>
          <a:bodyPr vert="horz" wrap="square" lIns="0" tIns="12700" rIns="0" bIns="0" rtlCol="0">
            <a:spAutoFit/>
          </a:bodyPr>
          <a:lstStyle/>
          <a:p>
            <a:pPr marL="12700" marR="5080" indent="-635" algn="ctr">
              <a:lnSpc>
                <a:spcPct val="114599"/>
              </a:lnSpc>
              <a:spcBef>
                <a:spcPts val="100"/>
              </a:spcBef>
            </a:pPr>
            <a:r>
              <a:rPr sz="3000" dirty="0">
                <a:solidFill>
                  <a:srgbClr val="FFFFFF"/>
                </a:solidFill>
                <a:latin typeface="Calibri"/>
                <a:cs typeface="Calibri"/>
              </a:rPr>
              <a:t>CHANGING</a:t>
            </a:r>
            <a:r>
              <a:rPr sz="3000" spc="-130" dirty="0">
                <a:solidFill>
                  <a:srgbClr val="FFFFFF"/>
                </a:solidFill>
                <a:latin typeface="Calibri"/>
                <a:cs typeface="Calibri"/>
              </a:rPr>
              <a:t> </a:t>
            </a:r>
            <a:r>
              <a:rPr sz="3000" b="1" spc="-20" dirty="0">
                <a:solidFill>
                  <a:srgbClr val="C7263D"/>
                </a:solidFill>
                <a:latin typeface="Calibri"/>
                <a:cs typeface="Calibri"/>
              </a:rPr>
              <a:t>SPORT </a:t>
            </a:r>
            <a:r>
              <a:rPr sz="3000" dirty="0">
                <a:solidFill>
                  <a:srgbClr val="FFFFFF"/>
                </a:solidFill>
                <a:latin typeface="Calibri"/>
                <a:cs typeface="Calibri"/>
              </a:rPr>
              <a:t>STRENGTHENING</a:t>
            </a:r>
            <a:r>
              <a:rPr sz="3000" spc="-170" dirty="0">
                <a:solidFill>
                  <a:srgbClr val="FFFFFF"/>
                </a:solidFill>
                <a:latin typeface="Calibri"/>
                <a:cs typeface="Calibri"/>
              </a:rPr>
              <a:t> </a:t>
            </a:r>
            <a:r>
              <a:rPr sz="3000" b="1" spc="-10" dirty="0">
                <a:solidFill>
                  <a:srgbClr val="C7263D"/>
                </a:solidFill>
                <a:latin typeface="Calibri"/>
                <a:cs typeface="Calibri"/>
              </a:rPr>
              <a:t>COMMUNITIES </a:t>
            </a:r>
            <a:r>
              <a:rPr sz="3000" dirty="0">
                <a:solidFill>
                  <a:srgbClr val="FFFFFF"/>
                </a:solidFill>
                <a:latin typeface="Calibri"/>
                <a:cs typeface="Calibri"/>
              </a:rPr>
              <a:t>TRANSFORMING</a:t>
            </a:r>
            <a:r>
              <a:rPr sz="3000" spc="-155" dirty="0">
                <a:solidFill>
                  <a:srgbClr val="FFFFFF"/>
                </a:solidFill>
                <a:latin typeface="Calibri"/>
                <a:cs typeface="Calibri"/>
              </a:rPr>
              <a:t> </a:t>
            </a:r>
            <a:r>
              <a:rPr sz="3000" b="1" spc="-10" dirty="0">
                <a:solidFill>
                  <a:srgbClr val="C7263D"/>
                </a:solidFill>
                <a:latin typeface="Calibri"/>
                <a:cs typeface="Calibri"/>
              </a:rPr>
              <a:t>LIVES</a:t>
            </a:r>
            <a:endParaRPr sz="3000" dirty="0">
              <a:latin typeface="Calibri"/>
              <a:cs typeface="Calibri"/>
            </a:endParaRPr>
          </a:p>
        </p:txBody>
      </p:sp>
      <p:sp>
        <p:nvSpPr>
          <p:cNvPr id="10" name="object 10"/>
          <p:cNvSpPr txBox="1"/>
          <p:nvPr/>
        </p:nvSpPr>
        <p:spPr>
          <a:xfrm>
            <a:off x="910778" y="7601746"/>
            <a:ext cx="16466819" cy="711200"/>
          </a:xfrm>
          <a:prstGeom prst="rect">
            <a:avLst/>
          </a:prstGeom>
        </p:spPr>
        <p:txBody>
          <a:bodyPr vert="horz" wrap="square" lIns="0" tIns="12700" rIns="0" bIns="0" rtlCol="0">
            <a:spAutoFit/>
          </a:bodyPr>
          <a:lstStyle/>
          <a:p>
            <a:pPr marL="12700" algn="ctr">
              <a:lnSpc>
                <a:spcPct val="100000"/>
              </a:lnSpc>
              <a:spcBef>
                <a:spcPts val="100"/>
              </a:spcBef>
              <a:tabLst>
                <a:tab pos="2548255" algn="l"/>
                <a:tab pos="3326129" algn="l"/>
                <a:tab pos="6958330" algn="l"/>
                <a:tab pos="10534015" algn="l"/>
                <a:tab pos="11746230" algn="l"/>
              </a:tabLst>
            </a:pPr>
            <a:r>
              <a:rPr lang="en-US" sz="4500" b="1" spc="-10" dirty="0">
                <a:solidFill>
                  <a:srgbClr val="FFFFFF"/>
                </a:solidFill>
                <a:latin typeface="Calibri"/>
                <a:cs typeface="Calibri"/>
              </a:rPr>
              <a:t>C</a:t>
            </a:r>
            <a:r>
              <a:rPr lang="en-GB" sz="4500" b="1" spc="-10" dirty="0">
                <a:solidFill>
                  <a:srgbClr val="FFFFFF"/>
                </a:solidFill>
                <a:latin typeface="Calibri"/>
                <a:cs typeface="Calibri"/>
              </a:rPr>
              <a:t>apacity Development Officer</a:t>
            </a:r>
            <a:endParaRPr sz="45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spc="-245" dirty="0"/>
              <a:t>ESSENTIAL</a:t>
            </a:r>
            <a:r>
              <a:rPr spc="-580" dirty="0"/>
              <a:t> </a:t>
            </a:r>
            <a:r>
              <a:rPr lang="en-US" spc="-580" dirty="0"/>
              <a:t> </a:t>
            </a:r>
            <a:r>
              <a:rPr spc="-295" dirty="0"/>
              <a:t>SKILLS</a:t>
            </a:r>
            <a:r>
              <a:rPr spc="-580" dirty="0"/>
              <a:t> </a:t>
            </a:r>
            <a:r>
              <a:rPr lang="en-US" spc="-580" dirty="0"/>
              <a:t> A</a:t>
            </a:r>
            <a:r>
              <a:rPr spc="-100" dirty="0"/>
              <a:t>ND</a:t>
            </a:r>
            <a:r>
              <a:rPr spc="-580" dirty="0"/>
              <a:t> </a:t>
            </a:r>
            <a:r>
              <a:rPr lang="en-US" spc="-580" dirty="0"/>
              <a:t> </a:t>
            </a:r>
            <a:r>
              <a:rPr spc="-265" dirty="0"/>
              <a:t>KNOWLEDGE</a:t>
            </a:r>
          </a:p>
        </p:txBody>
      </p:sp>
      <p:sp>
        <p:nvSpPr>
          <p:cNvPr id="3" name="object 3"/>
          <p:cNvSpPr/>
          <p:nvPr/>
        </p:nvSpPr>
        <p:spPr>
          <a:xfrm>
            <a:off x="1057275" y="2176825"/>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dirty="0"/>
          </a:p>
        </p:txBody>
      </p:sp>
      <p:sp>
        <p:nvSpPr>
          <p:cNvPr id="4" name="object 4"/>
          <p:cNvSpPr txBox="1"/>
          <p:nvPr/>
        </p:nvSpPr>
        <p:spPr>
          <a:xfrm>
            <a:off x="1028700" y="2963343"/>
            <a:ext cx="15262225" cy="2400401"/>
          </a:xfrm>
          <a:prstGeom prst="rect">
            <a:avLst/>
          </a:prstGeom>
        </p:spPr>
        <p:txBody>
          <a:bodyPr vert="horz" wrap="square" lIns="0" tIns="33655" rIns="0" bIns="0" rtlCol="0">
            <a:spAutoFit/>
          </a:bodyPr>
          <a:lstStyle/>
          <a:p>
            <a:pPr marL="12700">
              <a:lnSpc>
                <a:spcPct val="100000"/>
              </a:lnSpc>
            </a:pPr>
            <a:r>
              <a:rPr sz="2400" b="1" dirty="0">
                <a:solidFill>
                  <a:srgbClr val="FFFFFF"/>
                </a:solidFill>
                <a:latin typeface="Calibri"/>
                <a:cs typeface="Calibri"/>
              </a:rPr>
              <a:t>Additional</a:t>
            </a:r>
            <a:r>
              <a:rPr sz="2400" b="1" spc="-45" dirty="0">
                <a:solidFill>
                  <a:srgbClr val="FFFFFF"/>
                </a:solidFill>
                <a:latin typeface="Calibri"/>
                <a:cs typeface="Calibri"/>
              </a:rPr>
              <a:t> </a:t>
            </a:r>
            <a:r>
              <a:rPr sz="2400" b="1" spc="-10" dirty="0">
                <a:solidFill>
                  <a:srgbClr val="FFFFFF"/>
                </a:solidFill>
                <a:latin typeface="Calibri"/>
                <a:cs typeface="Calibri"/>
              </a:rPr>
              <a:t>Requirements</a:t>
            </a:r>
            <a:endParaRPr lang="en-US" sz="2400" b="1" spc="-10" dirty="0">
              <a:solidFill>
                <a:srgbClr val="FFFFFF"/>
              </a:solidFill>
              <a:latin typeface="Calibri"/>
              <a:cs typeface="Calibri"/>
            </a:endParaRPr>
          </a:p>
          <a:p>
            <a:pPr marL="12700">
              <a:lnSpc>
                <a:spcPct val="100000"/>
              </a:lnSpc>
            </a:pPr>
            <a:endParaRPr lang="en-US" sz="1800" dirty="0">
              <a:solidFill>
                <a:schemeClr val="bg1"/>
              </a:solidFill>
              <a:latin typeface="Calibri"/>
              <a:cs typeface="Calibri"/>
            </a:endParaRPr>
          </a:p>
          <a:p>
            <a:pPr algn="just">
              <a:buNone/>
            </a:pPr>
            <a:r>
              <a:rPr lang="en-GB" sz="18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1. Commitment to equality and diversity; both in and outside of the organisation.</a:t>
            </a:r>
            <a:endParaRPr lang="en-GB" sz="1800" dirty="0">
              <a:solidFill>
                <a:schemeClr val="bg1"/>
              </a:solidFill>
              <a:effectLst/>
              <a:latin typeface="Times New Roman" panose="02020603050405020304" pitchFamily="18" charset="0"/>
              <a:ea typeface="Times New Roman" panose="02020603050405020304" pitchFamily="18" charset="0"/>
            </a:endParaRPr>
          </a:p>
          <a:p>
            <a:pPr algn="just">
              <a:buNone/>
            </a:pPr>
            <a:r>
              <a:rPr lang="en-GB" sz="18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2. This post will be subject to an enhanced Disclosure and Barring check. </a:t>
            </a:r>
            <a:endParaRPr lang="en-GB" sz="1800" dirty="0">
              <a:solidFill>
                <a:schemeClr val="bg1"/>
              </a:solidFill>
              <a:effectLst/>
              <a:latin typeface="Times New Roman" panose="02020603050405020304" pitchFamily="18" charset="0"/>
              <a:ea typeface="Times New Roman" panose="02020603050405020304" pitchFamily="18" charset="0"/>
            </a:endParaRPr>
          </a:p>
          <a:p>
            <a:pPr>
              <a:lnSpc>
                <a:spcPct val="107000"/>
              </a:lnSpc>
              <a:buNone/>
              <a:tabLst>
                <a:tab pos="1758950" algn="l"/>
              </a:tabLst>
            </a:pPr>
            <a:r>
              <a:rPr lang="en-GB" sz="18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3. The post holder must be able to and willing to travel across London using public transport.  This is a London based role with extensive travel across London anticipated.  </a:t>
            </a:r>
            <a:endParaRPr lang="en-GB" sz="1800" dirty="0">
              <a:solidFill>
                <a:schemeClr val="bg1"/>
              </a:solidFill>
              <a:effectLst/>
              <a:latin typeface="Times New Roman" panose="02020603050405020304" pitchFamily="18" charset="0"/>
              <a:ea typeface="Times New Roman" panose="02020603050405020304" pitchFamily="18" charset="0"/>
            </a:endParaRPr>
          </a:p>
          <a:p>
            <a:pPr>
              <a:lnSpc>
                <a:spcPct val="107000"/>
              </a:lnSpc>
              <a:tabLst>
                <a:tab pos="1758950" algn="l"/>
              </a:tabLst>
            </a:pPr>
            <a:r>
              <a:rPr lang="en-GB" sz="18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4. The post holder will be expected to work flexible hours (which on occasions may involve evenings and weekends) to meet with community organisations at times that are suitable for them. </a:t>
            </a:r>
            <a:endParaRPr lang="en-GB" sz="1800" dirty="0">
              <a:solidFill>
                <a:schemeClr val="bg1"/>
              </a:solidFill>
              <a:effectLst/>
              <a:latin typeface="Times New Roman" panose="02020603050405020304" pitchFamily="18" charset="0"/>
              <a:ea typeface="Times New Roman" panose="02020603050405020304" pitchFamily="18" charset="0"/>
            </a:endParaRPr>
          </a:p>
          <a:p>
            <a:pPr marL="12700">
              <a:lnSpc>
                <a:spcPct val="100000"/>
              </a:lnSpc>
            </a:pPr>
            <a:endParaRPr sz="1800" dirty="0">
              <a:latin typeface="Calibri"/>
              <a:cs typeface="Calibri"/>
            </a:endParaRPr>
          </a:p>
        </p:txBody>
      </p:sp>
      <p:grpSp>
        <p:nvGrpSpPr>
          <p:cNvPr id="5" name="object 5"/>
          <p:cNvGrpSpPr/>
          <p:nvPr/>
        </p:nvGrpSpPr>
        <p:grpSpPr>
          <a:xfrm>
            <a:off x="1028700" y="6398545"/>
            <a:ext cx="5678170" cy="3888740"/>
            <a:chOff x="1028700" y="6398545"/>
            <a:chExt cx="5678170" cy="3888740"/>
          </a:xfrm>
        </p:grpSpPr>
        <p:sp>
          <p:nvSpPr>
            <p:cNvPr id="6" name="object 6"/>
            <p:cNvSpPr/>
            <p:nvPr/>
          </p:nvSpPr>
          <p:spPr>
            <a:xfrm>
              <a:off x="1028700" y="6398545"/>
              <a:ext cx="5678170" cy="3888740"/>
            </a:xfrm>
            <a:custGeom>
              <a:avLst/>
              <a:gdLst/>
              <a:ahLst/>
              <a:cxnLst/>
              <a:rect l="l" t="t" r="r" b="b"/>
              <a:pathLst>
                <a:path w="5678170" h="3888740">
                  <a:moveTo>
                    <a:pt x="0" y="0"/>
                  </a:moveTo>
                  <a:lnTo>
                    <a:pt x="5677623" y="0"/>
                  </a:lnTo>
                  <a:lnTo>
                    <a:pt x="5677623" y="3888454"/>
                  </a:lnTo>
                  <a:lnTo>
                    <a:pt x="0" y="3888454"/>
                  </a:lnTo>
                  <a:lnTo>
                    <a:pt x="0" y="0"/>
                  </a:lnTo>
                  <a:close/>
                </a:path>
              </a:pathLst>
            </a:custGeom>
            <a:solidFill>
              <a:srgbClr val="C7263D"/>
            </a:solidFill>
          </p:spPr>
          <p:txBody>
            <a:bodyPr wrap="square" lIns="0" tIns="0" rIns="0" bIns="0" rtlCol="0"/>
            <a:lstStyle/>
            <a:p>
              <a:endParaRPr dirty="0"/>
            </a:p>
          </p:txBody>
        </p:sp>
        <p:sp>
          <p:nvSpPr>
            <p:cNvPr id="7" name="object 7"/>
            <p:cNvSpPr/>
            <p:nvPr/>
          </p:nvSpPr>
          <p:spPr>
            <a:xfrm>
              <a:off x="1392872" y="7136929"/>
              <a:ext cx="59690" cy="2726690"/>
            </a:xfrm>
            <a:custGeom>
              <a:avLst/>
              <a:gdLst/>
              <a:ahLst/>
              <a:cxnLst/>
              <a:rect l="l" t="t" r="r" b="b"/>
              <a:pathLst>
                <a:path w="59690" h="2726690">
                  <a:moveTo>
                    <a:pt x="59270" y="2692692"/>
                  </a:moveTo>
                  <a:lnTo>
                    <a:pt x="33566" y="2666987"/>
                  </a:lnTo>
                  <a:lnTo>
                    <a:pt x="25704" y="2666987"/>
                  </a:lnTo>
                  <a:lnTo>
                    <a:pt x="0" y="2692692"/>
                  </a:lnTo>
                  <a:lnTo>
                    <a:pt x="0" y="2700553"/>
                  </a:lnTo>
                  <a:lnTo>
                    <a:pt x="25704" y="2726258"/>
                  </a:lnTo>
                  <a:lnTo>
                    <a:pt x="33566" y="2726258"/>
                  </a:lnTo>
                  <a:lnTo>
                    <a:pt x="59270" y="2700553"/>
                  </a:lnTo>
                  <a:lnTo>
                    <a:pt x="59270" y="2696629"/>
                  </a:lnTo>
                  <a:lnTo>
                    <a:pt x="59270" y="2692692"/>
                  </a:lnTo>
                  <a:close/>
                </a:path>
                <a:path w="59690" h="2726690">
                  <a:moveTo>
                    <a:pt x="59270" y="2396363"/>
                  </a:moveTo>
                  <a:lnTo>
                    <a:pt x="33566" y="2370658"/>
                  </a:lnTo>
                  <a:lnTo>
                    <a:pt x="25704" y="2370658"/>
                  </a:lnTo>
                  <a:lnTo>
                    <a:pt x="0" y="2396363"/>
                  </a:lnTo>
                  <a:lnTo>
                    <a:pt x="0" y="2404224"/>
                  </a:lnTo>
                  <a:lnTo>
                    <a:pt x="25704" y="2429929"/>
                  </a:lnTo>
                  <a:lnTo>
                    <a:pt x="33566" y="2429929"/>
                  </a:lnTo>
                  <a:lnTo>
                    <a:pt x="59270" y="2404224"/>
                  </a:lnTo>
                  <a:lnTo>
                    <a:pt x="59270" y="2400287"/>
                  </a:lnTo>
                  <a:lnTo>
                    <a:pt x="59270" y="2396363"/>
                  </a:lnTo>
                  <a:close/>
                </a:path>
                <a:path w="59690" h="2726690">
                  <a:moveTo>
                    <a:pt x="59270" y="2100033"/>
                  </a:moveTo>
                  <a:lnTo>
                    <a:pt x="33566" y="2074329"/>
                  </a:lnTo>
                  <a:lnTo>
                    <a:pt x="25704" y="2074329"/>
                  </a:lnTo>
                  <a:lnTo>
                    <a:pt x="0" y="2100033"/>
                  </a:lnTo>
                  <a:lnTo>
                    <a:pt x="0" y="2107895"/>
                  </a:lnTo>
                  <a:lnTo>
                    <a:pt x="25704" y="2133587"/>
                  </a:lnTo>
                  <a:lnTo>
                    <a:pt x="33566" y="2133587"/>
                  </a:lnTo>
                  <a:lnTo>
                    <a:pt x="59270" y="2107895"/>
                  </a:lnTo>
                  <a:lnTo>
                    <a:pt x="59270" y="2103958"/>
                  </a:lnTo>
                  <a:lnTo>
                    <a:pt x="59270" y="2100033"/>
                  </a:lnTo>
                  <a:close/>
                </a:path>
                <a:path w="59690" h="2726690">
                  <a:moveTo>
                    <a:pt x="59270" y="1803692"/>
                  </a:moveTo>
                  <a:lnTo>
                    <a:pt x="33566" y="1777987"/>
                  </a:lnTo>
                  <a:lnTo>
                    <a:pt x="25704" y="1777987"/>
                  </a:lnTo>
                  <a:lnTo>
                    <a:pt x="0" y="1803692"/>
                  </a:lnTo>
                  <a:lnTo>
                    <a:pt x="0" y="1811553"/>
                  </a:lnTo>
                  <a:lnTo>
                    <a:pt x="25704" y="1837258"/>
                  </a:lnTo>
                  <a:lnTo>
                    <a:pt x="33566" y="1837258"/>
                  </a:lnTo>
                  <a:lnTo>
                    <a:pt x="59270" y="1811553"/>
                  </a:lnTo>
                  <a:lnTo>
                    <a:pt x="59270" y="1807629"/>
                  </a:lnTo>
                  <a:lnTo>
                    <a:pt x="59270" y="1803692"/>
                  </a:lnTo>
                  <a:close/>
                </a:path>
                <a:path w="59690" h="2726690">
                  <a:moveTo>
                    <a:pt x="59270" y="1507363"/>
                  </a:moveTo>
                  <a:lnTo>
                    <a:pt x="33566" y="1481658"/>
                  </a:lnTo>
                  <a:lnTo>
                    <a:pt x="25704" y="1481658"/>
                  </a:lnTo>
                  <a:lnTo>
                    <a:pt x="0" y="1507363"/>
                  </a:lnTo>
                  <a:lnTo>
                    <a:pt x="0" y="1515224"/>
                  </a:lnTo>
                  <a:lnTo>
                    <a:pt x="25704" y="1540929"/>
                  </a:lnTo>
                  <a:lnTo>
                    <a:pt x="33566" y="1540929"/>
                  </a:lnTo>
                  <a:lnTo>
                    <a:pt x="59270" y="1515224"/>
                  </a:lnTo>
                  <a:lnTo>
                    <a:pt x="59270" y="1511287"/>
                  </a:lnTo>
                  <a:lnTo>
                    <a:pt x="59270" y="1507363"/>
                  </a:lnTo>
                  <a:close/>
                </a:path>
                <a:path w="59690" h="2726690">
                  <a:moveTo>
                    <a:pt x="59270" y="1211033"/>
                  </a:moveTo>
                  <a:lnTo>
                    <a:pt x="33566" y="1185329"/>
                  </a:lnTo>
                  <a:lnTo>
                    <a:pt x="25704" y="1185329"/>
                  </a:lnTo>
                  <a:lnTo>
                    <a:pt x="0" y="1211033"/>
                  </a:lnTo>
                  <a:lnTo>
                    <a:pt x="0" y="1218895"/>
                  </a:lnTo>
                  <a:lnTo>
                    <a:pt x="25704" y="1244587"/>
                  </a:lnTo>
                  <a:lnTo>
                    <a:pt x="33566" y="1244587"/>
                  </a:lnTo>
                  <a:lnTo>
                    <a:pt x="59270" y="1218895"/>
                  </a:lnTo>
                  <a:lnTo>
                    <a:pt x="59270" y="1214958"/>
                  </a:lnTo>
                  <a:lnTo>
                    <a:pt x="59270" y="1211033"/>
                  </a:lnTo>
                  <a:close/>
                </a:path>
                <a:path w="59690" h="2726690">
                  <a:moveTo>
                    <a:pt x="59270" y="914692"/>
                  </a:moveTo>
                  <a:lnTo>
                    <a:pt x="33566" y="889000"/>
                  </a:lnTo>
                  <a:lnTo>
                    <a:pt x="25704" y="889000"/>
                  </a:lnTo>
                  <a:lnTo>
                    <a:pt x="0" y="914692"/>
                  </a:lnTo>
                  <a:lnTo>
                    <a:pt x="0" y="922553"/>
                  </a:lnTo>
                  <a:lnTo>
                    <a:pt x="25704" y="948258"/>
                  </a:lnTo>
                  <a:lnTo>
                    <a:pt x="33566" y="948258"/>
                  </a:lnTo>
                  <a:lnTo>
                    <a:pt x="59270" y="922553"/>
                  </a:lnTo>
                  <a:lnTo>
                    <a:pt x="59270" y="918629"/>
                  </a:lnTo>
                  <a:lnTo>
                    <a:pt x="59270" y="914692"/>
                  </a:lnTo>
                  <a:close/>
                </a:path>
                <a:path w="59690" h="2726690">
                  <a:moveTo>
                    <a:pt x="59270" y="618363"/>
                  </a:moveTo>
                  <a:lnTo>
                    <a:pt x="33566" y="592658"/>
                  </a:lnTo>
                  <a:lnTo>
                    <a:pt x="25704" y="592658"/>
                  </a:lnTo>
                  <a:lnTo>
                    <a:pt x="0" y="618363"/>
                  </a:lnTo>
                  <a:lnTo>
                    <a:pt x="0" y="626224"/>
                  </a:lnTo>
                  <a:lnTo>
                    <a:pt x="25704" y="651929"/>
                  </a:lnTo>
                  <a:lnTo>
                    <a:pt x="33566" y="651929"/>
                  </a:lnTo>
                  <a:lnTo>
                    <a:pt x="59270" y="626224"/>
                  </a:lnTo>
                  <a:lnTo>
                    <a:pt x="59270" y="622300"/>
                  </a:lnTo>
                  <a:lnTo>
                    <a:pt x="59270" y="618363"/>
                  </a:lnTo>
                  <a:close/>
                </a:path>
                <a:path w="59690" h="2726690">
                  <a:moveTo>
                    <a:pt x="59270" y="322033"/>
                  </a:moveTo>
                  <a:lnTo>
                    <a:pt x="33566" y="296329"/>
                  </a:lnTo>
                  <a:lnTo>
                    <a:pt x="25704" y="296329"/>
                  </a:lnTo>
                  <a:lnTo>
                    <a:pt x="0" y="322033"/>
                  </a:lnTo>
                  <a:lnTo>
                    <a:pt x="0" y="329895"/>
                  </a:lnTo>
                  <a:lnTo>
                    <a:pt x="25704" y="355600"/>
                  </a:lnTo>
                  <a:lnTo>
                    <a:pt x="33566" y="355600"/>
                  </a:lnTo>
                  <a:lnTo>
                    <a:pt x="59270" y="329895"/>
                  </a:lnTo>
                  <a:lnTo>
                    <a:pt x="59270" y="325958"/>
                  </a:lnTo>
                  <a:lnTo>
                    <a:pt x="59270" y="322033"/>
                  </a:lnTo>
                  <a:close/>
                </a:path>
                <a:path w="59690" h="2726690">
                  <a:moveTo>
                    <a:pt x="59270" y="25692"/>
                  </a:moveTo>
                  <a:lnTo>
                    <a:pt x="33566" y="0"/>
                  </a:lnTo>
                  <a:lnTo>
                    <a:pt x="25704" y="0"/>
                  </a:lnTo>
                  <a:lnTo>
                    <a:pt x="0" y="25692"/>
                  </a:lnTo>
                  <a:lnTo>
                    <a:pt x="0" y="33553"/>
                  </a:lnTo>
                  <a:lnTo>
                    <a:pt x="25704" y="59258"/>
                  </a:lnTo>
                  <a:lnTo>
                    <a:pt x="33566" y="59258"/>
                  </a:lnTo>
                  <a:lnTo>
                    <a:pt x="59270" y="33553"/>
                  </a:lnTo>
                  <a:lnTo>
                    <a:pt x="59270" y="29629"/>
                  </a:lnTo>
                  <a:lnTo>
                    <a:pt x="59270" y="25692"/>
                  </a:lnTo>
                  <a:close/>
                </a:path>
              </a:pathLst>
            </a:custGeom>
            <a:solidFill>
              <a:srgbClr val="FFFFFF"/>
            </a:solidFill>
          </p:spPr>
          <p:txBody>
            <a:bodyPr wrap="square" lIns="0" tIns="0" rIns="0" bIns="0" rtlCol="0"/>
            <a:lstStyle/>
            <a:p>
              <a:endParaRPr dirty="0"/>
            </a:p>
          </p:txBody>
        </p:sp>
      </p:grpSp>
      <p:sp>
        <p:nvSpPr>
          <p:cNvPr id="8" name="object 8"/>
          <p:cNvSpPr txBox="1"/>
          <p:nvPr/>
        </p:nvSpPr>
        <p:spPr>
          <a:xfrm>
            <a:off x="1028700" y="6398545"/>
            <a:ext cx="5678170" cy="3888740"/>
          </a:xfrm>
          <a:prstGeom prst="rect">
            <a:avLst/>
          </a:prstGeom>
        </p:spPr>
        <p:txBody>
          <a:bodyPr vert="horz" wrap="square" lIns="0" tIns="110489" rIns="0" bIns="0" rtlCol="0">
            <a:spAutoFit/>
          </a:bodyPr>
          <a:lstStyle/>
          <a:p>
            <a:pPr marL="141605">
              <a:lnSpc>
                <a:spcPct val="100000"/>
              </a:lnSpc>
              <a:spcBef>
                <a:spcPts val="869"/>
              </a:spcBef>
            </a:pPr>
            <a:r>
              <a:rPr sz="2200" b="1" spc="-10" dirty="0">
                <a:solidFill>
                  <a:srgbClr val="FFFFFF"/>
                </a:solidFill>
                <a:latin typeface="Calibri"/>
                <a:cs typeface="Calibri"/>
              </a:rPr>
              <a:t>Benefits</a:t>
            </a:r>
            <a:endParaRPr sz="2200" dirty="0">
              <a:latin typeface="Calibri"/>
              <a:cs typeface="Calibri"/>
            </a:endParaRPr>
          </a:p>
          <a:p>
            <a:pPr marL="530225">
              <a:lnSpc>
                <a:spcPct val="100000"/>
              </a:lnSpc>
              <a:spcBef>
                <a:spcPts val="1145"/>
              </a:spcBef>
            </a:pPr>
            <a:r>
              <a:rPr sz="1800" dirty="0">
                <a:solidFill>
                  <a:srgbClr val="FFFFFF"/>
                </a:solidFill>
                <a:latin typeface="Calibri"/>
                <a:cs typeface="Calibri"/>
              </a:rPr>
              <a:t>Hybrid</a:t>
            </a:r>
            <a:r>
              <a:rPr sz="1800" spc="-65" dirty="0">
                <a:solidFill>
                  <a:srgbClr val="FFFFFF"/>
                </a:solidFill>
                <a:latin typeface="Calibri"/>
                <a:cs typeface="Calibri"/>
              </a:rPr>
              <a:t> </a:t>
            </a:r>
            <a:r>
              <a:rPr sz="1800" spc="-10" dirty="0">
                <a:solidFill>
                  <a:srgbClr val="FFFFFF"/>
                </a:solidFill>
                <a:latin typeface="Calibri"/>
                <a:cs typeface="Calibri"/>
              </a:rPr>
              <a:t>working</a:t>
            </a:r>
            <a:endParaRPr sz="1800" dirty="0">
              <a:latin typeface="Calibri"/>
              <a:cs typeface="Calibri"/>
            </a:endParaRPr>
          </a:p>
          <a:p>
            <a:pPr marL="530225">
              <a:lnSpc>
                <a:spcPct val="100000"/>
              </a:lnSpc>
              <a:spcBef>
                <a:spcPts val="170"/>
              </a:spcBef>
            </a:pPr>
            <a:r>
              <a:rPr sz="1800" dirty="0">
                <a:solidFill>
                  <a:srgbClr val="FFFFFF"/>
                </a:solidFill>
                <a:latin typeface="Calibri"/>
                <a:cs typeface="Calibri"/>
              </a:rPr>
              <a:t>Great</a:t>
            </a:r>
            <a:r>
              <a:rPr sz="1800" spc="-45" dirty="0">
                <a:solidFill>
                  <a:srgbClr val="FFFFFF"/>
                </a:solidFill>
                <a:latin typeface="Calibri"/>
                <a:cs typeface="Calibri"/>
              </a:rPr>
              <a:t> </a:t>
            </a:r>
            <a:r>
              <a:rPr sz="1800" spc="-10" dirty="0">
                <a:solidFill>
                  <a:srgbClr val="FFFFFF"/>
                </a:solidFill>
                <a:latin typeface="Calibri"/>
                <a:cs typeface="Calibri"/>
              </a:rPr>
              <a:t>work-</a:t>
            </a:r>
            <a:r>
              <a:rPr sz="1800" dirty="0">
                <a:solidFill>
                  <a:srgbClr val="FFFFFF"/>
                </a:solidFill>
                <a:latin typeface="Calibri"/>
                <a:cs typeface="Calibri"/>
              </a:rPr>
              <a:t>life</a:t>
            </a:r>
            <a:r>
              <a:rPr sz="1800" spc="-45" dirty="0">
                <a:solidFill>
                  <a:srgbClr val="FFFFFF"/>
                </a:solidFill>
                <a:latin typeface="Calibri"/>
                <a:cs typeface="Calibri"/>
              </a:rPr>
              <a:t> </a:t>
            </a:r>
            <a:r>
              <a:rPr sz="1800" spc="-10" dirty="0">
                <a:solidFill>
                  <a:srgbClr val="FFFFFF"/>
                </a:solidFill>
                <a:latin typeface="Calibri"/>
                <a:cs typeface="Calibri"/>
              </a:rPr>
              <a:t>balance</a:t>
            </a:r>
            <a:endParaRPr sz="1800" dirty="0">
              <a:latin typeface="Calibri"/>
              <a:cs typeface="Calibri"/>
            </a:endParaRPr>
          </a:p>
          <a:p>
            <a:pPr marL="530225" marR="778510">
              <a:lnSpc>
                <a:spcPct val="108000"/>
              </a:lnSpc>
              <a:spcBef>
                <a:spcPts val="5"/>
              </a:spcBef>
            </a:pPr>
            <a:r>
              <a:rPr sz="1800" dirty="0">
                <a:solidFill>
                  <a:srgbClr val="FFFFFF"/>
                </a:solidFill>
                <a:latin typeface="Calibri"/>
                <a:cs typeface="Calibri"/>
              </a:rPr>
              <a:t>Access</a:t>
            </a:r>
            <a:r>
              <a:rPr sz="1800" spc="-45"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free</a:t>
            </a:r>
            <a:r>
              <a:rPr sz="1800" spc="-40" dirty="0">
                <a:solidFill>
                  <a:srgbClr val="FFFFFF"/>
                </a:solidFill>
                <a:latin typeface="Calibri"/>
                <a:cs typeface="Calibri"/>
              </a:rPr>
              <a:t> </a:t>
            </a:r>
            <a:r>
              <a:rPr sz="1800" spc="-10" dirty="0">
                <a:solidFill>
                  <a:srgbClr val="FFFFFF"/>
                </a:solidFill>
                <a:latin typeface="Calibri"/>
                <a:cs typeface="Calibri"/>
              </a:rPr>
              <a:t>counselling</a:t>
            </a:r>
            <a:r>
              <a:rPr sz="1800" spc="-40"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support</a:t>
            </a:r>
            <a:r>
              <a:rPr sz="1800" spc="-40" dirty="0">
                <a:solidFill>
                  <a:srgbClr val="FFFFFF"/>
                </a:solidFill>
                <a:latin typeface="Calibri"/>
                <a:cs typeface="Calibri"/>
              </a:rPr>
              <a:t> </a:t>
            </a:r>
            <a:r>
              <a:rPr sz="1800" spc="-10" dirty="0">
                <a:solidFill>
                  <a:srgbClr val="FFFFFF"/>
                </a:solidFill>
                <a:latin typeface="Calibri"/>
                <a:cs typeface="Calibri"/>
              </a:rPr>
              <a:t>services Enhanced</a:t>
            </a:r>
            <a:r>
              <a:rPr sz="1800" spc="-50" dirty="0">
                <a:solidFill>
                  <a:srgbClr val="FFFFFF"/>
                </a:solidFill>
                <a:latin typeface="Calibri"/>
                <a:cs typeface="Calibri"/>
              </a:rPr>
              <a:t> </a:t>
            </a:r>
            <a:r>
              <a:rPr sz="1800" dirty="0">
                <a:solidFill>
                  <a:srgbClr val="FFFFFF"/>
                </a:solidFill>
                <a:latin typeface="Calibri"/>
                <a:cs typeface="Calibri"/>
              </a:rPr>
              <a:t>family</a:t>
            </a:r>
            <a:r>
              <a:rPr sz="1800" spc="-45" dirty="0">
                <a:solidFill>
                  <a:srgbClr val="FFFFFF"/>
                </a:solidFill>
                <a:latin typeface="Calibri"/>
                <a:cs typeface="Calibri"/>
              </a:rPr>
              <a:t> </a:t>
            </a:r>
            <a:r>
              <a:rPr sz="1800" dirty="0">
                <a:solidFill>
                  <a:srgbClr val="FFFFFF"/>
                </a:solidFill>
                <a:latin typeface="Calibri"/>
                <a:cs typeface="Calibri"/>
              </a:rPr>
              <a:t>friendly</a:t>
            </a:r>
            <a:r>
              <a:rPr sz="1800" spc="-50" dirty="0">
                <a:solidFill>
                  <a:srgbClr val="FFFFFF"/>
                </a:solidFill>
                <a:latin typeface="Calibri"/>
                <a:cs typeface="Calibri"/>
              </a:rPr>
              <a:t> </a:t>
            </a:r>
            <a:r>
              <a:rPr sz="1800" spc="-10" dirty="0">
                <a:solidFill>
                  <a:srgbClr val="FFFFFF"/>
                </a:solidFill>
                <a:latin typeface="Calibri"/>
                <a:cs typeface="Calibri"/>
              </a:rPr>
              <a:t>benefits</a:t>
            </a:r>
            <a:endParaRPr sz="1800" dirty="0">
              <a:latin typeface="Calibri"/>
              <a:cs typeface="Calibri"/>
            </a:endParaRPr>
          </a:p>
          <a:p>
            <a:pPr marL="530225" marR="3369945">
              <a:lnSpc>
                <a:spcPct val="108000"/>
              </a:lnSpc>
            </a:pPr>
            <a:r>
              <a:rPr sz="1800" dirty="0">
                <a:solidFill>
                  <a:srgbClr val="FFFFFF"/>
                </a:solidFill>
                <a:latin typeface="Calibri"/>
                <a:cs typeface="Calibri"/>
              </a:rPr>
              <a:t>Company</a:t>
            </a:r>
            <a:r>
              <a:rPr sz="1800" spc="-85" dirty="0">
                <a:solidFill>
                  <a:srgbClr val="FFFFFF"/>
                </a:solidFill>
                <a:latin typeface="Calibri"/>
                <a:cs typeface="Calibri"/>
              </a:rPr>
              <a:t> </a:t>
            </a:r>
            <a:r>
              <a:rPr sz="1800" spc="-10" dirty="0">
                <a:solidFill>
                  <a:srgbClr val="FFFFFF"/>
                </a:solidFill>
                <a:latin typeface="Calibri"/>
                <a:cs typeface="Calibri"/>
              </a:rPr>
              <a:t>socials </a:t>
            </a:r>
            <a:r>
              <a:rPr sz="1800" dirty="0">
                <a:solidFill>
                  <a:srgbClr val="FFFFFF"/>
                </a:solidFill>
                <a:latin typeface="Calibri"/>
                <a:cs typeface="Calibri"/>
              </a:rPr>
              <a:t>Eye</a:t>
            </a:r>
            <a:r>
              <a:rPr sz="1800" spc="-35" dirty="0">
                <a:solidFill>
                  <a:srgbClr val="FFFFFF"/>
                </a:solidFill>
                <a:latin typeface="Calibri"/>
                <a:cs typeface="Calibri"/>
              </a:rPr>
              <a:t> </a:t>
            </a:r>
            <a:r>
              <a:rPr sz="1800" dirty="0">
                <a:solidFill>
                  <a:srgbClr val="FFFFFF"/>
                </a:solidFill>
                <a:latin typeface="Calibri"/>
                <a:cs typeface="Calibri"/>
              </a:rPr>
              <a:t>care</a:t>
            </a:r>
            <a:r>
              <a:rPr sz="1800" spc="-35" dirty="0">
                <a:solidFill>
                  <a:srgbClr val="FFFFFF"/>
                </a:solidFill>
                <a:latin typeface="Calibri"/>
                <a:cs typeface="Calibri"/>
              </a:rPr>
              <a:t> </a:t>
            </a:r>
            <a:r>
              <a:rPr sz="1800" spc="-10" dirty="0">
                <a:solidFill>
                  <a:srgbClr val="FFFFFF"/>
                </a:solidFill>
                <a:latin typeface="Calibri"/>
                <a:cs typeface="Calibri"/>
              </a:rPr>
              <a:t>allowance </a:t>
            </a:r>
            <a:r>
              <a:rPr sz="1800" dirty="0">
                <a:solidFill>
                  <a:srgbClr val="FFFFFF"/>
                </a:solidFill>
                <a:latin typeface="Calibri"/>
                <a:cs typeface="Calibri"/>
              </a:rPr>
              <a:t>Cycle</a:t>
            </a:r>
            <a:r>
              <a:rPr sz="1800" spc="-55" dirty="0">
                <a:solidFill>
                  <a:srgbClr val="FFFFFF"/>
                </a:solidFill>
                <a:latin typeface="Calibri"/>
                <a:cs typeface="Calibri"/>
              </a:rPr>
              <a:t> </a:t>
            </a:r>
            <a:r>
              <a:rPr sz="1800" spc="-10" dirty="0">
                <a:solidFill>
                  <a:srgbClr val="FFFFFF"/>
                </a:solidFill>
                <a:latin typeface="Calibri"/>
                <a:cs typeface="Calibri"/>
              </a:rPr>
              <a:t>scheme</a:t>
            </a:r>
            <a:endParaRPr sz="1800" dirty="0">
              <a:latin typeface="Calibri"/>
              <a:cs typeface="Calibri"/>
            </a:endParaRPr>
          </a:p>
          <a:p>
            <a:pPr marL="530225" marR="290195">
              <a:lnSpc>
                <a:spcPct val="108000"/>
              </a:lnSpc>
            </a:pPr>
            <a:r>
              <a:rPr sz="1800" dirty="0">
                <a:solidFill>
                  <a:srgbClr val="FFFFFF"/>
                </a:solidFill>
                <a:latin typeface="Calibri"/>
                <a:cs typeface="Calibri"/>
              </a:rPr>
              <a:t>Pension</a:t>
            </a:r>
            <a:r>
              <a:rPr sz="1800" spc="-50" dirty="0">
                <a:solidFill>
                  <a:srgbClr val="FFFFFF"/>
                </a:solidFill>
                <a:latin typeface="Calibri"/>
                <a:cs typeface="Calibri"/>
              </a:rPr>
              <a:t> </a:t>
            </a:r>
            <a:r>
              <a:rPr sz="1800" dirty="0">
                <a:solidFill>
                  <a:srgbClr val="FFFFFF"/>
                </a:solidFill>
                <a:latin typeface="Calibri"/>
                <a:cs typeface="Calibri"/>
              </a:rPr>
              <a:t>scheme</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up</a:t>
            </a:r>
            <a:r>
              <a:rPr sz="1800" spc="-45"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8%</a:t>
            </a:r>
            <a:r>
              <a:rPr sz="1800" spc="-45" dirty="0">
                <a:solidFill>
                  <a:srgbClr val="FFFFFF"/>
                </a:solidFill>
                <a:latin typeface="Calibri"/>
                <a:cs typeface="Calibri"/>
              </a:rPr>
              <a:t> </a:t>
            </a:r>
            <a:r>
              <a:rPr sz="1800" dirty="0">
                <a:solidFill>
                  <a:srgbClr val="FFFFFF"/>
                </a:solidFill>
                <a:latin typeface="Calibri"/>
                <a:cs typeface="Calibri"/>
              </a:rPr>
              <a:t>employer</a:t>
            </a:r>
            <a:r>
              <a:rPr sz="1800" spc="-50" dirty="0">
                <a:solidFill>
                  <a:srgbClr val="FFFFFF"/>
                </a:solidFill>
                <a:latin typeface="Calibri"/>
                <a:cs typeface="Calibri"/>
              </a:rPr>
              <a:t> </a:t>
            </a:r>
            <a:r>
              <a:rPr sz="1800" spc="-10" dirty="0">
                <a:solidFill>
                  <a:srgbClr val="FFFFFF"/>
                </a:solidFill>
                <a:latin typeface="Calibri"/>
                <a:cs typeface="Calibri"/>
              </a:rPr>
              <a:t>contributions </a:t>
            </a:r>
            <a:r>
              <a:rPr sz="1800" dirty="0">
                <a:solidFill>
                  <a:srgbClr val="FFFFFF"/>
                </a:solidFill>
                <a:latin typeface="Calibri"/>
                <a:cs typeface="Calibri"/>
              </a:rPr>
              <a:t>25</a:t>
            </a:r>
            <a:r>
              <a:rPr sz="1800" spc="-50" dirty="0">
                <a:solidFill>
                  <a:srgbClr val="FFFFFF"/>
                </a:solidFill>
                <a:latin typeface="Calibri"/>
                <a:cs typeface="Calibri"/>
              </a:rPr>
              <a:t> </a:t>
            </a:r>
            <a:r>
              <a:rPr sz="1800" dirty="0">
                <a:solidFill>
                  <a:srgbClr val="FFFFFF"/>
                </a:solidFill>
                <a:latin typeface="Calibri"/>
                <a:cs typeface="Calibri"/>
              </a:rPr>
              <a:t>days</a:t>
            </a:r>
            <a:r>
              <a:rPr sz="1800" spc="-45" dirty="0">
                <a:solidFill>
                  <a:srgbClr val="FFFFFF"/>
                </a:solidFill>
                <a:latin typeface="Calibri"/>
                <a:cs typeface="Calibri"/>
              </a:rPr>
              <a:t> </a:t>
            </a:r>
            <a:r>
              <a:rPr sz="1800" dirty="0">
                <a:solidFill>
                  <a:srgbClr val="FFFFFF"/>
                </a:solidFill>
                <a:latin typeface="Calibri"/>
                <a:cs typeface="Calibri"/>
              </a:rPr>
              <a:t>annual</a:t>
            </a:r>
            <a:r>
              <a:rPr sz="1800" spc="-50" dirty="0">
                <a:solidFill>
                  <a:srgbClr val="FFFFFF"/>
                </a:solidFill>
                <a:latin typeface="Calibri"/>
                <a:cs typeface="Calibri"/>
              </a:rPr>
              <a:t> </a:t>
            </a:r>
            <a:r>
              <a:rPr sz="1800" dirty="0">
                <a:solidFill>
                  <a:srgbClr val="FFFFFF"/>
                </a:solidFill>
                <a:latin typeface="Calibri"/>
                <a:cs typeface="Calibri"/>
              </a:rPr>
              <a:t>leave</a:t>
            </a:r>
            <a:r>
              <a:rPr sz="1800" spc="-45" dirty="0">
                <a:solidFill>
                  <a:srgbClr val="FFFFFF"/>
                </a:solidFill>
                <a:latin typeface="Calibri"/>
                <a:cs typeface="Calibri"/>
              </a:rPr>
              <a:t> </a:t>
            </a:r>
            <a:r>
              <a:rPr sz="1800" dirty="0">
                <a:solidFill>
                  <a:srgbClr val="FFFFFF"/>
                </a:solidFill>
                <a:latin typeface="Calibri"/>
                <a:cs typeface="Calibri"/>
              </a:rPr>
              <a:t>plus</a:t>
            </a:r>
            <a:r>
              <a:rPr sz="1800" spc="-45" dirty="0">
                <a:solidFill>
                  <a:srgbClr val="FFFFFF"/>
                </a:solidFill>
                <a:latin typeface="Calibri"/>
                <a:cs typeface="Calibri"/>
              </a:rPr>
              <a:t> </a:t>
            </a:r>
            <a:r>
              <a:rPr sz="1800" dirty="0">
                <a:solidFill>
                  <a:srgbClr val="FFFFFF"/>
                </a:solidFill>
                <a:latin typeface="Calibri"/>
                <a:cs typeface="Calibri"/>
              </a:rPr>
              <a:t>bank</a:t>
            </a:r>
            <a:r>
              <a:rPr sz="1800" spc="-50" dirty="0">
                <a:solidFill>
                  <a:srgbClr val="FFFFFF"/>
                </a:solidFill>
                <a:latin typeface="Calibri"/>
                <a:cs typeface="Calibri"/>
              </a:rPr>
              <a:t> </a:t>
            </a:r>
            <a:r>
              <a:rPr sz="1800" spc="-10" dirty="0">
                <a:solidFill>
                  <a:srgbClr val="FFFFFF"/>
                </a:solidFill>
                <a:latin typeface="Calibri"/>
                <a:cs typeface="Calibri"/>
              </a:rPr>
              <a:t>holidays</a:t>
            </a:r>
            <a:endParaRPr sz="1800" dirty="0">
              <a:latin typeface="Calibri"/>
              <a:cs typeface="Calibri"/>
            </a:endParaRPr>
          </a:p>
          <a:p>
            <a:pPr marL="530225">
              <a:lnSpc>
                <a:spcPct val="100000"/>
              </a:lnSpc>
              <a:spcBef>
                <a:spcPts val="170"/>
              </a:spcBef>
            </a:pPr>
            <a:r>
              <a:rPr sz="1800" dirty="0">
                <a:solidFill>
                  <a:srgbClr val="FFFFFF"/>
                </a:solidFill>
                <a:latin typeface="Calibri"/>
                <a:cs typeface="Calibri"/>
              </a:rPr>
              <a:t>2</a:t>
            </a:r>
            <a:r>
              <a:rPr sz="1800" spc="-30" dirty="0">
                <a:solidFill>
                  <a:srgbClr val="FFFFFF"/>
                </a:solidFill>
                <a:latin typeface="Calibri"/>
                <a:cs typeface="Calibri"/>
              </a:rPr>
              <a:t> </a:t>
            </a:r>
            <a:r>
              <a:rPr sz="1800" spc="-10" dirty="0">
                <a:solidFill>
                  <a:srgbClr val="FFFFFF"/>
                </a:solidFill>
                <a:latin typeface="Calibri"/>
                <a:cs typeface="Calibri"/>
              </a:rPr>
              <a:t>Volunteering</a:t>
            </a:r>
            <a:r>
              <a:rPr sz="1800" spc="-25" dirty="0">
                <a:solidFill>
                  <a:srgbClr val="FFFFFF"/>
                </a:solidFill>
                <a:latin typeface="Calibri"/>
                <a:cs typeface="Calibri"/>
              </a:rPr>
              <a:t> </a:t>
            </a:r>
            <a:r>
              <a:rPr sz="1800" dirty="0">
                <a:solidFill>
                  <a:srgbClr val="FFFFFF"/>
                </a:solidFill>
                <a:latin typeface="Calibri"/>
                <a:cs typeface="Calibri"/>
              </a:rPr>
              <a:t>days</a:t>
            </a:r>
            <a:r>
              <a:rPr sz="1800" spc="-25" dirty="0">
                <a:solidFill>
                  <a:srgbClr val="FFFFFF"/>
                </a:solidFill>
                <a:latin typeface="Calibri"/>
                <a:cs typeface="Calibri"/>
              </a:rPr>
              <a:t> </a:t>
            </a:r>
            <a:r>
              <a:rPr sz="1800" dirty="0">
                <a:solidFill>
                  <a:srgbClr val="FFFFFF"/>
                </a:solidFill>
                <a:latin typeface="Calibri"/>
                <a:cs typeface="Calibri"/>
              </a:rPr>
              <a:t>per</a:t>
            </a:r>
            <a:r>
              <a:rPr sz="1800" spc="-25" dirty="0">
                <a:solidFill>
                  <a:srgbClr val="FFFFFF"/>
                </a:solidFill>
                <a:latin typeface="Calibri"/>
                <a:cs typeface="Calibri"/>
              </a:rPr>
              <a:t> </a:t>
            </a:r>
            <a:r>
              <a:rPr sz="1800" spc="-20" dirty="0">
                <a:solidFill>
                  <a:srgbClr val="FFFFFF"/>
                </a:solidFill>
                <a:latin typeface="Calibri"/>
                <a:cs typeface="Calibri"/>
              </a:rPr>
              <a:t>year</a:t>
            </a:r>
            <a:endParaRPr sz="1800" dirty="0">
              <a:latin typeface="Calibri"/>
              <a:cs typeface="Calibri"/>
            </a:endParaRPr>
          </a:p>
        </p:txBody>
      </p:sp>
      <p:pic>
        <p:nvPicPr>
          <p:cNvPr id="9" name="object 9"/>
          <p:cNvPicPr/>
          <p:nvPr/>
        </p:nvPicPr>
        <p:blipFill>
          <a:blip r:embed="rId2" cstate="print"/>
          <a:stretch>
            <a:fillRect/>
          </a:stretch>
        </p:blipFill>
        <p:spPr>
          <a:xfrm>
            <a:off x="6709099" y="6398545"/>
            <a:ext cx="11578899" cy="3886199"/>
          </a:xfrm>
          <a:prstGeom prst="rect">
            <a:avLst/>
          </a:prstGeom>
        </p:spPr>
      </p:pic>
      <p:sp>
        <p:nvSpPr>
          <p:cNvPr id="10" name="object 10"/>
          <p:cNvSpPr txBox="1"/>
          <p:nvPr/>
        </p:nvSpPr>
        <p:spPr>
          <a:xfrm>
            <a:off x="17964368" y="9883342"/>
            <a:ext cx="128905" cy="254000"/>
          </a:xfrm>
          <a:prstGeom prst="rect">
            <a:avLst/>
          </a:prstGeom>
        </p:spPr>
        <p:txBody>
          <a:bodyPr vert="horz" wrap="square" lIns="0" tIns="0" rIns="0" bIns="0" rtlCol="0">
            <a:spAutoFit/>
          </a:bodyPr>
          <a:lstStyle/>
          <a:p>
            <a:pPr>
              <a:lnSpc>
                <a:spcPts val="1900"/>
              </a:lnSpc>
            </a:pPr>
            <a:r>
              <a:rPr sz="2000" b="1" spc="-50" dirty="0">
                <a:solidFill>
                  <a:srgbClr val="FFFFFF"/>
                </a:solidFill>
                <a:latin typeface="Calibri"/>
                <a:cs typeface="Calibri"/>
              </a:rPr>
              <a:t>9</a:t>
            </a:r>
            <a:endParaRPr sz="2000" dirty="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2000"/>
              </a:lnSpc>
            </a:pPr>
            <a:fld id="{81D60167-4931-47E6-BA6A-407CBD079E47}" type="slidenum">
              <a:rPr spc="-25" dirty="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092665"/>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dirty="0"/>
          </a:p>
        </p:txBody>
      </p:sp>
      <p:sp>
        <p:nvSpPr>
          <p:cNvPr id="3" name="object 3"/>
          <p:cNvSpPr txBox="1">
            <a:spLocks noGrp="1"/>
          </p:cNvSpPr>
          <p:nvPr>
            <p:ph type="title"/>
          </p:nvPr>
        </p:nvSpPr>
        <p:spPr>
          <a:xfrm>
            <a:off x="1016000" y="979805"/>
            <a:ext cx="7518400" cy="705321"/>
          </a:xfrm>
          <a:prstGeom prst="rect">
            <a:avLst/>
          </a:prstGeom>
        </p:spPr>
        <p:txBody>
          <a:bodyPr vert="horz" wrap="square" lIns="0" tIns="12700" rIns="0" bIns="0" rtlCol="0">
            <a:spAutoFit/>
          </a:bodyPr>
          <a:lstStyle/>
          <a:p>
            <a:pPr marL="12700">
              <a:lnSpc>
                <a:spcPct val="100000"/>
              </a:lnSpc>
              <a:spcBef>
                <a:spcPts val="100"/>
              </a:spcBef>
            </a:pPr>
            <a:r>
              <a:rPr dirty="0"/>
              <a:t>HOW</a:t>
            </a:r>
            <a:r>
              <a:rPr spc="-560" dirty="0"/>
              <a:t> </a:t>
            </a:r>
            <a:r>
              <a:rPr lang="en-US" spc="-560" dirty="0"/>
              <a:t> </a:t>
            </a:r>
            <a:r>
              <a:rPr dirty="0"/>
              <a:t>TO</a:t>
            </a:r>
            <a:r>
              <a:rPr lang="en-US" dirty="0"/>
              <a:t> </a:t>
            </a:r>
            <a:r>
              <a:rPr spc="-560" dirty="0"/>
              <a:t> </a:t>
            </a:r>
            <a:r>
              <a:rPr spc="-135" dirty="0"/>
              <a:t>APPLY</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25" dirty="0"/>
              <a:t>11</a:t>
            </a:fld>
            <a:endParaRPr spc="-25" dirty="0"/>
          </a:p>
        </p:txBody>
      </p:sp>
      <p:sp>
        <p:nvSpPr>
          <p:cNvPr id="4" name="object 4"/>
          <p:cNvSpPr txBox="1"/>
          <p:nvPr/>
        </p:nvSpPr>
        <p:spPr>
          <a:xfrm>
            <a:off x="1016000" y="2340932"/>
            <a:ext cx="7858125" cy="5914055"/>
          </a:xfrm>
          <a:prstGeom prst="rect">
            <a:avLst/>
          </a:prstGeom>
        </p:spPr>
        <p:txBody>
          <a:bodyPr vert="horz" wrap="square" lIns="0" tIns="52705" rIns="0" bIns="0" rtlCol="0">
            <a:spAutoFit/>
          </a:bodyPr>
          <a:lstStyle/>
          <a:p>
            <a:pPr>
              <a:lnSpc>
                <a:spcPct val="115000"/>
              </a:lnSpc>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can upload your CV and covering letter, outlining your suitability for the role on our website at</a:t>
            </a:r>
          </a:p>
          <a:p>
            <a:pPr>
              <a:lnSpc>
                <a:spcPct val="115000"/>
              </a:lnSpc>
            </a:pPr>
            <a:r>
              <a:rPr lang="en-GB" sz="1800" dirty="0">
                <a:solidFill>
                  <a:schemeClr val="accent5">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https://www.streetgames.org/about-us/careers/</a:t>
            </a:r>
            <a:endParaRPr lang="en-GB" sz="1800" dirty="0">
              <a:solidFill>
                <a:schemeClr val="accent5">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You can email your CV and covering letter, outlining your suitability for the role direct to: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jobs@streetgames.org</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quote </a:t>
            </a:r>
            <a:r>
              <a:rPr lang="en-GB"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Admin Assistant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the subject line</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If you require any additional support applying for this role, please contact </a:t>
            </a:r>
            <a:r>
              <a:rPr lang="en-GB" sz="18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jobs@streetgames.org</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we will try and accommodate any reasonable requests.</a:t>
            </a:r>
          </a:p>
          <a:p>
            <a:pPr>
              <a:lnSpc>
                <a:spcPct val="115000"/>
              </a:lnSpc>
              <a:spcAft>
                <a:spcPts val="1000"/>
              </a:spcAft>
            </a:pPr>
            <a:endParaRPr lang="en-GB"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800" b="1" dirty="0">
                <a:solidFill>
                  <a:schemeClr val="accent5">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rPr>
              <a:t>Please state on your application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if you would prefer to apply for 0.4 or 0.8, or whether you would consider both options. </a:t>
            </a:r>
            <a:endParaRPr lang="en-US" sz="1800" b="1" kern="1200" dirty="0">
              <a:solidFill>
                <a:schemeClr val="bg1"/>
              </a:solidFill>
              <a:latin typeface="+mj-lt"/>
              <a:ea typeface="+mj-ea"/>
              <a:cs typeface="+mj-cs"/>
            </a:endParaRPr>
          </a:p>
          <a:p>
            <a:pPr>
              <a:lnSpc>
                <a:spcPct val="115000"/>
              </a:lnSpc>
              <a:spcAft>
                <a:spcPts val="1000"/>
              </a:spcAft>
            </a:pPr>
            <a:r>
              <a:rPr lang="en-US" sz="2400" b="1" kern="1200" dirty="0">
                <a:solidFill>
                  <a:schemeClr val="accent5">
                    <a:lumMod val="40000"/>
                    <a:lumOff val="60000"/>
                  </a:schemeClr>
                </a:solidFill>
                <a:latin typeface="+mj-lt"/>
                <a:ea typeface="+mj-ea"/>
                <a:cs typeface="+mj-cs"/>
              </a:rPr>
              <a:t>Closing date for applications is July 7</a:t>
            </a:r>
            <a:r>
              <a:rPr lang="en-US" sz="2400" b="1" kern="1200" baseline="30000" dirty="0">
                <a:solidFill>
                  <a:schemeClr val="accent5">
                    <a:lumMod val="40000"/>
                    <a:lumOff val="60000"/>
                  </a:schemeClr>
                </a:solidFill>
                <a:latin typeface="+mj-lt"/>
                <a:ea typeface="+mj-ea"/>
                <a:cs typeface="+mj-cs"/>
              </a:rPr>
              <a:t>th</a:t>
            </a:r>
            <a:r>
              <a:rPr lang="en-US" sz="2400" b="1" kern="1200" dirty="0">
                <a:solidFill>
                  <a:schemeClr val="accent5">
                    <a:lumMod val="40000"/>
                    <a:lumOff val="60000"/>
                  </a:schemeClr>
                </a:solidFill>
                <a:latin typeface="+mj-lt"/>
                <a:ea typeface="+mj-ea"/>
                <a:cs typeface="+mj-cs"/>
              </a:rPr>
              <a:t> 2025, at 5pm</a:t>
            </a:r>
            <a:r>
              <a:rPr lang="en-US" b="1" kern="1200" dirty="0">
                <a:solidFill>
                  <a:schemeClr val="accent5">
                    <a:lumMod val="40000"/>
                    <a:lumOff val="60000"/>
                  </a:schemeClr>
                </a:solidFill>
                <a:latin typeface="+mj-lt"/>
                <a:ea typeface="+mj-ea"/>
                <a:cs typeface="+mj-cs"/>
              </a:rPr>
              <a:t>.</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Interviews will be held in </a:t>
            </a:r>
            <a:r>
              <a:rPr lang="en-US" b="1" kern="1200" dirty="0">
                <a:solidFill>
                  <a:schemeClr val="bg1"/>
                </a:solidFill>
                <a:latin typeface="+mj-lt"/>
                <a:ea typeface="+mj-ea"/>
                <a:cs typeface="+mj-cs"/>
              </a:rPr>
              <a:t>London</a:t>
            </a:r>
            <a:r>
              <a:rPr lang="en-US" sz="1800" b="1" kern="1200" dirty="0">
                <a:solidFill>
                  <a:schemeClr val="bg1"/>
                </a:solidFill>
                <a:latin typeface="+mj-lt"/>
                <a:ea typeface="+mj-ea"/>
                <a:cs typeface="+mj-cs"/>
              </a:rPr>
              <a:t> the week commencing </a:t>
            </a:r>
            <a:r>
              <a:rPr lang="en-US" sz="1800" b="1" kern="1200" dirty="0">
                <a:solidFill>
                  <a:schemeClr val="accent5">
                    <a:lumMod val="40000"/>
                    <a:lumOff val="60000"/>
                  </a:schemeClr>
                </a:solidFill>
                <a:latin typeface="+mj-lt"/>
                <a:ea typeface="+mj-ea"/>
                <a:cs typeface="+mj-cs"/>
              </a:rPr>
              <a:t>Monday </a:t>
            </a:r>
            <a:r>
              <a:rPr lang="en-US" b="1" kern="1200" dirty="0">
                <a:solidFill>
                  <a:schemeClr val="accent5">
                    <a:lumMod val="40000"/>
                    <a:lumOff val="60000"/>
                  </a:schemeClr>
                </a:solidFill>
                <a:latin typeface="+mj-lt"/>
                <a:ea typeface="+mj-ea"/>
                <a:cs typeface="+mj-cs"/>
              </a:rPr>
              <a:t>14</a:t>
            </a:r>
            <a:r>
              <a:rPr lang="en-US" b="1" kern="1200" baseline="30000" dirty="0">
                <a:solidFill>
                  <a:schemeClr val="accent5">
                    <a:lumMod val="40000"/>
                    <a:lumOff val="60000"/>
                  </a:schemeClr>
                </a:solidFill>
                <a:latin typeface="+mj-lt"/>
                <a:ea typeface="+mj-ea"/>
                <a:cs typeface="+mj-cs"/>
              </a:rPr>
              <a:t>th</a:t>
            </a:r>
            <a:r>
              <a:rPr lang="en-US" b="1" kern="1200" dirty="0">
                <a:solidFill>
                  <a:schemeClr val="accent5">
                    <a:lumMod val="40000"/>
                    <a:lumOff val="60000"/>
                  </a:schemeClr>
                </a:solidFill>
                <a:latin typeface="+mj-lt"/>
                <a:ea typeface="+mj-ea"/>
                <a:cs typeface="+mj-cs"/>
              </a:rPr>
              <a:t> July. </a:t>
            </a:r>
            <a:endParaRPr lang="en-GB" dirty="0">
              <a:solidFill>
                <a:schemeClr val="accent5">
                  <a:lumMod val="40000"/>
                  <a:lumOff val="60000"/>
                </a:schemeClr>
              </a:solidFill>
            </a:endParaRPr>
          </a:p>
          <a:p>
            <a:pPr>
              <a:lnSpc>
                <a:spcPct val="115000"/>
              </a:lnSpc>
              <a:spcAft>
                <a:spcPts val="1000"/>
              </a:spcAf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If you know you will be unavailable on the dates above, please state this on your application.</a:t>
            </a:r>
            <a:endParaRPr sz="1800" dirty="0">
              <a:solidFill>
                <a:schemeClr val="bg1"/>
              </a:solidFill>
              <a:latin typeface="Calibri"/>
              <a:cs typeface="Calibri"/>
            </a:endParaRPr>
          </a:p>
        </p:txBody>
      </p:sp>
      <p:sp>
        <p:nvSpPr>
          <p:cNvPr id="6" name="object 6"/>
          <p:cNvSpPr txBox="1"/>
          <p:nvPr/>
        </p:nvSpPr>
        <p:spPr>
          <a:xfrm>
            <a:off x="9247714" y="5656845"/>
            <a:ext cx="8110220" cy="2044149"/>
          </a:xfrm>
          <a:prstGeom prst="rect">
            <a:avLst/>
          </a:prstGeom>
          <a:solidFill>
            <a:srgbClr val="C7263D"/>
          </a:solidFill>
        </p:spPr>
        <p:txBody>
          <a:bodyPr vert="horz" wrap="square" lIns="0" tIns="194310" rIns="0" bIns="0" rtlCol="0">
            <a:spAutoFit/>
          </a:bodyPr>
          <a:lstStyle/>
          <a:p>
            <a:pPr marL="138430">
              <a:lnSpc>
                <a:spcPct val="100000"/>
              </a:lnSpc>
              <a:spcBef>
                <a:spcPts val="1530"/>
              </a:spcBef>
            </a:pPr>
            <a:r>
              <a:rPr lang="en-US" b="1" dirty="0">
                <a:solidFill>
                  <a:srgbClr val="FFFFFF"/>
                </a:solidFill>
                <a:latin typeface="Calibri"/>
                <a:cs typeface="Calibri"/>
              </a:rPr>
              <a:t>M</a:t>
            </a:r>
            <a:r>
              <a:rPr sz="1800" b="1" dirty="0">
                <a:solidFill>
                  <a:srgbClr val="FFFFFF"/>
                </a:solidFill>
                <a:latin typeface="Calibri"/>
                <a:cs typeface="Calibri"/>
              </a:rPr>
              <a:t>ethods</a:t>
            </a:r>
            <a:r>
              <a:rPr sz="1800" b="1" spc="-30" dirty="0">
                <a:solidFill>
                  <a:srgbClr val="FFFFFF"/>
                </a:solidFill>
                <a:latin typeface="Calibri"/>
                <a:cs typeface="Calibri"/>
              </a:rPr>
              <a:t> </a:t>
            </a:r>
            <a:r>
              <a:rPr sz="1800" b="1" dirty="0">
                <a:solidFill>
                  <a:srgbClr val="FFFFFF"/>
                </a:solidFill>
                <a:latin typeface="Calibri"/>
                <a:cs typeface="Calibri"/>
              </a:rPr>
              <a:t>are</a:t>
            </a:r>
            <a:r>
              <a:rPr sz="1800" b="1" spc="-30" dirty="0">
                <a:solidFill>
                  <a:srgbClr val="FFFFFF"/>
                </a:solidFill>
                <a:latin typeface="Calibri"/>
                <a:cs typeface="Calibri"/>
              </a:rPr>
              <a:t> </a:t>
            </a:r>
            <a:r>
              <a:rPr sz="1800" b="1" dirty="0">
                <a:solidFill>
                  <a:srgbClr val="FFFFFF"/>
                </a:solidFill>
                <a:latin typeface="Calibri"/>
                <a:cs typeface="Calibri"/>
              </a:rPr>
              <a:t>used</a:t>
            </a:r>
            <a:r>
              <a:rPr sz="1800" b="1" spc="-30" dirty="0">
                <a:solidFill>
                  <a:srgbClr val="FFFFFF"/>
                </a:solidFill>
                <a:latin typeface="Calibri"/>
                <a:cs typeface="Calibri"/>
              </a:rPr>
              <a:t> </a:t>
            </a:r>
            <a:r>
              <a:rPr sz="1800" b="1" dirty="0">
                <a:solidFill>
                  <a:srgbClr val="FFFFFF"/>
                </a:solidFill>
                <a:latin typeface="Calibri"/>
                <a:cs typeface="Calibri"/>
              </a:rPr>
              <a:t>to</a:t>
            </a:r>
            <a:r>
              <a:rPr sz="1800" b="1" spc="-25" dirty="0">
                <a:solidFill>
                  <a:srgbClr val="FFFFFF"/>
                </a:solidFill>
                <a:latin typeface="Calibri"/>
                <a:cs typeface="Calibri"/>
              </a:rPr>
              <a:t> </a:t>
            </a:r>
            <a:r>
              <a:rPr sz="1800" b="1" dirty="0">
                <a:solidFill>
                  <a:srgbClr val="FFFFFF"/>
                </a:solidFill>
                <a:latin typeface="Calibri"/>
                <a:cs typeface="Calibri"/>
              </a:rPr>
              <a:t>systematically</a:t>
            </a:r>
            <a:r>
              <a:rPr sz="1800" b="1" spc="-30" dirty="0">
                <a:solidFill>
                  <a:srgbClr val="FFFFFF"/>
                </a:solidFill>
                <a:latin typeface="Calibri"/>
                <a:cs typeface="Calibri"/>
              </a:rPr>
              <a:t> </a:t>
            </a:r>
            <a:r>
              <a:rPr sz="1800" b="1" dirty="0">
                <a:solidFill>
                  <a:srgbClr val="FFFFFF"/>
                </a:solidFill>
                <a:latin typeface="Calibri"/>
                <a:cs typeface="Calibri"/>
              </a:rPr>
              <a:t>remove</a:t>
            </a:r>
            <a:r>
              <a:rPr sz="1800" b="1" spc="-30" dirty="0">
                <a:solidFill>
                  <a:srgbClr val="FFFFFF"/>
                </a:solidFill>
                <a:latin typeface="Calibri"/>
                <a:cs typeface="Calibri"/>
              </a:rPr>
              <a:t> </a:t>
            </a:r>
            <a:r>
              <a:rPr sz="1800" b="1" dirty="0">
                <a:solidFill>
                  <a:srgbClr val="FFFFFF"/>
                </a:solidFill>
                <a:latin typeface="Calibri"/>
                <a:cs typeface="Calibri"/>
              </a:rPr>
              <a:t>bias</a:t>
            </a:r>
            <a:r>
              <a:rPr sz="1800" b="1" spc="-30" dirty="0">
                <a:solidFill>
                  <a:srgbClr val="FFFFFF"/>
                </a:solidFill>
                <a:latin typeface="Calibri"/>
                <a:cs typeface="Calibri"/>
              </a:rPr>
              <a:t> </a:t>
            </a:r>
            <a:r>
              <a:rPr sz="1800" b="1" dirty="0">
                <a:solidFill>
                  <a:srgbClr val="FFFFFF"/>
                </a:solidFill>
                <a:latin typeface="Calibri"/>
                <a:cs typeface="Calibri"/>
              </a:rPr>
              <a:t>from</a:t>
            </a:r>
            <a:r>
              <a:rPr sz="1800" b="1" spc="-30" dirty="0">
                <a:solidFill>
                  <a:srgbClr val="FFFFFF"/>
                </a:solidFill>
                <a:latin typeface="Calibri"/>
                <a:cs typeface="Calibri"/>
              </a:rPr>
              <a:t> </a:t>
            </a:r>
            <a:r>
              <a:rPr sz="1800" b="1" dirty="0">
                <a:solidFill>
                  <a:srgbClr val="FFFFFF"/>
                </a:solidFill>
                <a:latin typeface="Calibri"/>
                <a:cs typeface="Calibri"/>
              </a:rPr>
              <a:t>reviewing</a:t>
            </a:r>
            <a:r>
              <a:rPr sz="1800" b="1" spc="-25" dirty="0">
                <a:solidFill>
                  <a:srgbClr val="FFFFFF"/>
                </a:solidFill>
                <a:latin typeface="Calibri"/>
                <a:cs typeface="Calibri"/>
              </a:rPr>
              <a:t> </a:t>
            </a:r>
            <a:r>
              <a:rPr sz="1800" b="1" spc="-10" dirty="0">
                <a:solidFill>
                  <a:srgbClr val="FFFFFF"/>
                </a:solidFill>
                <a:latin typeface="Calibri"/>
                <a:cs typeface="Calibri"/>
              </a:rPr>
              <a:t>process:</a:t>
            </a:r>
            <a:endParaRPr sz="1800" dirty="0">
              <a:latin typeface="Calibri"/>
              <a:cs typeface="Calibri"/>
            </a:endParaRPr>
          </a:p>
          <a:p>
            <a:pPr>
              <a:lnSpc>
                <a:spcPct val="100000"/>
              </a:lnSpc>
              <a:spcBef>
                <a:spcPts val="275"/>
              </a:spcBef>
            </a:pPr>
            <a:endParaRPr sz="1800" dirty="0">
              <a:latin typeface="Calibri"/>
              <a:cs typeface="Calibri"/>
            </a:endParaRPr>
          </a:p>
          <a:p>
            <a:pPr marL="138430" marR="899794" indent="227965">
              <a:lnSpc>
                <a:spcPct val="114599"/>
              </a:lnSpc>
              <a:buAutoNum type="arabicPeriod"/>
              <a:tabLst>
                <a:tab pos="366395" algn="l"/>
              </a:tabLst>
            </a:pPr>
            <a:r>
              <a:rPr lang="en-US" b="1" dirty="0" err="1">
                <a:solidFill>
                  <a:srgbClr val="FFFFFF"/>
                </a:solidFill>
                <a:latin typeface="Calibri"/>
                <a:cs typeface="Calibri"/>
              </a:rPr>
              <a:t>A</a:t>
            </a:r>
            <a:r>
              <a:rPr sz="1800" b="1" dirty="0" err="1">
                <a:solidFill>
                  <a:srgbClr val="FFFFFF"/>
                </a:solidFill>
                <a:latin typeface="Calibri"/>
                <a:cs typeface="Calibri"/>
              </a:rPr>
              <a:t>nonymisation</a:t>
            </a:r>
            <a:r>
              <a:rPr sz="1800" b="1" spc="-35" dirty="0">
                <a:solidFill>
                  <a:srgbClr val="FFFFFF"/>
                </a:solidFill>
                <a:latin typeface="Calibri"/>
                <a:cs typeface="Calibri"/>
              </a:rPr>
              <a:t> </a:t>
            </a:r>
            <a:r>
              <a:rPr sz="1800" dirty="0">
                <a:solidFill>
                  <a:srgbClr val="FFFFFF"/>
                </a:solidFill>
                <a:latin typeface="Calibri"/>
                <a:cs typeface="Calibri"/>
              </a:rPr>
              <a:t>–</a:t>
            </a:r>
            <a:r>
              <a:rPr sz="1800" spc="-40" dirty="0">
                <a:solidFill>
                  <a:srgbClr val="FFFFFF"/>
                </a:solidFill>
                <a:latin typeface="Calibri"/>
                <a:cs typeface="Calibri"/>
              </a:rPr>
              <a:t> </a:t>
            </a:r>
            <a:r>
              <a:rPr sz="1800" dirty="0">
                <a:solidFill>
                  <a:srgbClr val="FFFFFF"/>
                </a:solidFill>
                <a:latin typeface="Calibri"/>
                <a:cs typeface="Calibri"/>
              </a:rPr>
              <a:t>removing</a:t>
            </a:r>
            <a:r>
              <a:rPr sz="1800" spc="-35" dirty="0">
                <a:solidFill>
                  <a:srgbClr val="FFFFFF"/>
                </a:solidFill>
                <a:latin typeface="Calibri"/>
                <a:cs typeface="Calibri"/>
              </a:rPr>
              <a:t> </a:t>
            </a:r>
            <a:r>
              <a:rPr sz="1800" dirty="0">
                <a:solidFill>
                  <a:srgbClr val="FFFFFF"/>
                </a:solidFill>
                <a:latin typeface="Calibri"/>
                <a:cs typeface="Calibri"/>
              </a:rPr>
              <a:t>all</a:t>
            </a:r>
            <a:r>
              <a:rPr sz="1800" spc="-40" dirty="0">
                <a:solidFill>
                  <a:srgbClr val="FFFFFF"/>
                </a:solidFill>
                <a:latin typeface="Calibri"/>
                <a:cs typeface="Calibri"/>
              </a:rPr>
              <a:t> </a:t>
            </a:r>
            <a:r>
              <a:rPr sz="1800" dirty="0">
                <a:solidFill>
                  <a:srgbClr val="FFFFFF"/>
                </a:solidFill>
                <a:latin typeface="Calibri"/>
                <a:cs typeface="Calibri"/>
              </a:rPr>
              <a:t>personally</a:t>
            </a:r>
            <a:r>
              <a:rPr sz="1800" spc="-40" dirty="0">
                <a:solidFill>
                  <a:srgbClr val="FFFFFF"/>
                </a:solidFill>
                <a:latin typeface="Calibri"/>
                <a:cs typeface="Calibri"/>
              </a:rPr>
              <a:t> </a:t>
            </a:r>
            <a:r>
              <a:rPr sz="1800" spc="-10" dirty="0">
                <a:solidFill>
                  <a:srgbClr val="FFFFFF"/>
                </a:solidFill>
                <a:latin typeface="Calibri"/>
                <a:cs typeface="Calibri"/>
              </a:rPr>
              <a:t>identifiable</a:t>
            </a:r>
            <a:r>
              <a:rPr sz="1800" spc="-35" dirty="0">
                <a:solidFill>
                  <a:srgbClr val="FFFFFF"/>
                </a:solidFill>
                <a:latin typeface="Calibri"/>
                <a:cs typeface="Calibri"/>
              </a:rPr>
              <a:t> </a:t>
            </a:r>
            <a:r>
              <a:rPr sz="1800" spc="-10" dirty="0">
                <a:solidFill>
                  <a:srgbClr val="FFFFFF"/>
                </a:solidFill>
                <a:latin typeface="Calibri"/>
                <a:cs typeface="Calibri"/>
              </a:rPr>
              <a:t>information</a:t>
            </a:r>
            <a:r>
              <a:rPr sz="1800" spc="-40" dirty="0">
                <a:solidFill>
                  <a:srgbClr val="FFFFFF"/>
                </a:solidFill>
                <a:latin typeface="Calibri"/>
                <a:cs typeface="Calibri"/>
              </a:rPr>
              <a:t> </a:t>
            </a:r>
            <a:r>
              <a:rPr sz="1800" dirty="0">
                <a:solidFill>
                  <a:srgbClr val="FFFFFF"/>
                </a:solidFill>
                <a:latin typeface="Calibri"/>
                <a:cs typeface="Calibri"/>
              </a:rPr>
              <a:t>from</a:t>
            </a:r>
            <a:r>
              <a:rPr sz="1800" spc="-40" dirty="0">
                <a:solidFill>
                  <a:srgbClr val="FFFFFF"/>
                </a:solidFill>
                <a:latin typeface="Calibri"/>
                <a:cs typeface="Calibri"/>
              </a:rPr>
              <a:t> </a:t>
            </a:r>
            <a:r>
              <a:rPr sz="1800" spc="-25" dirty="0">
                <a:solidFill>
                  <a:srgbClr val="FFFFFF"/>
                </a:solidFill>
                <a:latin typeface="Calibri"/>
                <a:cs typeface="Calibri"/>
              </a:rPr>
              <a:t>an </a:t>
            </a:r>
            <a:r>
              <a:rPr sz="1800" spc="-10" dirty="0">
                <a:solidFill>
                  <a:srgbClr val="FFFFFF"/>
                </a:solidFill>
                <a:latin typeface="Calibri"/>
                <a:cs typeface="Calibri"/>
              </a:rPr>
              <a:t>application.</a:t>
            </a:r>
            <a:endParaRPr sz="1800" dirty="0">
              <a:latin typeface="Calibri"/>
              <a:cs typeface="Calibri"/>
            </a:endParaRPr>
          </a:p>
          <a:p>
            <a:pPr marL="138430" marR="153035" indent="227965">
              <a:lnSpc>
                <a:spcPct val="114599"/>
              </a:lnSpc>
              <a:buAutoNum type="arabicPeriod"/>
              <a:tabLst>
                <a:tab pos="366395" algn="l"/>
              </a:tabLst>
            </a:pPr>
            <a:r>
              <a:rPr lang="en-US" b="1" dirty="0">
                <a:solidFill>
                  <a:srgbClr val="FFFFFF"/>
                </a:solidFill>
                <a:latin typeface="Calibri"/>
                <a:cs typeface="Calibri"/>
              </a:rPr>
              <a:t>W</a:t>
            </a:r>
            <a:r>
              <a:rPr sz="1800" b="1" dirty="0">
                <a:solidFill>
                  <a:srgbClr val="FFFFFF"/>
                </a:solidFill>
                <a:latin typeface="Calibri"/>
                <a:cs typeface="Calibri"/>
              </a:rPr>
              <a:t>isdom</a:t>
            </a:r>
            <a:r>
              <a:rPr sz="1800" b="1" spc="-55" dirty="0">
                <a:solidFill>
                  <a:srgbClr val="FFFFFF"/>
                </a:solidFill>
                <a:latin typeface="Calibri"/>
                <a:cs typeface="Calibri"/>
              </a:rPr>
              <a:t> </a:t>
            </a:r>
            <a:r>
              <a:rPr sz="1800" b="1" dirty="0">
                <a:solidFill>
                  <a:srgbClr val="FFFFFF"/>
                </a:solidFill>
                <a:latin typeface="Calibri"/>
                <a:cs typeface="Calibri"/>
              </a:rPr>
              <a:t>of</a:t>
            </a:r>
            <a:r>
              <a:rPr sz="1800" b="1" spc="-40" dirty="0">
                <a:solidFill>
                  <a:srgbClr val="FFFFFF"/>
                </a:solidFill>
                <a:latin typeface="Calibri"/>
                <a:cs typeface="Calibri"/>
              </a:rPr>
              <a:t> </a:t>
            </a:r>
            <a:r>
              <a:rPr sz="1800" b="1" dirty="0">
                <a:solidFill>
                  <a:srgbClr val="FFFFFF"/>
                </a:solidFill>
                <a:latin typeface="Calibri"/>
                <a:cs typeface="Calibri"/>
              </a:rPr>
              <a:t>the</a:t>
            </a:r>
            <a:r>
              <a:rPr sz="1800" b="1" spc="-40" dirty="0">
                <a:solidFill>
                  <a:srgbClr val="FFFFFF"/>
                </a:solidFill>
                <a:latin typeface="Calibri"/>
                <a:cs typeface="Calibri"/>
              </a:rPr>
              <a:t> </a:t>
            </a:r>
            <a:r>
              <a:rPr sz="1800" b="1" dirty="0">
                <a:solidFill>
                  <a:srgbClr val="FFFFFF"/>
                </a:solidFill>
                <a:latin typeface="Calibri"/>
                <a:cs typeface="Calibri"/>
              </a:rPr>
              <a:t>crowd</a:t>
            </a:r>
            <a:r>
              <a:rPr sz="1800" b="1" spc="-40" dirty="0">
                <a:solidFill>
                  <a:srgbClr val="FFFFFF"/>
                </a:solidFill>
                <a:latin typeface="Calibri"/>
                <a:cs typeface="Calibri"/>
              </a:rPr>
              <a:t> </a:t>
            </a:r>
            <a:r>
              <a:rPr sz="1800" dirty="0">
                <a:solidFill>
                  <a:srgbClr val="FFFFFF"/>
                </a:solidFill>
                <a:latin typeface="Calibri"/>
                <a:cs typeface="Calibri"/>
              </a:rPr>
              <a:t>–</a:t>
            </a:r>
            <a:r>
              <a:rPr sz="1800" spc="-40" dirty="0">
                <a:solidFill>
                  <a:srgbClr val="FFFFFF"/>
                </a:solidFill>
                <a:latin typeface="Calibri"/>
                <a:cs typeface="Calibri"/>
              </a:rPr>
              <a:t> </a:t>
            </a:r>
            <a:r>
              <a:rPr sz="1800" dirty="0">
                <a:solidFill>
                  <a:srgbClr val="FFFFFF"/>
                </a:solidFill>
                <a:latin typeface="Calibri"/>
                <a:cs typeface="Calibri"/>
              </a:rPr>
              <a:t>getting</a:t>
            </a:r>
            <a:r>
              <a:rPr sz="1800" spc="-40" dirty="0">
                <a:solidFill>
                  <a:srgbClr val="FFFFFF"/>
                </a:solidFill>
                <a:latin typeface="Calibri"/>
                <a:cs typeface="Calibri"/>
              </a:rPr>
              <a:t> </a:t>
            </a:r>
            <a:r>
              <a:rPr sz="1800" dirty="0">
                <a:solidFill>
                  <a:srgbClr val="FFFFFF"/>
                </a:solidFill>
                <a:latin typeface="Calibri"/>
                <a:cs typeface="Calibri"/>
              </a:rPr>
              <a:t>more</a:t>
            </a:r>
            <a:r>
              <a:rPr sz="1800" spc="-40" dirty="0">
                <a:solidFill>
                  <a:srgbClr val="FFFFFF"/>
                </a:solidFill>
                <a:latin typeface="Calibri"/>
                <a:cs typeface="Calibri"/>
              </a:rPr>
              <a:t> </a:t>
            </a:r>
            <a:r>
              <a:rPr sz="1800" dirty="0">
                <a:solidFill>
                  <a:srgbClr val="FFFFFF"/>
                </a:solidFill>
                <a:latin typeface="Calibri"/>
                <a:cs typeface="Calibri"/>
              </a:rPr>
              <a:t>than</a:t>
            </a:r>
            <a:r>
              <a:rPr sz="1800" spc="-40" dirty="0">
                <a:solidFill>
                  <a:srgbClr val="FFFFFF"/>
                </a:solidFill>
                <a:latin typeface="Calibri"/>
                <a:cs typeface="Calibri"/>
              </a:rPr>
              <a:t> </a:t>
            </a:r>
            <a:r>
              <a:rPr sz="1800" dirty="0">
                <a:solidFill>
                  <a:srgbClr val="FFFFFF"/>
                </a:solidFill>
                <a:latin typeface="Calibri"/>
                <a:cs typeface="Calibri"/>
              </a:rPr>
              <a:t>one</a:t>
            </a:r>
            <a:r>
              <a:rPr sz="1800" spc="-40" dirty="0">
                <a:solidFill>
                  <a:srgbClr val="FFFFFF"/>
                </a:solidFill>
                <a:latin typeface="Calibri"/>
                <a:cs typeface="Calibri"/>
              </a:rPr>
              <a:t> </a:t>
            </a:r>
            <a:r>
              <a:rPr sz="1800" dirty="0">
                <a:solidFill>
                  <a:srgbClr val="FFFFFF"/>
                </a:solidFill>
                <a:latin typeface="Calibri"/>
                <a:cs typeface="Calibri"/>
              </a:rPr>
              <a:t>person</a:t>
            </a:r>
            <a:r>
              <a:rPr sz="1800" spc="-40"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review</a:t>
            </a:r>
            <a:r>
              <a:rPr sz="1800" spc="-40" dirty="0">
                <a:solidFill>
                  <a:srgbClr val="FFFFFF"/>
                </a:solidFill>
                <a:latin typeface="Calibri"/>
                <a:cs typeface="Calibri"/>
              </a:rPr>
              <a:t> </a:t>
            </a:r>
            <a:r>
              <a:rPr lang="en-GB" sz="1800" dirty="0">
                <a:solidFill>
                  <a:srgbClr val="FFFFFF"/>
                </a:solidFill>
                <a:latin typeface="Calibri"/>
                <a:cs typeface="Calibri"/>
              </a:rPr>
              <a:t>applications </a:t>
            </a:r>
            <a:r>
              <a:rPr sz="1800" spc="-10" dirty="0">
                <a:solidFill>
                  <a:srgbClr val="FFFFFF"/>
                </a:solidFill>
                <a:latin typeface="Calibri"/>
                <a:cs typeface="Calibri"/>
              </a:rPr>
              <a:t>helps </a:t>
            </a:r>
            <a:r>
              <a:rPr sz="1800" dirty="0">
                <a:solidFill>
                  <a:srgbClr val="FFFFFF"/>
                </a:solidFill>
                <a:latin typeface="Calibri"/>
                <a:cs typeface="Calibri"/>
              </a:rPr>
              <a:t>to</a:t>
            </a:r>
            <a:r>
              <a:rPr sz="1800" spc="-55" dirty="0">
                <a:solidFill>
                  <a:srgbClr val="FFFFFF"/>
                </a:solidFill>
                <a:latin typeface="Calibri"/>
                <a:cs typeface="Calibri"/>
              </a:rPr>
              <a:t> </a:t>
            </a:r>
            <a:r>
              <a:rPr sz="1800" dirty="0">
                <a:solidFill>
                  <a:srgbClr val="FFFFFF"/>
                </a:solidFill>
                <a:latin typeface="Calibri"/>
                <a:cs typeface="Calibri"/>
              </a:rPr>
              <a:t>average</a:t>
            </a:r>
            <a:r>
              <a:rPr sz="1800" spc="-50" dirty="0">
                <a:solidFill>
                  <a:srgbClr val="FFFFFF"/>
                </a:solidFill>
                <a:latin typeface="Calibri"/>
                <a:cs typeface="Calibri"/>
              </a:rPr>
              <a:t> </a:t>
            </a:r>
            <a:r>
              <a:rPr sz="1800" dirty="0">
                <a:solidFill>
                  <a:srgbClr val="FFFFFF"/>
                </a:solidFill>
                <a:latin typeface="Calibri"/>
                <a:cs typeface="Calibri"/>
              </a:rPr>
              <a:t>out</a:t>
            </a:r>
            <a:r>
              <a:rPr sz="1800" spc="-50" dirty="0">
                <a:solidFill>
                  <a:srgbClr val="FFFFFF"/>
                </a:solidFill>
                <a:latin typeface="Calibri"/>
                <a:cs typeface="Calibri"/>
              </a:rPr>
              <a:t> </a:t>
            </a:r>
            <a:r>
              <a:rPr sz="1800" dirty="0">
                <a:solidFill>
                  <a:srgbClr val="FFFFFF"/>
                </a:solidFill>
                <a:latin typeface="Calibri"/>
                <a:cs typeface="Calibri"/>
              </a:rPr>
              <a:t>subjectivity</a:t>
            </a:r>
            <a:r>
              <a:rPr sz="1800" spc="-50" dirty="0">
                <a:solidFill>
                  <a:srgbClr val="FFFFFF"/>
                </a:solidFill>
                <a:latin typeface="Calibri"/>
                <a:cs typeface="Calibri"/>
              </a:rPr>
              <a:t> </a:t>
            </a:r>
            <a:r>
              <a:rPr sz="1800" dirty="0">
                <a:solidFill>
                  <a:srgbClr val="FFFFFF"/>
                </a:solidFill>
                <a:latin typeface="Calibri"/>
                <a:cs typeface="Calibri"/>
              </a:rPr>
              <a:t>for</a:t>
            </a:r>
            <a:r>
              <a:rPr sz="1800" spc="-50" dirty="0">
                <a:solidFill>
                  <a:srgbClr val="FFFFFF"/>
                </a:solidFill>
                <a:latin typeface="Calibri"/>
                <a:cs typeface="Calibri"/>
              </a:rPr>
              <a:t> </a:t>
            </a:r>
            <a:r>
              <a:rPr sz="1800" dirty="0">
                <a:solidFill>
                  <a:srgbClr val="FFFFFF"/>
                </a:solidFill>
                <a:latin typeface="Calibri"/>
                <a:cs typeface="Calibri"/>
              </a:rPr>
              <a:t>a</a:t>
            </a:r>
            <a:r>
              <a:rPr sz="1800" spc="-50" dirty="0">
                <a:solidFill>
                  <a:srgbClr val="FFFFFF"/>
                </a:solidFill>
                <a:latin typeface="Calibri"/>
                <a:cs typeface="Calibri"/>
              </a:rPr>
              <a:t> </a:t>
            </a:r>
            <a:r>
              <a:rPr sz="1800" dirty="0">
                <a:solidFill>
                  <a:srgbClr val="FFFFFF"/>
                </a:solidFill>
                <a:latin typeface="Calibri"/>
                <a:cs typeface="Calibri"/>
              </a:rPr>
              <a:t>more</a:t>
            </a:r>
            <a:r>
              <a:rPr sz="1800" spc="-55" dirty="0">
                <a:solidFill>
                  <a:srgbClr val="FFFFFF"/>
                </a:solidFill>
                <a:latin typeface="Calibri"/>
                <a:cs typeface="Calibri"/>
              </a:rPr>
              <a:t> </a:t>
            </a:r>
            <a:r>
              <a:rPr sz="1800" dirty="0">
                <a:solidFill>
                  <a:srgbClr val="FFFFFF"/>
                </a:solidFill>
                <a:latin typeface="Calibri"/>
                <a:cs typeface="Calibri"/>
              </a:rPr>
              <a:t>accurate</a:t>
            </a:r>
            <a:r>
              <a:rPr sz="1800" spc="-50" dirty="0">
                <a:solidFill>
                  <a:srgbClr val="FFFFFF"/>
                </a:solidFill>
                <a:latin typeface="Calibri"/>
                <a:cs typeface="Calibri"/>
              </a:rPr>
              <a:t> </a:t>
            </a:r>
            <a:r>
              <a:rPr sz="1800" dirty="0">
                <a:solidFill>
                  <a:srgbClr val="FFFFFF"/>
                </a:solidFill>
                <a:latin typeface="Calibri"/>
                <a:cs typeface="Calibri"/>
              </a:rPr>
              <a:t>assessment</a:t>
            </a:r>
            <a:r>
              <a:rPr sz="1800" spc="-50"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spc="-10" dirty="0">
                <a:solidFill>
                  <a:srgbClr val="FFFFFF"/>
                </a:solidFill>
                <a:latin typeface="Calibri"/>
                <a:cs typeface="Calibri"/>
              </a:rPr>
              <a:t>merit</a:t>
            </a:r>
            <a:r>
              <a:rPr lang="en-US" sz="1800" spc="-10" dirty="0">
                <a:solidFill>
                  <a:srgbClr val="FFFFFF"/>
                </a:solidFill>
                <a:latin typeface="Calibri"/>
                <a:cs typeface="Calibri"/>
              </a:rPr>
              <a:t>.</a:t>
            </a:r>
            <a:endParaRPr sz="18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7998" cy="10286999"/>
            </a:xfrm>
            <a:prstGeom prst="rect">
              <a:avLst/>
            </a:prstGeom>
          </p:spPr>
        </p:pic>
        <p:pic>
          <p:nvPicPr>
            <p:cNvPr id="4" name="object 4"/>
            <p:cNvPicPr/>
            <p:nvPr/>
          </p:nvPicPr>
          <p:blipFill>
            <a:blip r:embed="rId3" cstate="print"/>
            <a:stretch>
              <a:fillRect/>
            </a:stretch>
          </p:blipFill>
          <p:spPr>
            <a:xfrm>
              <a:off x="7011320" y="1368614"/>
              <a:ext cx="4267199" cy="3171824"/>
            </a:xfrm>
            <a:prstGeom prst="rect">
              <a:avLst/>
            </a:prstGeom>
          </p:spPr>
        </p:pic>
      </p:grpSp>
      <p:sp>
        <p:nvSpPr>
          <p:cNvPr id="5" name="object 5"/>
          <p:cNvSpPr txBox="1"/>
          <p:nvPr/>
        </p:nvSpPr>
        <p:spPr>
          <a:xfrm>
            <a:off x="6440487" y="4749474"/>
            <a:ext cx="5407025" cy="1597025"/>
          </a:xfrm>
          <a:prstGeom prst="rect">
            <a:avLst/>
          </a:prstGeom>
        </p:spPr>
        <p:txBody>
          <a:bodyPr vert="horz" wrap="square" lIns="0" tIns="12700" rIns="0" bIns="0" rtlCol="0">
            <a:spAutoFit/>
          </a:bodyPr>
          <a:lstStyle/>
          <a:p>
            <a:pPr marL="12700" marR="5080" algn="ctr">
              <a:lnSpc>
                <a:spcPct val="114599"/>
              </a:lnSpc>
              <a:spcBef>
                <a:spcPts val="100"/>
              </a:spcBef>
            </a:pPr>
            <a:r>
              <a:rPr sz="3000" dirty="0">
                <a:solidFill>
                  <a:srgbClr val="FFFFFF"/>
                </a:solidFill>
                <a:latin typeface="Calibri"/>
                <a:cs typeface="Calibri"/>
              </a:rPr>
              <a:t>CHANGING</a:t>
            </a:r>
            <a:r>
              <a:rPr sz="3000" spc="-130" dirty="0">
                <a:solidFill>
                  <a:srgbClr val="FFFFFF"/>
                </a:solidFill>
                <a:latin typeface="Calibri"/>
                <a:cs typeface="Calibri"/>
              </a:rPr>
              <a:t> </a:t>
            </a:r>
            <a:r>
              <a:rPr sz="3000" b="1" spc="-20" dirty="0">
                <a:solidFill>
                  <a:srgbClr val="C7263D"/>
                </a:solidFill>
                <a:latin typeface="Calibri"/>
                <a:cs typeface="Calibri"/>
              </a:rPr>
              <a:t>SPORT </a:t>
            </a:r>
            <a:r>
              <a:rPr sz="3000" spc="-10" dirty="0">
                <a:solidFill>
                  <a:srgbClr val="FFFFFF"/>
                </a:solidFill>
                <a:latin typeface="Calibri"/>
                <a:cs typeface="Calibri"/>
              </a:rPr>
              <a:t>STRENGHTHENING</a:t>
            </a:r>
            <a:r>
              <a:rPr sz="3000" spc="-55" dirty="0">
                <a:solidFill>
                  <a:srgbClr val="FFFFFF"/>
                </a:solidFill>
                <a:latin typeface="Calibri"/>
                <a:cs typeface="Calibri"/>
              </a:rPr>
              <a:t> </a:t>
            </a:r>
            <a:r>
              <a:rPr sz="3000" b="1" spc="-10" dirty="0">
                <a:solidFill>
                  <a:srgbClr val="C7263D"/>
                </a:solidFill>
                <a:latin typeface="Calibri"/>
                <a:cs typeface="Calibri"/>
              </a:rPr>
              <a:t>COMMUNITIES </a:t>
            </a:r>
            <a:r>
              <a:rPr sz="3000" dirty="0">
                <a:solidFill>
                  <a:srgbClr val="FFFFFF"/>
                </a:solidFill>
                <a:latin typeface="Calibri"/>
                <a:cs typeface="Calibri"/>
              </a:rPr>
              <a:t>TRANSFORMING</a:t>
            </a:r>
            <a:r>
              <a:rPr sz="3000" spc="-155" dirty="0">
                <a:solidFill>
                  <a:srgbClr val="FFFFFF"/>
                </a:solidFill>
                <a:latin typeface="Calibri"/>
                <a:cs typeface="Calibri"/>
              </a:rPr>
              <a:t> </a:t>
            </a:r>
            <a:r>
              <a:rPr sz="3000" b="1" spc="-20" dirty="0">
                <a:solidFill>
                  <a:srgbClr val="C7263D"/>
                </a:solidFill>
                <a:latin typeface="Calibri"/>
                <a:cs typeface="Calibri"/>
              </a:rPr>
              <a:t>LIVES</a:t>
            </a:r>
            <a:endParaRPr sz="3000" dirty="0">
              <a:latin typeface="Calibri"/>
              <a:cs typeface="Calibri"/>
            </a:endParaRPr>
          </a:p>
        </p:txBody>
      </p:sp>
      <p:grpSp>
        <p:nvGrpSpPr>
          <p:cNvPr id="6" name="object 6"/>
          <p:cNvGrpSpPr/>
          <p:nvPr/>
        </p:nvGrpSpPr>
        <p:grpSpPr>
          <a:xfrm>
            <a:off x="-19" y="7040694"/>
            <a:ext cx="18288654" cy="3246305"/>
            <a:chOff x="-19" y="7040694"/>
            <a:chExt cx="18288654" cy="3246305"/>
          </a:xfrm>
        </p:grpSpPr>
        <p:sp>
          <p:nvSpPr>
            <p:cNvPr id="7" name="object 7"/>
            <p:cNvSpPr/>
            <p:nvPr/>
          </p:nvSpPr>
          <p:spPr>
            <a:xfrm>
              <a:off x="6668319" y="7040694"/>
              <a:ext cx="4951730" cy="0"/>
            </a:xfrm>
            <a:custGeom>
              <a:avLst/>
              <a:gdLst/>
              <a:ahLst/>
              <a:cxnLst/>
              <a:rect l="l" t="t" r="r" b="b"/>
              <a:pathLst>
                <a:path w="4951730">
                  <a:moveTo>
                    <a:pt x="0" y="0"/>
                  </a:moveTo>
                  <a:lnTo>
                    <a:pt x="4951360" y="0"/>
                  </a:lnTo>
                </a:path>
              </a:pathLst>
            </a:custGeom>
            <a:ln w="19049">
              <a:solidFill>
                <a:srgbClr val="D99823"/>
              </a:solidFill>
            </a:ln>
          </p:spPr>
          <p:txBody>
            <a:bodyPr wrap="square" lIns="0" tIns="0" rIns="0" bIns="0" rtlCol="0"/>
            <a:lstStyle/>
            <a:p>
              <a:endParaRPr dirty="0"/>
            </a:p>
          </p:txBody>
        </p:sp>
        <p:sp>
          <p:nvSpPr>
            <p:cNvPr id="8" name="object 8"/>
            <p:cNvSpPr/>
            <p:nvPr/>
          </p:nvSpPr>
          <p:spPr>
            <a:xfrm>
              <a:off x="-19" y="10210799"/>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C7263D"/>
            </a:solidFill>
          </p:spPr>
          <p:txBody>
            <a:bodyPr wrap="square" lIns="0" tIns="0" rIns="0" bIns="0" rtlCol="0"/>
            <a:lstStyle/>
            <a:p>
              <a:endParaRPr dirty="0"/>
            </a:p>
          </p:txBody>
        </p:sp>
        <p:sp>
          <p:nvSpPr>
            <p:cNvPr id="9" name="object 9"/>
            <p:cNvSpPr/>
            <p:nvPr/>
          </p:nvSpPr>
          <p:spPr>
            <a:xfrm>
              <a:off x="0" y="10135326"/>
              <a:ext cx="18288635" cy="76200"/>
            </a:xfrm>
            <a:custGeom>
              <a:avLst/>
              <a:gdLst/>
              <a:ahLst/>
              <a:cxnLst/>
              <a:rect l="l" t="t" r="r" b="b"/>
              <a:pathLst>
                <a:path w="18288635" h="76200">
                  <a:moveTo>
                    <a:pt x="0" y="0"/>
                  </a:moveTo>
                  <a:lnTo>
                    <a:pt x="18288038" y="0"/>
                  </a:lnTo>
                  <a:lnTo>
                    <a:pt x="18288038" y="76199"/>
                  </a:lnTo>
                  <a:lnTo>
                    <a:pt x="0" y="76199"/>
                  </a:lnTo>
                  <a:lnTo>
                    <a:pt x="0" y="0"/>
                  </a:lnTo>
                  <a:close/>
                </a:path>
              </a:pathLst>
            </a:custGeom>
            <a:solidFill>
              <a:srgbClr val="D99823"/>
            </a:solidFill>
          </p:spPr>
          <p:txBody>
            <a:bodyPr wrap="square" lIns="0" tIns="0" rIns="0" bIns="0" rtlCol="0"/>
            <a:lstStyle/>
            <a:p>
              <a:endParaRPr dirty="0"/>
            </a:p>
          </p:txBody>
        </p:sp>
      </p:grpSp>
      <p:sp>
        <p:nvSpPr>
          <p:cNvPr id="11" name="object 11"/>
          <p:cNvSpPr txBox="1"/>
          <p:nvPr/>
        </p:nvSpPr>
        <p:spPr>
          <a:xfrm>
            <a:off x="3653085" y="7851744"/>
            <a:ext cx="10982325" cy="474489"/>
          </a:xfrm>
          <a:prstGeom prst="rect">
            <a:avLst/>
          </a:prstGeom>
        </p:spPr>
        <p:txBody>
          <a:bodyPr vert="horz" wrap="square" lIns="0" tIns="12700" rIns="0" bIns="0" rtlCol="0">
            <a:spAutoFit/>
          </a:bodyPr>
          <a:lstStyle/>
          <a:p>
            <a:pPr marL="12700" algn="ctr">
              <a:lnSpc>
                <a:spcPct val="100000"/>
              </a:lnSpc>
              <a:spcBef>
                <a:spcPts val="100"/>
              </a:spcBef>
            </a:pPr>
            <a:r>
              <a:rPr lang="en-GB" sz="3000" b="1" dirty="0">
                <a:solidFill>
                  <a:srgbClr val="FFFFFF"/>
                </a:solidFill>
                <a:latin typeface="Calibri"/>
                <a:cs typeface="Calibri"/>
              </a:rPr>
              <a:t>Thank you for your interest</a:t>
            </a:r>
            <a:endParaRPr sz="30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10286999"/>
          </a:xfrm>
          <a:prstGeom prst="rect">
            <a:avLst/>
          </a:prstGeom>
        </p:spPr>
      </p:pic>
      <p:sp>
        <p:nvSpPr>
          <p:cNvPr id="3" name="object 3"/>
          <p:cNvSpPr/>
          <p:nvPr/>
        </p:nvSpPr>
        <p:spPr>
          <a:xfrm>
            <a:off x="10265851" y="250005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dirty="0"/>
          </a:p>
        </p:txBody>
      </p:sp>
      <p:sp>
        <p:nvSpPr>
          <p:cNvPr id="4" name="object 4"/>
          <p:cNvSpPr/>
          <p:nvPr/>
        </p:nvSpPr>
        <p:spPr>
          <a:xfrm>
            <a:off x="10265852" y="3482402"/>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C7263D"/>
          </a:solidFill>
        </p:spPr>
        <p:txBody>
          <a:bodyPr wrap="square" lIns="0" tIns="0" rIns="0" bIns="0" rtlCol="0"/>
          <a:lstStyle/>
          <a:p>
            <a:endParaRPr dirty="0"/>
          </a:p>
        </p:txBody>
      </p:sp>
      <p:sp>
        <p:nvSpPr>
          <p:cNvPr id="5" name="object 5"/>
          <p:cNvSpPr txBox="1">
            <a:spLocks noGrp="1"/>
          </p:cNvSpPr>
          <p:nvPr>
            <p:ph type="title"/>
          </p:nvPr>
        </p:nvSpPr>
        <p:spPr>
          <a:prstGeom prst="rect">
            <a:avLst/>
          </a:prstGeom>
        </p:spPr>
        <p:txBody>
          <a:bodyPr vert="horz" wrap="square" lIns="0" tIns="346456" rIns="0" bIns="0" rtlCol="0">
            <a:spAutoFit/>
          </a:bodyPr>
          <a:lstStyle/>
          <a:p>
            <a:pPr marL="9249410">
              <a:lnSpc>
                <a:spcPct val="100000"/>
              </a:lnSpc>
              <a:spcBef>
                <a:spcPts val="100"/>
              </a:spcBef>
            </a:pPr>
            <a:r>
              <a:rPr spc="-120" dirty="0"/>
              <a:t>CONTENTS</a:t>
            </a:r>
          </a:p>
        </p:txBody>
      </p:sp>
      <p:sp>
        <p:nvSpPr>
          <p:cNvPr id="6" name="object 6"/>
          <p:cNvSpPr txBox="1"/>
          <p:nvPr/>
        </p:nvSpPr>
        <p:spPr>
          <a:xfrm>
            <a:off x="10797085" y="3349334"/>
            <a:ext cx="306832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About</a:t>
            </a:r>
            <a:r>
              <a:rPr sz="3000" spc="-60" dirty="0">
                <a:solidFill>
                  <a:srgbClr val="FFFFFF"/>
                </a:solidFill>
                <a:latin typeface="Calibri"/>
                <a:cs typeface="Calibri"/>
              </a:rPr>
              <a:t> </a:t>
            </a:r>
            <a:r>
              <a:rPr sz="3000" spc="-10" dirty="0">
                <a:solidFill>
                  <a:srgbClr val="FFFFFF"/>
                </a:solidFill>
                <a:latin typeface="Calibri"/>
                <a:cs typeface="Calibri"/>
              </a:rPr>
              <a:t>StreetGames</a:t>
            </a:r>
            <a:endParaRPr sz="3000" dirty="0">
              <a:latin typeface="Calibri"/>
              <a:cs typeface="Calibri"/>
            </a:endParaRPr>
          </a:p>
        </p:txBody>
      </p:sp>
      <p:sp>
        <p:nvSpPr>
          <p:cNvPr id="7" name="object 7"/>
          <p:cNvSpPr/>
          <p:nvPr/>
        </p:nvSpPr>
        <p:spPr>
          <a:xfrm>
            <a:off x="10265852" y="4387278"/>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D99823"/>
          </a:solidFill>
        </p:spPr>
        <p:txBody>
          <a:bodyPr wrap="square" lIns="0" tIns="0" rIns="0" bIns="0" rtlCol="0"/>
          <a:lstStyle/>
          <a:p>
            <a:endParaRPr dirty="0"/>
          </a:p>
        </p:txBody>
      </p:sp>
      <p:sp>
        <p:nvSpPr>
          <p:cNvPr id="8" name="object 8"/>
          <p:cNvSpPr txBox="1"/>
          <p:nvPr/>
        </p:nvSpPr>
        <p:spPr>
          <a:xfrm>
            <a:off x="10797085" y="4254210"/>
            <a:ext cx="1721485"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Our</a:t>
            </a:r>
            <a:r>
              <a:rPr sz="3000" spc="-50" dirty="0">
                <a:solidFill>
                  <a:srgbClr val="FFFFFF"/>
                </a:solidFill>
                <a:latin typeface="Calibri"/>
                <a:cs typeface="Calibri"/>
              </a:rPr>
              <a:t> </a:t>
            </a:r>
            <a:r>
              <a:rPr sz="3000" spc="-10" dirty="0">
                <a:solidFill>
                  <a:srgbClr val="FFFFFF"/>
                </a:solidFill>
                <a:latin typeface="Calibri"/>
                <a:cs typeface="Calibri"/>
              </a:rPr>
              <a:t>Values</a:t>
            </a:r>
            <a:endParaRPr sz="3000" dirty="0">
              <a:latin typeface="Calibri"/>
              <a:cs typeface="Calibri"/>
            </a:endParaRPr>
          </a:p>
        </p:txBody>
      </p:sp>
      <p:sp>
        <p:nvSpPr>
          <p:cNvPr id="9" name="object 9"/>
          <p:cNvSpPr/>
          <p:nvPr/>
        </p:nvSpPr>
        <p:spPr>
          <a:xfrm>
            <a:off x="10265852" y="5258816"/>
            <a:ext cx="339090" cy="340360"/>
          </a:xfrm>
          <a:custGeom>
            <a:avLst/>
            <a:gdLst/>
            <a:ahLst/>
            <a:cxnLst/>
            <a:rect l="l" t="t" r="r" b="b"/>
            <a:pathLst>
              <a:path w="339090" h="340360">
                <a:moveTo>
                  <a:pt x="169428" y="340097"/>
                </a:moveTo>
                <a:lnTo>
                  <a:pt x="124388" y="334023"/>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FFFFFF"/>
          </a:solidFill>
        </p:spPr>
        <p:txBody>
          <a:bodyPr wrap="square" lIns="0" tIns="0" rIns="0" bIns="0" rtlCol="0"/>
          <a:lstStyle/>
          <a:p>
            <a:endParaRPr dirty="0"/>
          </a:p>
        </p:txBody>
      </p:sp>
      <p:sp>
        <p:nvSpPr>
          <p:cNvPr id="10" name="object 10"/>
          <p:cNvSpPr txBox="1"/>
          <p:nvPr/>
        </p:nvSpPr>
        <p:spPr>
          <a:xfrm>
            <a:off x="10797085" y="5168610"/>
            <a:ext cx="289433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latin typeface="Calibri"/>
                <a:cs typeface="Calibri"/>
              </a:rPr>
              <a:t>Our</a:t>
            </a:r>
            <a:r>
              <a:rPr sz="3000" spc="-50" dirty="0">
                <a:solidFill>
                  <a:srgbClr val="FFFFFF"/>
                </a:solidFill>
                <a:latin typeface="Calibri"/>
                <a:cs typeface="Calibri"/>
              </a:rPr>
              <a:t> </a:t>
            </a:r>
            <a:r>
              <a:rPr sz="3000" spc="-10" dirty="0">
                <a:solidFill>
                  <a:srgbClr val="FFFFFF"/>
                </a:solidFill>
                <a:latin typeface="Calibri"/>
                <a:cs typeface="Calibri"/>
              </a:rPr>
              <a:t>Commitments</a:t>
            </a:r>
            <a:endParaRPr sz="3000" dirty="0">
              <a:latin typeface="Calibri"/>
              <a:cs typeface="Calibri"/>
            </a:endParaRPr>
          </a:p>
        </p:txBody>
      </p:sp>
      <p:sp>
        <p:nvSpPr>
          <p:cNvPr id="11" name="object 11"/>
          <p:cNvSpPr/>
          <p:nvPr/>
        </p:nvSpPr>
        <p:spPr>
          <a:xfrm>
            <a:off x="10265852" y="6095615"/>
            <a:ext cx="339090" cy="340360"/>
          </a:xfrm>
          <a:custGeom>
            <a:avLst/>
            <a:gdLst/>
            <a:ahLst/>
            <a:cxnLst/>
            <a:rect l="l" t="t" r="r" b="b"/>
            <a:pathLst>
              <a:path w="339090" h="340360">
                <a:moveTo>
                  <a:pt x="169428" y="340097"/>
                </a:moveTo>
                <a:lnTo>
                  <a:pt x="124388" y="334022"/>
                </a:lnTo>
                <a:lnTo>
                  <a:pt x="83915" y="316880"/>
                </a:lnTo>
                <a:lnTo>
                  <a:pt x="49624" y="290291"/>
                </a:lnTo>
                <a:lnTo>
                  <a:pt x="23132" y="255875"/>
                </a:lnTo>
                <a:lnTo>
                  <a:pt x="6052" y="215254"/>
                </a:lnTo>
                <a:lnTo>
                  <a:pt x="0" y="170048"/>
                </a:lnTo>
                <a:lnTo>
                  <a:pt x="6052" y="124842"/>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2"/>
                </a:lnTo>
                <a:lnTo>
                  <a:pt x="338858" y="170048"/>
                </a:lnTo>
                <a:lnTo>
                  <a:pt x="332806" y="215254"/>
                </a:lnTo>
                <a:lnTo>
                  <a:pt x="315726" y="255875"/>
                </a:lnTo>
                <a:lnTo>
                  <a:pt x="289233" y="290291"/>
                </a:lnTo>
                <a:lnTo>
                  <a:pt x="254943" y="316880"/>
                </a:lnTo>
                <a:lnTo>
                  <a:pt x="214469" y="334022"/>
                </a:lnTo>
                <a:lnTo>
                  <a:pt x="169428" y="340097"/>
                </a:lnTo>
                <a:close/>
              </a:path>
            </a:pathLst>
          </a:custGeom>
          <a:solidFill>
            <a:srgbClr val="C7263D"/>
          </a:solidFill>
        </p:spPr>
        <p:txBody>
          <a:bodyPr wrap="square" lIns="0" tIns="0" rIns="0" bIns="0" rtlCol="0"/>
          <a:lstStyle/>
          <a:p>
            <a:endParaRPr dirty="0"/>
          </a:p>
        </p:txBody>
      </p:sp>
      <p:sp>
        <p:nvSpPr>
          <p:cNvPr id="13" name="object 13"/>
          <p:cNvSpPr/>
          <p:nvPr/>
        </p:nvSpPr>
        <p:spPr>
          <a:xfrm>
            <a:off x="10265852" y="8295616"/>
            <a:ext cx="339090" cy="340360"/>
          </a:xfrm>
          <a:custGeom>
            <a:avLst/>
            <a:gdLst/>
            <a:ahLst/>
            <a:cxnLst/>
            <a:rect l="l" t="t" r="r" b="b"/>
            <a:pathLst>
              <a:path w="339090" h="340359">
                <a:moveTo>
                  <a:pt x="169428" y="340097"/>
                </a:moveTo>
                <a:lnTo>
                  <a:pt x="124388" y="334023"/>
                </a:lnTo>
                <a:lnTo>
                  <a:pt x="83915" y="316880"/>
                </a:lnTo>
                <a:lnTo>
                  <a:pt x="49624" y="290291"/>
                </a:lnTo>
                <a:lnTo>
                  <a:pt x="23132" y="255875"/>
                </a:lnTo>
                <a:lnTo>
                  <a:pt x="6052" y="215254"/>
                </a:lnTo>
                <a:lnTo>
                  <a:pt x="0" y="170048"/>
                </a:lnTo>
                <a:lnTo>
                  <a:pt x="6052" y="124843"/>
                </a:lnTo>
                <a:lnTo>
                  <a:pt x="23132" y="84221"/>
                </a:lnTo>
                <a:lnTo>
                  <a:pt x="49624" y="49806"/>
                </a:lnTo>
                <a:lnTo>
                  <a:pt x="83915" y="23216"/>
                </a:lnTo>
                <a:lnTo>
                  <a:pt x="124388" y="6074"/>
                </a:lnTo>
                <a:lnTo>
                  <a:pt x="169428" y="0"/>
                </a:lnTo>
                <a:lnTo>
                  <a:pt x="214469" y="6074"/>
                </a:lnTo>
                <a:lnTo>
                  <a:pt x="254943" y="23216"/>
                </a:lnTo>
                <a:lnTo>
                  <a:pt x="289233" y="49806"/>
                </a:lnTo>
                <a:lnTo>
                  <a:pt x="315726" y="84221"/>
                </a:lnTo>
                <a:lnTo>
                  <a:pt x="332806" y="124843"/>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C7263D"/>
          </a:solidFill>
        </p:spPr>
        <p:txBody>
          <a:bodyPr wrap="square" lIns="0" tIns="0" rIns="0" bIns="0" rtlCol="0"/>
          <a:lstStyle/>
          <a:p>
            <a:endParaRPr dirty="0"/>
          </a:p>
        </p:txBody>
      </p:sp>
      <p:sp>
        <p:nvSpPr>
          <p:cNvPr id="14" name="object 14"/>
          <p:cNvSpPr txBox="1"/>
          <p:nvPr/>
        </p:nvSpPr>
        <p:spPr>
          <a:xfrm>
            <a:off x="10797085" y="7305457"/>
            <a:ext cx="2867660" cy="1363322"/>
          </a:xfrm>
          <a:prstGeom prst="rect">
            <a:avLst/>
          </a:prstGeom>
        </p:spPr>
        <p:txBody>
          <a:bodyPr vert="horz" wrap="square" lIns="0" tIns="12700" rIns="0" bIns="0" rtlCol="0">
            <a:spAutoFit/>
          </a:bodyPr>
          <a:lstStyle/>
          <a:p>
            <a:pPr marL="12700" marR="5080">
              <a:lnSpc>
                <a:spcPct val="153400"/>
              </a:lnSpc>
              <a:spcBef>
                <a:spcPts val="100"/>
              </a:spcBef>
            </a:pPr>
            <a:endParaRPr lang="en-GB" sz="3000" dirty="0">
              <a:solidFill>
                <a:srgbClr val="FFFFFF"/>
              </a:solidFill>
              <a:latin typeface="Calibri"/>
              <a:cs typeface="Calibri"/>
            </a:endParaRPr>
          </a:p>
          <a:p>
            <a:pPr marL="12700" marR="5080">
              <a:lnSpc>
                <a:spcPct val="153400"/>
              </a:lnSpc>
              <a:spcBef>
                <a:spcPts val="100"/>
              </a:spcBef>
            </a:pPr>
            <a:r>
              <a:rPr sz="3000" dirty="0">
                <a:solidFill>
                  <a:srgbClr val="FFFFFF"/>
                </a:solidFill>
                <a:latin typeface="Calibri"/>
                <a:cs typeface="Calibri"/>
              </a:rPr>
              <a:t>How</a:t>
            </a:r>
            <a:r>
              <a:rPr sz="3000" spc="-50" dirty="0">
                <a:solidFill>
                  <a:srgbClr val="FFFFFF"/>
                </a:solidFill>
                <a:latin typeface="Calibri"/>
                <a:cs typeface="Calibri"/>
              </a:rPr>
              <a:t> </a:t>
            </a:r>
            <a:r>
              <a:rPr sz="3000" dirty="0">
                <a:solidFill>
                  <a:srgbClr val="FFFFFF"/>
                </a:solidFill>
                <a:latin typeface="Calibri"/>
                <a:cs typeface="Calibri"/>
              </a:rPr>
              <a:t>to</a:t>
            </a:r>
            <a:r>
              <a:rPr sz="3000" spc="-50" dirty="0">
                <a:solidFill>
                  <a:srgbClr val="FFFFFF"/>
                </a:solidFill>
                <a:latin typeface="Calibri"/>
                <a:cs typeface="Calibri"/>
              </a:rPr>
              <a:t> </a:t>
            </a:r>
            <a:r>
              <a:rPr sz="3000" spc="-10" dirty="0">
                <a:solidFill>
                  <a:srgbClr val="FFFFFF"/>
                </a:solidFill>
                <a:latin typeface="Calibri"/>
                <a:cs typeface="Calibri"/>
              </a:rPr>
              <a:t>Apply</a:t>
            </a:r>
            <a:endParaRPr sz="3000" dirty="0">
              <a:latin typeface="Calibri"/>
              <a:cs typeface="Calibri"/>
            </a:endParaRPr>
          </a:p>
        </p:txBody>
      </p:sp>
      <p:sp>
        <p:nvSpPr>
          <p:cNvPr id="15" name="object 15"/>
          <p:cNvSpPr txBox="1"/>
          <p:nvPr/>
        </p:nvSpPr>
        <p:spPr>
          <a:xfrm>
            <a:off x="17053569" y="3349334"/>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3</a:t>
            </a:r>
            <a:endParaRPr sz="3000" dirty="0">
              <a:latin typeface="Calibri"/>
              <a:cs typeface="Calibri"/>
            </a:endParaRPr>
          </a:p>
        </p:txBody>
      </p:sp>
      <p:sp>
        <p:nvSpPr>
          <p:cNvPr id="16" name="object 16"/>
          <p:cNvSpPr txBox="1"/>
          <p:nvPr/>
        </p:nvSpPr>
        <p:spPr>
          <a:xfrm>
            <a:off x="17053569" y="4254210"/>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4</a:t>
            </a:r>
            <a:endParaRPr sz="3000" dirty="0">
              <a:latin typeface="Calibri"/>
              <a:cs typeface="Calibri"/>
            </a:endParaRPr>
          </a:p>
        </p:txBody>
      </p:sp>
      <p:sp>
        <p:nvSpPr>
          <p:cNvPr id="17" name="object 17"/>
          <p:cNvSpPr txBox="1"/>
          <p:nvPr/>
        </p:nvSpPr>
        <p:spPr>
          <a:xfrm>
            <a:off x="17053569" y="5125748"/>
            <a:ext cx="219075" cy="482600"/>
          </a:xfrm>
          <a:prstGeom prst="rect">
            <a:avLst/>
          </a:prstGeom>
        </p:spPr>
        <p:txBody>
          <a:bodyPr vert="horz" wrap="square" lIns="0" tIns="12700" rIns="0" bIns="0" rtlCol="0">
            <a:spAutoFit/>
          </a:bodyPr>
          <a:lstStyle/>
          <a:p>
            <a:pPr marL="12700">
              <a:lnSpc>
                <a:spcPct val="100000"/>
              </a:lnSpc>
              <a:spcBef>
                <a:spcPts val="100"/>
              </a:spcBef>
            </a:pPr>
            <a:r>
              <a:rPr sz="3000" spc="-50" dirty="0">
                <a:solidFill>
                  <a:srgbClr val="FFFFFF"/>
                </a:solidFill>
                <a:latin typeface="Calibri"/>
                <a:cs typeface="Calibri"/>
              </a:rPr>
              <a:t>5</a:t>
            </a:r>
            <a:endParaRPr sz="3000" dirty="0">
              <a:latin typeface="Calibri"/>
              <a:cs typeface="Calibri"/>
            </a:endParaRPr>
          </a:p>
        </p:txBody>
      </p:sp>
      <p:sp>
        <p:nvSpPr>
          <p:cNvPr id="19" name="object 19"/>
          <p:cNvSpPr txBox="1"/>
          <p:nvPr/>
        </p:nvSpPr>
        <p:spPr>
          <a:xfrm>
            <a:off x="16860539" y="8295616"/>
            <a:ext cx="411480" cy="482600"/>
          </a:xfrm>
          <a:prstGeom prst="rect">
            <a:avLst/>
          </a:prstGeom>
        </p:spPr>
        <p:txBody>
          <a:bodyPr vert="horz" wrap="square" lIns="0" tIns="12700" rIns="0" bIns="0" rtlCol="0">
            <a:spAutoFit/>
          </a:bodyPr>
          <a:lstStyle/>
          <a:p>
            <a:pPr marL="12700">
              <a:lnSpc>
                <a:spcPct val="100000"/>
              </a:lnSpc>
              <a:spcBef>
                <a:spcPts val="100"/>
              </a:spcBef>
            </a:pPr>
            <a:r>
              <a:rPr sz="3000" spc="-25" dirty="0">
                <a:solidFill>
                  <a:srgbClr val="FFFFFF"/>
                </a:solidFill>
                <a:latin typeface="Calibri"/>
                <a:cs typeface="Calibri"/>
              </a:rPr>
              <a:t>1</a:t>
            </a:r>
            <a:r>
              <a:rPr lang="en-GB" sz="3000" spc="-25" dirty="0">
                <a:solidFill>
                  <a:srgbClr val="FFFFFF"/>
                </a:solidFill>
                <a:latin typeface="Calibri"/>
                <a:cs typeface="Calibri"/>
              </a:rPr>
              <a:t>1</a:t>
            </a:r>
            <a:endParaRPr sz="3000" dirty="0">
              <a:latin typeface="Calibri"/>
              <a:cs typeface="Calibri"/>
            </a:endParaRPr>
          </a:p>
        </p:txBody>
      </p:sp>
      <p:sp>
        <p:nvSpPr>
          <p:cNvPr id="20" name="object 20"/>
          <p:cNvSpPr/>
          <p:nvPr/>
        </p:nvSpPr>
        <p:spPr>
          <a:xfrm>
            <a:off x="10281892" y="7305457"/>
            <a:ext cx="339090" cy="340360"/>
          </a:xfrm>
          <a:custGeom>
            <a:avLst/>
            <a:gdLst/>
            <a:ahLst/>
            <a:cxnLst/>
            <a:rect l="l" t="t" r="r" b="b"/>
            <a:pathLst>
              <a:path w="339090" h="340359">
                <a:moveTo>
                  <a:pt x="169428" y="340097"/>
                </a:moveTo>
                <a:lnTo>
                  <a:pt x="124388" y="334023"/>
                </a:lnTo>
                <a:lnTo>
                  <a:pt x="83915" y="316880"/>
                </a:lnTo>
                <a:lnTo>
                  <a:pt x="49624" y="290291"/>
                </a:lnTo>
                <a:lnTo>
                  <a:pt x="23132" y="255875"/>
                </a:lnTo>
                <a:lnTo>
                  <a:pt x="6052" y="215254"/>
                </a:lnTo>
                <a:lnTo>
                  <a:pt x="0" y="170048"/>
                </a:lnTo>
                <a:lnTo>
                  <a:pt x="6052" y="124842"/>
                </a:lnTo>
                <a:lnTo>
                  <a:pt x="23132" y="84221"/>
                </a:lnTo>
                <a:lnTo>
                  <a:pt x="49624" y="49805"/>
                </a:lnTo>
                <a:lnTo>
                  <a:pt x="83915" y="23216"/>
                </a:lnTo>
                <a:lnTo>
                  <a:pt x="124388" y="6074"/>
                </a:lnTo>
                <a:lnTo>
                  <a:pt x="169428" y="0"/>
                </a:lnTo>
                <a:lnTo>
                  <a:pt x="214469" y="6074"/>
                </a:lnTo>
                <a:lnTo>
                  <a:pt x="254943" y="23216"/>
                </a:lnTo>
                <a:lnTo>
                  <a:pt x="289233" y="49805"/>
                </a:lnTo>
                <a:lnTo>
                  <a:pt x="315726" y="84221"/>
                </a:lnTo>
                <a:lnTo>
                  <a:pt x="332806" y="124842"/>
                </a:lnTo>
                <a:lnTo>
                  <a:pt x="338858" y="170048"/>
                </a:lnTo>
                <a:lnTo>
                  <a:pt x="332806" y="215254"/>
                </a:lnTo>
                <a:lnTo>
                  <a:pt x="315726" y="255875"/>
                </a:lnTo>
                <a:lnTo>
                  <a:pt x="289233" y="290291"/>
                </a:lnTo>
                <a:lnTo>
                  <a:pt x="254943" y="316880"/>
                </a:lnTo>
                <a:lnTo>
                  <a:pt x="214469" y="334023"/>
                </a:lnTo>
                <a:lnTo>
                  <a:pt x="169428" y="340097"/>
                </a:lnTo>
                <a:close/>
              </a:path>
            </a:pathLst>
          </a:custGeom>
          <a:solidFill>
            <a:srgbClr val="FFFFFF"/>
          </a:solidFill>
        </p:spPr>
        <p:txBody>
          <a:bodyPr wrap="square" lIns="0" tIns="0" rIns="0" bIns="0" rtlCol="0"/>
          <a:lstStyle/>
          <a:p>
            <a:endParaRPr dirty="0"/>
          </a:p>
        </p:txBody>
      </p:sp>
      <p:sp>
        <p:nvSpPr>
          <p:cNvPr id="21" name="object 21"/>
          <p:cNvSpPr txBox="1"/>
          <p:nvPr/>
        </p:nvSpPr>
        <p:spPr>
          <a:xfrm>
            <a:off x="10783968" y="6002048"/>
            <a:ext cx="6488430" cy="1705595"/>
          </a:xfrm>
          <a:prstGeom prst="rect">
            <a:avLst/>
          </a:prstGeom>
        </p:spPr>
        <p:txBody>
          <a:bodyPr vert="horz" wrap="square" lIns="0" tIns="12700" rIns="0" bIns="0" rtlCol="0">
            <a:spAutoFit/>
          </a:bodyPr>
          <a:lstStyle/>
          <a:p>
            <a:pPr marL="25400">
              <a:lnSpc>
                <a:spcPct val="100000"/>
              </a:lnSpc>
              <a:spcBef>
                <a:spcPts val="100"/>
              </a:spcBef>
              <a:tabLst>
                <a:tab pos="6282055" algn="l"/>
              </a:tabLst>
            </a:pPr>
            <a:r>
              <a:rPr lang="en-GB" sz="3000" dirty="0">
                <a:solidFill>
                  <a:srgbClr val="FFFFFF"/>
                </a:solidFill>
                <a:latin typeface="Calibri"/>
                <a:cs typeface="Calibri"/>
              </a:rPr>
              <a:t>Equality, Diversity, Inclusion and Belonging</a:t>
            </a:r>
            <a:r>
              <a:rPr sz="3000" dirty="0">
                <a:solidFill>
                  <a:srgbClr val="FFFFFF"/>
                </a:solidFill>
                <a:latin typeface="Calibri"/>
                <a:cs typeface="Calibri"/>
              </a:rPr>
              <a:t>	</a:t>
            </a:r>
            <a:r>
              <a:rPr sz="3000" spc="-50" dirty="0">
                <a:solidFill>
                  <a:srgbClr val="FFFFFF"/>
                </a:solidFill>
                <a:latin typeface="Calibri"/>
                <a:cs typeface="Calibri"/>
              </a:rPr>
              <a:t>6</a:t>
            </a:r>
            <a:endParaRPr sz="3000" dirty="0">
              <a:latin typeface="Calibri"/>
              <a:cs typeface="Calibri"/>
            </a:endParaRPr>
          </a:p>
          <a:p>
            <a:pPr marL="12700">
              <a:lnSpc>
                <a:spcPct val="100000"/>
              </a:lnSpc>
              <a:spcBef>
                <a:spcPts val="2360"/>
              </a:spcBef>
              <a:tabLst>
                <a:tab pos="6282055" algn="l"/>
              </a:tabLst>
            </a:pPr>
            <a:r>
              <a:rPr sz="3000" dirty="0">
                <a:solidFill>
                  <a:srgbClr val="FFFFFF"/>
                </a:solidFill>
                <a:latin typeface="Calibri"/>
                <a:cs typeface="Calibri"/>
              </a:rPr>
              <a:t>Job</a:t>
            </a:r>
            <a:r>
              <a:rPr sz="3000" spc="-45" dirty="0">
                <a:solidFill>
                  <a:srgbClr val="FFFFFF"/>
                </a:solidFill>
                <a:latin typeface="Calibri"/>
                <a:cs typeface="Calibri"/>
              </a:rPr>
              <a:t> </a:t>
            </a:r>
            <a:r>
              <a:rPr sz="3000" spc="-10" dirty="0">
                <a:solidFill>
                  <a:srgbClr val="FFFFFF"/>
                </a:solidFill>
                <a:latin typeface="Calibri"/>
                <a:cs typeface="Calibri"/>
              </a:rPr>
              <a:t>Description</a:t>
            </a:r>
            <a:r>
              <a:rPr sz="3000" dirty="0">
                <a:solidFill>
                  <a:srgbClr val="FFFFFF"/>
                </a:solidFill>
                <a:latin typeface="Calibri"/>
                <a:cs typeface="Calibri"/>
              </a:rPr>
              <a:t>	</a:t>
            </a:r>
            <a:r>
              <a:rPr lang="en-GB" sz="3000" spc="-50" dirty="0">
                <a:solidFill>
                  <a:srgbClr val="FFFFFF"/>
                </a:solidFill>
                <a:latin typeface="Calibri"/>
                <a:cs typeface="Calibri"/>
              </a:rPr>
              <a:t>7</a:t>
            </a:r>
            <a:endParaRPr sz="3000" dirty="0">
              <a:latin typeface="Calibri"/>
              <a:cs typeface="Calibri"/>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2</a:t>
            </a:fld>
            <a:endParaRPr spc="-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0" y="0"/>
            <a:ext cx="9143999" cy="10285913"/>
          </a:xfrm>
          <a:prstGeom prst="rect">
            <a:avLst/>
          </a:prstGeom>
        </p:spPr>
      </p:pic>
      <p:sp>
        <p:nvSpPr>
          <p:cNvPr id="3" name="object 3"/>
          <p:cNvSpPr/>
          <p:nvPr/>
        </p:nvSpPr>
        <p:spPr>
          <a:xfrm>
            <a:off x="1028700" y="2701289"/>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dirty="0"/>
          </a:p>
        </p:txBody>
      </p:sp>
      <p:sp>
        <p:nvSpPr>
          <p:cNvPr id="4" name="object 4"/>
          <p:cNvSpPr txBox="1">
            <a:spLocks noGrp="1"/>
          </p:cNvSpPr>
          <p:nvPr>
            <p:ph type="title"/>
          </p:nvPr>
        </p:nvSpPr>
        <p:spPr>
          <a:prstGeom prst="rect">
            <a:avLst/>
          </a:prstGeom>
        </p:spPr>
        <p:txBody>
          <a:bodyPr vert="horz" wrap="square" lIns="0" tIns="562983" rIns="0" bIns="0" rtlCol="0">
            <a:spAutoFit/>
          </a:bodyPr>
          <a:lstStyle/>
          <a:p>
            <a:pPr marL="12700">
              <a:lnSpc>
                <a:spcPct val="100000"/>
              </a:lnSpc>
              <a:spcBef>
                <a:spcPts val="100"/>
              </a:spcBef>
            </a:pPr>
            <a:r>
              <a:rPr spc="-160" dirty="0"/>
              <a:t>ABOUT</a:t>
            </a:r>
            <a:r>
              <a:rPr spc="-585" dirty="0"/>
              <a:t> </a:t>
            </a:r>
            <a:r>
              <a:rPr lang="en-US" spc="-585" dirty="0"/>
              <a:t> </a:t>
            </a:r>
            <a:r>
              <a:rPr spc="-195" dirty="0"/>
              <a:t>STREETGAMES</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3</a:t>
            </a:fld>
            <a:endParaRPr spc="-50" dirty="0"/>
          </a:p>
        </p:txBody>
      </p:sp>
      <p:sp>
        <p:nvSpPr>
          <p:cNvPr id="5" name="object 5"/>
          <p:cNvSpPr txBox="1"/>
          <p:nvPr/>
        </p:nvSpPr>
        <p:spPr>
          <a:xfrm>
            <a:off x="1016000" y="3506077"/>
            <a:ext cx="5691505" cy="4425950"/>
          </a:xfrm>
          <a:prstGeom prst="rect">
            <a:avLst/>
          </a:prstGeom>
        </p:spPr>
        <p:txBody>
          <a:bodyPr vert="horz" wrap="square" lIns="0" tIns="12700" rIns="0" bIns="0" rtlCol="0">
            <a:spAutoFit/>
          </a:bodyPr>
          <a:lstStyle/>
          <a:p>
            <a:pPr marL="12700" marR="49530">
              <a:lnSpc>
                <a:spcPct val="114599"/>
              </a:lnSpc>
              <a:spcBef>
                <a:spcPts val="100"/>
              </a:spcBef>
            </a:pPr>
            <a:r>
              <a:rPr sz="1800" dirty="0">
                <a:solidFill>
                  <a:srgbClr val="FFFFFF"/>
                </a:solidFill>
                <a:latin typeface="Calibri"/>
                <a:cs typeface="Calibri"/>
              </a:rPr>
              <a:t>StreetGames</a:t>
            </a:r>
            <a:r>
              <a:rPr sz="1800" spc="-40" dirty="0">
                <a:solidFill>
                  <a:srgbClr val="FFFFFF"/>
                </a:solidFill>
                <a:latin typeface="Calibri"/>
                <a:cs typeface="Calibri"/>
              </a:rPr>
              <a:t> </a:t>
            </a:r>
            <a:r>
              <a:rPr sz="1800" dirty="0">
                <a:solidFill>
                  <a:srgbClr val="FFFFFF"/>
                </a:solidFill>
                <a:latin typeface="Calibri"/>
                <a:cs typeface="Calibri"/>
              </a:rPr>
              <a:t>is</a:t>
            </a:r>
            <a:r>
              <a:rPr sz="1800" spc="-35" dirty="0">
                <a:solidFill>
                  <a:srgbClr val="FFFFFF"/>
                </a:solidFill>
                <a:latin typeface="Calibri"/>
                <a:cs typeface="Calibri"/>
              </a:rPr>
              <a:t> </a:t>
            </a:r>
            <a:r>
              <a:rPr sz="1800" dirty="0">
                <a:solidFill>
                  <a:srgbClr val="FFFFFF"/>
                </a:solidFill>
                <a:latin typeface="Calibri"/>
                <a:cs typeface="Calibri"/>
              </a:rPr>
              <a:t>a</a:t>
            </a:r>
            <a:r>
              <a:rPr sz="1800" spc="-40" dirty="0">
                <a:solidFill>
                  <a:srgbClr val="FFFFFF"/>
                </a:solidFill>
                <a:latin typeface="Calibri"/>
                <a:cs typeface="Calibri"/>
              </a:rPr>
              <a:t> </a:t>
            </a:r>
            <a:r>
              <a:rPr sz="1800" dirty="0">
                <a:solidFill>
                  <a:srgbClr val="FFFFFF"/>
                </a:solidFill>
                <a:latin typeface="Calibri"/>
                <a:cs typeface="Calibri"/>
              </a:rPr>
              <a:t>charity</a:t>
            </a:r>
            <a:r>
              <a:rPr sz="1800" spc="-35" dirty="0">
                <a:solidFill>
                  <a:srgbClr val="FFFFFF"/>
                </a:solidFill>
                <a:latin typeface="Calibri"/>
                <a:cs typeface="Calibri"/>
              </a:rPr>
              <a:t> </a:t>
            </a:r>
            <a:r>
              <a:rPr sz="1800" spc="-10" dirty="0">
                <a:solidFill>
                  <a:srgbClr val="FFFFFF"/>
                </a:solidFill>
                <a:latin typeface="Calibri"/>
                <a:cs typeface="Calibri"/>
              </a:rPr>
              <a:t>passionate</a:t>
            </a:r>
            <a:r>
              <a:rPr sz="1800" spc="-35" dirty="0">
                <a:solidFill>
                  <a:srgbClr val="FFFFFF"/>
                </a:solidFill>
                <a:latin typeface="Calibri"/>
                <a:cs typeface="Calibri"/>
              </a:rPr>
              <a:t> </a:t>
            </a:r>
            <a:r>
              <a:rPr sz="1800" dirty="0">
                <a:solidFill>
                  <a:srgbClr val="FFFFFF"/>
                </a:solidFill>
                <a:latin typeface="Calibri"/>
                <a:cs typeface="Calibri"/>
              </a:rPr>
              <a:t>about</a:t>
            </a:r>
            <a:r>
              <a:rPr sz="1800" spc="-40" dirty="0">
                <a:solidFill>
                  <a:srgbClr val="FFFFFF"/>
                </a:solidFill>
                <a:latin typeface="Calibri"/>
                <a:cs typeface="Calibri"/>
              </a:rPr>
              <a:t> </a:t>
            </a:r>
            <a:r>
              <a:rPr sz="1800" spc="-10" dirty="0">
                <a:solidFill>
                  <a:srgbClr val="FFFFFF"/>
                </a:solidFill>
                <a:latin typeface="Calibri"/>
                <a:cs typeface="Calibri"/>
              </a:rPr>
              <a:t>harnessing</a:t>
            </a:r>
            <a:r>
              <a:rPr sz="1800" spc="-35"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power</a:t>
            </a:r>
            <a:r>
              <a:rPr sz="1800" spc="-50"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sport</a:t>
            </a:r>
            <a:r>
              <a:rPr sz="1800" spc="-45"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change</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lives</a:t>
            </a:r>
            <a:r>
              <a:rPr sz="1800" spc="-45" dirty="0">
                <a:solidFill>
                  <a:srgbClr val="FFFFFF"/>
                </a:solidFill>
                <a:latin typeface="Calibri"/>
                <a:cs typeface="Calibri"/>
              </a:rPr>
              <a:t> </a:t>
            </a:r>
            <a:r>
              <a:rPr sz="1800" dirty="0">
                <a:solidFill>
                  <a:srgbClr val="FFFFFF"/>
                </a:solidFill>
                <a:latin typeface="Calibri"/>
                <a:cs typeface="Calibri"/>
              </a:rPr>
              <a:t>of</a:t>
            </a:r>
            <a:r>
              <a:rPr sz="1800" spc="-50" dirty="0">
                <a:solidFill>
                  <a:srgbClr val="FFFFFF"/>
                </a:solidFill>
                <a:latin typeface="Calibri"/>
                <a:cs typeface="Calibri"/>
              </a:rPr>
              <a:t> </a:t>
            </a:r>
            <a:r>
              <a:rPr sz="1800" dirty="0">
                <a:solidFill>
                  <a:srgbClr val="FFFFFF"/>
                </a:solidFill>
                <a:latin typeface="Calibri"/>
                <a:cs typeface="Calibri"/>
              </a:rPr>
              <a:t>young</a:t>
            </a:r>
            <a:r>
              <a:rPr sz="1800" spc="-45" dirty="0">
                <a:solidFill>
                  <a:srgbClr val="FFFFFF"/>
                </a:solidFill>
                <a:latin typeface="Calibri"/>
                <a:cs typeface="Calibri"/>
              </a:rPr>
              <a:t>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and</a:t>
            </a:r>
            <a:r>
              <a:rPr sz="1800" spc="-50" dirty="0">
                <a:solidFill>
                  <a:srgbClr val="FFFFFF"/>
                </a:solidFill>
                <a:latin typeface="Calibri"/>
                <a:cs typeface="Calibri"/>
              </a:rPr>
              <a:t> </a:t>
            </a:r>
            <a:r>
              <a:rPr sz="1800" spc="-10" dirty="0">
                <a:solidFill>
                  <a:srgbClr val="FFFFFF"/>
                </a:solidFill>
                <a:latin typeface="Calibri"/>
                <a:cs typeface="Calibri"/>
              </a:rPr>
              <a:t>their communities.</a:t>
            </a:r>
            <a:r>
              <a:rPr sz="1800" spc="-45" dirty="0">
                <a:solidFill>
                  <a:srgbClr val="FFFFFF"/>
                </a:solidFill>
                <a:latin typeface="Calibri"/>
                <a:cs typeface="Calibri"/>
              </a:rPr>
              <a:t> </a:t>
            </a:r>
            <a:r>
              <a:rPr sz="1800" dirty="0">
                <a:solidFill>
                  <a:srgbClr val="FFFFFF"/>
                </a:solidFill>
                <a:latin typeface="Calibri"/>
                <a:cs typeface="Calibri"/>
              </a:rPr>
              <a:t>Through</a:t>
            </a:r>
            <a:r>
              <a:rPr sz="1800" spc="-45" dirty="0">
                <a:solidFill>
                  <a:srgbClr val="FFFFFF"/>
                </a:solidFill>
                <a:latin typeface="Calibri"/>
                <a:cs typeface="Calibri"/>
              </a:rPr>
              <a:t> </a:t>
            </a:r>
            <a:r>
              <a:rPr sz="1800" dirty="0">
                <a:solidFill>
                  <a:srgbClr val="FFFFFF"/>
                </a:solidFill>
                <a:latin typeface="Calibri"/>
                <a:cs typeface="Calibri"/>
              </a:rPr>
              <a:t>our</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with</a:t>
            </a:r>
            <a:r>
              <a:rPr sz="1800" spc="-45" dirty="0">
                <a:solidFill>
                  <a:srgbClr val="FFFFFF"/>
                </a:solidFill>
                <a:latin typeface="Calibri"/>
                <a:cs typeface="Calibri"/>
              </a:rPr>
              <a:t> </a:t>
            </a:r>
            <a:r>
              <a:rPr sz="1800" dirty="0">
                <a:solidFill>
                  <a:srgbClr val="FFFFFF"/>
                </a:solidFill>
                <a:latin typeface="Calibri"/>
                <a:cs typeface="Calibri"/>
              </a:rPr>
              <a:t>1,500</a:t>
            </a:r>
            <a:r>
              <a:rPr sz="1800" spc="-45" dirty="0">
                <a:solidFill>
                  <a:srgbClr val="FFFFFF"/>
                </a:solidFill>
                <a:latin typeface="Calibri"/>
                <a:cs typeface="Calibri"/>
              </a:rPr>
              <a:t> </a:t>
            </a:r>
            <a:r>
              <a:rPr sz="1800" dirty="0">
                <a:solidFill>
                  <a:srgbClr val="FFFFFF"/>
                </a:solidFill>
                <a:latin typeface="Calibri"/>
                <a:cs typeface="Calibri"/>
              </a:rPr>
              <a:t>trusted</a:t>
            </a:r>
            <a:r>
              <a:rPr sz="1800" spc="-45" dirty="0">
                <a:solidFill>
                  <a:srgbClr val="FFFFFF"/>
                </a:solidFill>
                <a:latin typeface="Calibri"/>
                <a:cs typeface="Calibri"/>
              </a:rPr>
              <a:t> </a:t>
            </a:r>
            <a:r>
              <a:rPr sz="1800" spc="-10" dirty="0">
                <a:solidFill>
                  <a:srgbClr val="FFFFFF"/>
                </a:solidFill>
                <a:latin typeface="Calibri"/>
                <a:cs typeface="Calibri"/>
              </a:rPr>
              <a:t>local </a:t>
            </a:r>
            <a:r>
              <a:rPr sz="1800" dirty="0">
                <a:solidFill>
                  <a:srgbClr val="FFFFFF"/>
                </a:solidFill>
                <a:latin typeface="Calibri"/>
                <a:cs typeface="Calibri"/>
              </a:rPr>
              <a:t>community</a:t>
            </a:r>
            <a:r>
              <a:rPr sz="1800" spc="-65" dirty="0">
                <a:solidFill>
                  <a:srgbClr val="FFFFFF"/>
                </a:solidFill>
                <a:latin typeface="Calibri"/>
                <a:cs typeface="Calibri"/>
              </a:rPr>
              <a:t> </a:t>
            </a:r>
            <a:r>
              <a:rPr sz="1800" spc="-10" dirty="0">
                <a:solidFill>
                  <a:srgbClr val="FFFFFF"/>
                </a:solidFill>
                <a:latin typeface="Calibri"/>
                <a:cs typeface="Calibri"/>
              </a:rPr>
              <a:t>organisations,</a:t>
            </a:r>
            <a:r>
              <a:rPr sz="1800" spc="-60" dirty="0">
                <a:solidFill>
                  <a:srgbClr val="FFFFFF"/>
                </a:solidFill>
                <a:latin typeface="Calibri"/>
                <a:cs typeface="Calibri"/>
              </a:rPr>
              <a:t> </a:t>
            </a:r>
            <a:r>
              <a:rPr sz="1800" dirty="0">
                <a:solidFill>
                  <a:srgbClr val="FFFFFF"/>
                </a:solidFill>
                <a:latin typeface="Calibri"/>
                <a:cs typeface="Calibri"/>
              </a:rPr>
              <a:t>StreetGames</a:t>
            </a:r>
            <a:r>
              <a:rPr sz="1800" spc="-65" dirty="0">
                <a:solidFill>
                  <a:srgbClr val="FFFFFF"/>
                </a:solidFill>
                <a:latin typeface="Calibri"/>
                <a:cs typeface="Calibri"/>
              </a:rPr>
              <a:t> </a:t>
            </a:r>
            <a:r>
              <a:rPr sz="1800" dirty="0">
                <a:solidFill>
                  <a:srgbClr val="FFFFFF"/>
                </a:solidFill>
                <a:latin typeface="Calibri"/>
                <a:cs typeface="Calibri"/>
              </a:rPr>
              <a:t>addresses</a:t>
            </a:r>
            <a:r>
              <a:rPr sz="1800" spc="-60" dirty="0">
                <a:solidFill>
                  <a:srgbClr val="FFFFFF"/>
                </a:solidFill>
                <a:latin typeface="Calibri"/>
                <a:cs typeface="Calibri"/>
              </a:rPr>
              <a:t> </a:t>
            </a:r>
            <a:r>
              <a:rPr sz="1800" dirty="0">
                <a:solidFill>
                  <a:srgbClr val="FFFFFF"/>
                </a:solidFill>
                <a:latin typeface="Calibri"/>
                <a:cs typeface="Calibri"/>
              </a:rPr>
              <a:t>some</a:t>
            </a:r>
            <a:r>
              <a:rPr sz="1800" spc="-65" dirty="0">
                <a:solidFill>
                  <a:srgbClr val="FFFFFF"/>
                </a:solidFill>
                <a:latin typeface="Calibri"/>
                <a:cs typeface="Calibri"/>
              </a:rPr>
              <a:t> </a:t>
            </a:r>
            <a:r>
              <a:rPr sz="1800" spc="-25" dirty="0">
                <a:solidFill>
                  <a:srgbClr val="FFFFFF"/>
                </a:solidFill>
                <a:latin typeface="Calibri"/>
                <a:cs typeface="Calibri"/>
              </a:rPr>
              <a:t>of </a:t>
            </a:r>
            <a:r>
              <a:rPr sz="1800" dirty="0">
                <a:solidFill>
                  <a:srgbClr val="FFFFFF"/>
                </a:solidFill>
                <a:latin typeface="Calibri"/>
                <a:cs typeface="Calibri"/>
              </a:rPr>
              <a:t>the</a:t>
            </a:r>
            <a:r>
              <a:rPr sz="1800" spc="-55" dirty="0">
                <a:solidFill>
                  <a:srgbClr val="FFFFFF"/>
                </a:solidFill>
                <a:latin typeface="Calibri"/>
                <a:cs typeface="Calibri"/>
              </a:rPr>
              <a:t> </a:t>
            </a:r>
            <a:r>
              <a:rPr sz="1800" dirty="0">
                <a:solidFill>
                  <a:srgbClr val="FFFFFF"/>
                </a:solidFill>
                <a:latin typeface="Calibri"/>
                <a:cs typeface="Calibri"/>
              </a:rPr>
              <a:t>most</a:t>
            </a:r>
            <a:r>
              <a:rPr sz="1800" spc="-55" dirty="0">
                <a:solidFill>
                  <a:srgbClr val="FFFFFF"/>
                </a:solidFill>
                <a:latin typeface="Calibri"/>
                <a:cs typeface="Calibri"/>
              </a:rPr>
              <a:t> </a:t>
            </a:r>
            <a:r>
              <a:rPr sz="1800" dirty="0">
                <a:solidFill>
                  <a:srgbClr val="FFFFFF"/>
                </a:solidFill>
                <a:latin typeface="Calibri"/>
                <a:cs typeface="Calibri"/>
              </a:rPr>
              <a:t>pressing</a:t>
            </a:r>
            <a:r>
              <a:rPr sz="1800" spc="-55" dirty="0">
                <a:solidFill>
                  <a:srgbClr val="FFFFFF"/>
                </a:solidFill>
                <a:latin typeface="Calibri"/>
                <a:cs typeface="Calibri"/>
              </a:rPr>
              <a:t> </a:t>
            </a:r>
            <a:r>
              <a:rPr sz="1800" dirty="0">
                <a:solidFill>
                  <a:srgbClr val="FFFFFF"/>
                </a:solidFill>
                <a:latin typeface="Calibri"/>
                <a:cs typeface="Calibri"/>
              </a:rPr>
              <a:t>issues</a:t>
            </a:r>
            <a:r>
              <a:rPr sz="1800" spc="-60" dirty="0">
                <a:solidFill>
                  <a:srgbClr val="FFFFFF"/>
                </a:solidFill>
                <a:latin typeface="Calibri"/>
                <a:cs typeface="Calibri"/>
              </a:rPr>
              <a:t> </a:t>
            </a:r>
            <a:r>
              <a:rPr sz="1800" dirty="0">
                <a:solidFill>
                  <a:srgbClr val="FFFFFF"/>
                </a:solidFill>
                <a:latin typeface="Calibri"/>
                <a:cs typeface="Calibri"/>
              </a:rPr>
              <a:t>faced</a:t>
            </a:r>
            <a:r>
              <a:rPr sz="1800" spc="-55" dirty="0">
                <a:solidFill>
                  <a:srgbClr val="FFFFFF"/>
                </a:solidFill>
                <a:latin typeface="Calibri"/>
                <a:cs typeface="Calibri"/>
              </a:rPr>
              <a:t> </a:t>
            </a:r>
            <a:r>
              <a:rPr sz="1800" dirty="0">
                <a:solidFill>
                  <a:srgbClr val="FFFFFF"/>
                </a:solidFill>
                <a:latin typeface="Calibri"/>
                <a:cs typeface="Calibri"/>
              </a:rPr>
              <a:t>by</a:t>
            </a:r>
            <a:r>
              <a:rPr sz="1800" spc="-55" dirty="0">
                <a:solidFill>
                  <a:srgbClr val="FFFFFF"/>
                </a:solidFill>
                <a:latin typeface="Calibri"/>
                <a:cs typeface="Calibri"/>
              </a:rPr>
              <a:t> </a:t>
            </a:r>
            <a:r>
              <a:rPr sz="1800" dirty="0">
                <a:solidFill>
                  <a:srgbClr val="FFFFFF"/>
                </a:solidFill>
                <a:latin typeface="Calibri"/>
                <a:cs typeface="Calibri"/>
              </a:rPr>
              <a:t>young</a:t>
            </a:r>
            <a:r>
              <a:rPr sz="1800" spc="-55" dirty="0">
                <a:solidFill>
                  <a:srgbClr val="FFFFFF"/>
                </a:solidFill>
                <a:latin typeface="Calibri"/>
                <a:cs typeface="Calibri"/>
              </a:rPr>
              <a:t> </a:t>
            </a:r>
            <a:r>
              <a:rPr sz="1800" dirty="0">
                <a:solidFill>
                  <a:srgbClr val="FFFFFF"/>
                </a:solidFill>
                <a:latin typeface="Calibri"/>
                <a:cs typeface="Calibri"/>
              </a:rPr>
              <a:t>people</a:t>
            </a:r>
            <a:r>
              <a:rPr sz="1800" spc="-55" dirty="0">
                <a:solidFill>
                  <a:srgbClr val="FFFFFF"/>
                </a:solidFill>
                <a:latin typeface="Calibri"/>
                <a:cs typeface="Calibri"/>
              </a:rPr>
              <a:t> </a:t>
            </a:r>
            <a:r>
              <a:rPr sz="1800" dirty="0">
                <a:solidFill>
                  <a:srgbClr val="FFFFFF"/>
                </a:solidFill>
                <a:latin typeface="Calibri"/>
                <a:cs typeface="Calibri"/>
              </a:rPr>
              <a:t>growing</a:t>
            </a:r>
            <a:r>
              <a:rPr sz="1800" spc="-55" dirty="0">
                <a:solidFill>
                  <a:srgbClr val="FFFFFF"/>
                </a:solidFill>
                <a:latin typeface="Calibri"/>
                <a:cs typeface="Calibri"/>
              </a:rPr>
              <a:t> </a:t>
            </a:r>
            <a:r>
              <a:rPr sz="1800" spc="-25" dirty="0">
                <a:solidFill>
                  <a:srgbClr val="FFFFFF"/>
                </a:solidFill>
                <a:latin typeface="Calibri"/>
                <a:cs typeface="Calibri"/>
              </a:rPr>
              <a:t>up </a:t>
            </a:r>
            <a:r>
              <a:rPr sz="1800" dirty="0">
                <a:solidFill>
                  <a:srgbClr val="FFFFFF"/>
                </a:solidFill>
                <a:latin typeface="Calibri"/>
                <a:cs typeface="Calibri"/>
              </a:rPr>
              <a:t>in</a:t>
            </a:r>
            <a:r>
              <a:rPr sz="1800" spc="-40" dirty="0">
                <a:solidFill>
                  <a:srgbClr val="FFFFFF"/>
                </a:solidFill>
                <a:latin typeface="Calibri"/>
                <a:cs typeface="Calibri"/>
              </a:rPr>
              <a:t> </a:t>
            </a:r>
            <a:r>
              <a:rPr sz="1800" spc="-10" dirty="0">
                <a:solidFill>
                  <a:srgbClr val="FFFFFF"/>
                </a:solidFill>
                <a:latin typeface="Calibri"/>
                <a:cs typeface="Calibri"/>
              </a:rPr>
              <a:t>underserved</a:t>
            </a:r>
            <a:r>
              <a:rPr sz="1800" spc="-35" dirty="0">
                <a:solidFill>
                  <a:srgbClr val="FFFFFF"/>
                </a:solidFill>
                <a:latin typeface="Calibri"/>
                <a:cs typeface="Calibri"/>
              </a:rPr>
              <a:t> </a:t>
            </a:r>
            <a:r>
              <a:rPr sz="1800" spc="-10" dirty="0">
                <a:solidFill>
                  <a:srgbClr val="FFFFFF"/>
                </a:solidFill>
                <a:latin typeface="Calibri"/>
                <a:cs typeface="Calibri"/>
              </a:rPr>
              <a:t>communities,</a:t>
            </a:r>
            <a:r>
              <a:rPr sz="1800" spc="-40" dirty="0">
                <a:solidFill>
                  <a:srgbClr val="FFFFFF"/>
                </a:solidFill>
                <a:latin typeface="Calibri"/>
                <a:cs typeface="Calibri"/>
              </a:rPr>
              <a:t> </a:t>
            </a:r>
            <a:r>
              <a:rPr sz="1800" dirty="0">
                <a:solidFill>
                  <a:srgbClr val="FFFFFF"/>
                </a:solidFill>
                <a:latin typeface="Calibri"/>
                <a:cs typeface="Calibri"/>
              </a:rPr>
              <a:t>including</a:t>
            </a:r>
            <a:r>
              <a:rPr sz="1800" spc="-35" dirty="0">
                <a:solidFill>
                  <a:srgbClr val="FFFFFF"/>
                </a:solidFill>
                <a:latin typeface="Calibri"/>
                <a:cs typeface="Calibri"/>
              </a:rPr>
              <a:t> </a:t>
            </a:r>
            <a:r>
              <a:rPr sz="1800" dirty="0">
                <a:solidFill>
                  <a:srgbClr val="FFFFFF"/>
                </a:solidFill>
                <a:latin typeface="Calibri"/>
                <a:cs typeface="Calibri"/>
              </a:rPr>
              <a:t>poor</a:t>
            </a:r>
            <a:r>
              <a:rPr sz="1800" spc="-40" dirty="0">
                <a:solidFill>
                  <a:srgbClr val="FFFFFF"/>
                </a:solidFill>
                <a:latin typeface="Calibri"/>
                <a:cs typeface="Calibri"/>
              </a:rPr>
              <a:t> </a:t>
            </a:r>
            <a:r>
              <a:rPr sz="1800" dirty="0">
                <a:solidFill>
                  <a:srgbClr val="FFFFFF"/>
                </a:solidFill>
                <a:latin typeface="Calibri"/>
                <a:cs typeface="Calibri"/>
              </a:rPr>
              <a:t>mental</a:t>
            </a:r>
            <a:r>
              <a:rPr sz="1800" spc="-35" dirty="0">
                <a:solidFill>
                  <a:srgbClr val="FFFFFF"/>
                </a:solidFill>
                <a:latin typeface="Calibri"/>
                <a:cs typeface="Calibri"/>
              </a:rPr>
              <a:t> </a:t>
            </a:r>
            <a:r>
              <a:rPr sz="1800" spc="-10" dirty="0">
                <a:solidFill>
                  <a:srgbClr val="FFFFFF"/>
                </a:solidFill>
                <a:latin typeface="Calibri"/>
                <a:cs typeface="Calibri"/>
              </a:rPr>
              <a:t>health, </a:t>
            </a:r>
            <a:r>
              <a:rPr sz="1800" dirty="0">
                <a:solidFill>
                  <a:srgbClr val="FFFFFF"/>
                </a:solidFill>
                <a:latin typeface="Calibri"/>
                <a:cs typeface="Calibri"/>
              </a:rPr>
              <a:t>food</a:t>
            </a:r>
            <a:r>
              <a:rPr sz="1800" spc="-55" dirty="0">
                <a:solidFill>
                  <a:srgbClr val="FFFFFF"/>
                </a:solidFill>
                <a:latin typeface="Calibri"/>
                <a:cs typeface="Calibri"/>
              </a:rPr>
              <a:t> </a:t>
            </a:r>
            <a:r>
              <a:rPr sz="1800" dirty="0">
                <a:solidFill>
                  <a:srgbClr val="FFFFFF"/>
                </a:solidFill>
                <a:latin typeface="Calibri"/>
                <a:cs typeface="Calibri"/>
              </a:rPr>
              <a:t>poverty,</a:t>
            </a:r>
            <a:r>
              <a:rPr sz="1800" spc="-55" dirty="0">
                <a:solidFill>
                  <a:srgbClr val="FFFFFF"/>
                </a:solidFill>
                <a:latin typeface="Calibri"/>
                <a:cs typeface="Calibri"/>
              </a:rPr>
              <a:t> </a:t>
            </a:r>
            <a:r>
              <a:rPr sz="1800" dirty="0">
                <a:solidFill>
                  <a:srgbClr val="FFFFFF"/>
                </a:solidFill>
                <a:latin typeface="Calibri"/>
                <a:cs typeface="Calibri"/>
              </a:rPr>
              <a:t>crime</a:t>
            </a:r>
            <a:r>
              <a:rPr sz="1800" spc="-50"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dirty="0">
                <a:solidFill>
                  <a:srgbClr val="FFFFFF"/>
                </a:solidFill>
                <a:latin typeface="Calibri"/>
                <a:cs typeface="Calibri"/>
              </a:rPr>
              <a:t>lack</a:t>
            </a:r>
            <a:r>
              <a:rPr sz="1800" spc="-50" dirty="0">
                <a:solidFill>
                  <a:srgbClr val="FFFFFF"/>
                </a:solidFill>
                <a:latin typeface="Calibri"/>
                <a:cs typeface="Calibri"/>
              </a:rPr>
              <a:t> </a:t>
            </a:r>
            <a:r>
              <a:rPr sz="1800" dirty="0">
                <a:solidFill>
                  <a:srgbClr val="FFFFFF"/>
                </a:solidFill>
                <a:latin typeface="Calibri"/>
                <a:cs typeface="Calibri"/>
              </a:rPr>
              <a:t>of</a:t>
            </a:r>
            <a:r>
              <a:rPr sz="1800" spc="-55" dirty="0">
                <a:solidFill>
                  <a:srgbClr val="FFFFFF"/>
                </a:solidFill>
                <a:latin typeface="Calibri"/>
                <a:cs typeface="Calibri"/>
              </a:rPr>
              <a:t> </a:t>
            </a:r>
            <a:r>
              <a:rPr sz="1800" dirty="0">
                <a:solidFill>
                  <a:srgbClr val="FFFFFF"/>
                </a:solidFill>
                <a:latin typeface="Calibri"/>
                <a:cs typeface="Calibri"/>
              </a:rPr>
              <a:t>employment</a:t>
            </a:r>
            <a:r>
              <a:rPr sz="1800" spc="-50" dirty="0">
                <a:solidFill>
                  <a:srgbClr val="FFFFFF"/>
                </a:solidFill>
                <a:latin typeface="Calibri"/>
                <a:cs typeface="Calibri"/>
              </a:rPr>
              <a:t> </a:t>
            </a:r>
            <a:r>
              <a:rPr sz="1800" spc="-10" dirty="0">
                <a:solidFill>
                  <a:srgbClr val="FFFFFF"/>
                </a:solidFill>
                <a:latin typeface="Calibri"/>
                <a:cs typeface="Calibri"/>
              </a:rPr>
              <a:t>opportunities.</a:t>
            </a:r>
            <a:endParaRPr sz="1800" dirty="0">
              <a:latin typeface="Calibri"/>
              <a:cs typeface="Calibri"/>
            </a:endParaRPr>
          </a:p>
          <a:p>
            <a:pPr>
              <a:lnSpc>
                <a:spcPct val="100000"/>
              </a:lnSpc>
            </a:pPr>
            <a:endParaRPr sz="1800" dirty="0">
              <a:latin typeface="Calibri"/>
              <a:cs typeface="Calibri"/>
            </a:endParaRPr>
          </a:p>
          <a:p>
            <a:pPr>
              <a:lnSpc>
                <a:spcPct val="100000"/>
              </a:lnSpc>
              <a:spcBef>
                <a:spcPts val="550"/>
              </a:spcBef>
            </a:pPr>
            <a:endParaRPr sz="1800" dirty="0">
              <a:latin typeface="Calibri"/>
              <a:cs typeface="Calibri"/>
            </a:endParaRPr>
          </a:p>
          <a:p>
            <a:pPr marL="12700" marR="5080">
              <a:lnSpc>
                <a:spcPct val="114599"/>
              </a:lnSpc>
              <a:spcBef>
                <a:spcPts val="5"/>
              </a:spcBef>
            </a:pP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do</a:t>
            </a:r>
            <a:r>
              <a:rPr sz="1800" spc="-45" dirty="0">
                <a:solidFill>
                  <a:srgbClr val="FFFFFF"/>
                </a:solidFill>
                <a:latin typeface="Calibri"/>
                <a:cs typeface="Calibri"/>
              </a:rPr>
              <a:t> </a:t>
            </a:r>
            <a:r>
              <a:rPr sz="1800" dirty="0">
                <a:solidFill>
                  <a:srgbClr val="FFFFFF"/>
                </a:solidFill>
                <a:latin typeface="Calibri"/>
                <a:cs typeface="Calibri"/>
              </a:rPr>
              <a:t>this</a:t>
            </a:r>
            <a:r>
              <a:rPr sz="1800" spc="-45" dirty="0">
                <a:solidFill>
                  <a:srgbClr val="FFFFFF"/>
                </a:solidFill>
                <a:latin typeface="Calibri"/>
                <a:cs typeface="Calibri"/>
              </a:rPr>
              <a:t> </a:t>
            </a:r>
            <a:r>
              <a:rPr sz="1800" dirty="0">
                <a:solidFill>
                  <a:srgbClr val="FFFFFF"/>
                </a:solidFill>
                <a:latin typeface="Calibri"/>
                <a:cs typeface="Calibri"/>
              </a:rPr>
              <a:t>by</a:t>
            </a:r>
            <a:r>
              <a:rPr sz="1800" spc="-40" dirty="0">
                <a:solidFill>
                  <a:srgbClr val="FFFFFF"/>
                </a:solidFill>
                <a:latin typeface="Calibri"/>
                <a:cs typeface="Calibri"/>
              </a:rPr>
              <a:t> </a:t>
            </a:r>
            <a:r>
              <a:rPr sz="1800" dirty="0">
                <a:solidFill>
                  <a:srgbClr val="FFFFFF"/>
                </a:solidFill>
                <a:latin typeface="Calibri"/>
                <a:cs typeface="Calibri"/>
              </a:rPr>
              <a:t>delivering</a:t>
            </a:r>
            <a:r>
              <a:rPr sz="1800" spc="-45" dirty="0">
                <a:solidFill>
                  <a:srgbClr val="FFFFFF"/>
                </a:solidFill>
                <a:latin typeface="Calibri"/>
                <a:cs typeface="Calibri"/>
              </a:rPr>
              <a:t> </a:t>
            </a:r>
            <a:r>
              <a:rPr sz="1800" dirty="0">
                <a:solidFill>
                  <a:srgbClr val="FFFFFF"/>
                </a:solidFill>
                <a:latin typeface="Calibri"/>
                <a:cs typeface="Calibri"/>
              </a:rPr>
              <a:t>‘Doorstep</a:t>
            </a:r>
            <a:r>
              <a:rPr sz="1800" spc="-45" dirty="0">
                <a:solidFill>
                  <a:srgbClr val="FFFFFF"/>
                </a:solidFill>
                <a:latin typeface="Calibri"/>
                <a:cs typeface="Calibri"/>
              </a:rPr>
              <a:t> </a:t>
            </a:r>
            <a:r>
              <a:rPr sz="1800" dirty="0">
                <a:solidFill>
                  <a:srgbClr val="FFFFFF"/>
                </a:solidFill>
                <a:latin typeface="Calibri"/>
                <a:cs typeface="Calibri"/>
              </a:rPr>
              <a:t>Sport’</a:t>
            </a:r>
            <a:r>
              <a:rPr sz="1800" spc="-40" dirty="0">
                <a:solidFill>
                  <a:srgbClr val="FFFFFF"/>
                </a:solidFill>
                <a:latin typeface="Calibri"/>
                <a:cs typeface="Calibri"/>
              </a:rPr>
              <a:t> </a:t>
            </a:r>
            <a:r>
              <a:rPr sz="1800" dirty="0">
                <a:solidFill>
                  <a:srgbClr val="FFFFFF"/>
                </a:solidFill>
                <a:latin typeface="Calibri"/>
                <a:cs typeface="Calibri"/>
              </a:rPr>
              <a:t>at</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time,</a:t>
            </a:r>
            <a:r>
              <a:rPr sz="1800" spc="-45" dirty="0">
                <a:solidFill>
                  <a:srgbClr val="FFFFFF"/>
                </a:solidFill>
                <a:latin typeface="Calibri"/>
                <a:cs typeface="Calibri"/>
              </a:rPr>
              <a:t> </a:t>
            </a:r>
            <a:r>
              <a:rPr sz="1800" spc="-25" dirty="0">
                <a:solidFill>
                  <a:srgbClr val="FFFFFF"/>
                </a:solidFill>
                <a:latin typeface="Calibri"/>
                <a:cs typeface="Calibri"/>
              </a:rPr>
              <a:t>in </a:t>
            </a: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place,</a:t>
            </a:r>
            <a:r>
              <a:rPr sz="1800" spc="-35" dirty="0">
                <a:solidFill>
                  <a:srgbClr val="FFFFFF"/>
                </a:solidFill>
                <a:latin typeface="Calibri"/>
                <a:cs typeface="Calibri"/>
              </a:rPr>
              <a:t> </a:t>
            </a:r>
            <a:r>
              <a:rPr sz="1800" dirty="0">
                <a:solidFill>
                  <a:srgbClr val="FFFFFF"/>
                </a:solidFill>
                <a:latin typeface="Calibri"/>
                <a:cs typeface="Calibri"/>
              </a:rPr>
              <a:t>in</a:t>
            </a:r>
            <a:r>
              <a:rPr sz="1800" spc="-40" dirty="0">
                <a:solidFill>
                  <a:srgbClr val="FFFFFF"/>
                </a:solidFill>
                <a:latin typeface="Calibri"/>
                <a:cs typeface="Calibri"/>
              </a:rPr>
              <a:t> </a:t>
            </a:r>
            <a:r>
              <a:rPr sz="1800" dirty="0">
                <a:solidFill>
                  <a:srgbClr val="FFFFFF"/>
                </a:solidFill>
                <a:latin typeface="Calibri"/>
                <a:cs typeface="Calibri"/>
              </a:rPr>
              <a:t>the</a:t>
            </a:r>
            <a:r>
              <a:rPr sz="1800" spc="-35" dirty="0">
                <a:solidFill>
                  <a:srgbClr val="FFFFFF"/>
                </a:solidFill>
                <a:latin typeface="Calibri"/>
                <a:cs typeface="Calibri"/>
              </a:rPr>
              <a:t> </a:t>
            </a:r>
            <a:r>
              <a:rPr sz="1800" dirty="0">
                <a:solidFill>
                  <a:srgbClr val="FFFFFF"/>
                </a:solidFill>
                <a:latin typeface="Calibri"/>
                <a:cs typeface="Calibri"/>
              </a:rPr>
              <a:t>right</a:t>
            </a:r>
            <a:r>
              <a:rPr sz="1800" spc="-40" dirty="0">
                <a:solidFill>
                  <a:srgbClr val="FFFFFF"/>
                </a:solidFill>
                <a:latin typeface="Calibri"/>
                <a:cs typeface="Calibri"/>
              </a:rPr>
              <a:t> </a:t>
            </a:r>
            <a:r>
              <a:rPr sz="1800" dirty="0">
                <a:solidFill>
                  <a:srgbClr val="FFFFFF"/>
                </a:solidFill>
                <a:latin typeface="Calibri"/>
                <a:cs typeface="Calibri"/>
              </a:rPr>
              <a:t>style,</a:t>
            </a:r>
            <a:r>
              <a:rPr sz="1800" spc="-40" dirty="0">
                <a:solidFill>
                  <a:srgbClr val="FFFFFF"/>
                </a:solidFill>
                <a:latin typeface="Calibri"/>
                <a:cs typeface="Calibri"/>
              </a:rPr>
              <a:t> </a:t>
            </a:r>
            <a:r>
              <a:rPr sz="1800" dirty="0">
                <a:solidFill>
                  <a:srgbClr val="FFFFFF"/>
                </a:solidFill>
                <a:latin typeface="Calibri"/>
                <a:cs typeface="Calibri"/>
              </a:rPr>
              <a:t>at</a:t>
            </a:r>
            <a:r>
              <a:rPr sz="1800" spc="-35" dirty="0">
                <a:solidFill>
                  <a:srgbClr val="FFFFFF"/>
                </a:solidFill>
                <a:latin typeface="Calibri"/>
                <a:cs typeface="Calibri"/>
              </a:rPr>
              <a:t> </a:t>
            </a:r>
            <a:r>
              <a:rPr sz="1800" dirty="0">
                <a:solidFill>
                  <a:srgbClr val="FFFFFF"/>
                </a:solidFill>
                <a:latin typeface="Calibri"/>
                <a:cs typeface="Calibri"/>
              </a:rPr>
              <a:t>the</a:t>
            </a:r>
            <a:r>
              <a:rPr sz="1800" spc="-40" dirty="0">
                <a:solidFill>
                  <a:srgbClr val="FFFFFF"/>
                </a:solidFill>
                <a:latin typeface="Calibri"/>
                <a:cs typeface="Calibri"/>
              </a:rPr>
              <a:t> </a:t>
            </a:r>
            <a:r>
              <a:rPr sz="1800" dirty="0">
                <a:solidFill>
                  <a:srgbClr val="FFFFFF"/>
                </a:solidFill>
                <a:latin typeface="Calibri"/>
                <a:cs typeface="Calibri"/>
              </a:rPr>
              <a:t>right</a:t>
            </a:r>
            <a:r>
              <a:rPr sz="1800" spc="-35" dirty="0">
                <a:solidFill>
                  <a:srgbClr val="FFFFFF"/>
                </a:solidFill>
                <a:latin typeface="Calibri"/>
                <a:cs typeface="Calibri"/>
              </a:rPr>
              <a:t> </a:t>
            </a:r>
            <a:r>
              <a:rPr sz="1800" dirty="0">
                <a:solidFill>
                  <a:srgbClr val="FFFFFF"/>
                </a:solidFill>
                <a:latin typeface="Calibri"/>
                <a:cs typeface="Calibri"/>
              </a:rPr>
              <a:t>price</a:t>
            </a:r>
            <a:r>
              <a:rPr sz="1800" spc="-40" dirty="0">
                <a:solidFill>
                  <a:srgbClr val="FFFFFF"/>
                </a:solidFill>
                <a:latin typeface="Calibri"/>
                <a:cs typeface="Calibri"/>
              </a:rPr>
              <a:t> </a:t>
            </a:r>
            <a:r>
              <a:rPr sz="1800" dirty="0">
                <a:solidFill>
                  <a:srgbClr val="FFFFFF"/>
                </a:solidFill>
                <a:latin typeface="Calibri"/>
                <a:cs typeface="Calibri"/>
              </a:rPr>
              <a:t>and</a:t>
            </a:r>
            <a:r>
              <a:rPr sz="1800" spc="-40" dirty="0">
                <a:solidFill>
                  <a:srgbClr val="FFFFFF"/>
                </a:solidFill>
                <a:latin typeface="Calibri"/>
                <a:cs typeface="Calibri"/>
              </a:rPr>
              <a:t> </a:t>
            </a:r>
            <a:r>
              <a:rPr sz="1800" dirty="0">
                <a:solidFill>
                  <a:srgbClr val="FFFFFF"/>
                </a:solidFill>
                <a:latin typeface="Calibri"/>
                <a:cs typeface="Calibri"/>
              </a:rPr>
              <a:t>by</a:t>
            </a:r>
            <a:r>
              <a:rPr sz="1800" spc="-35" dirty="0">
                <a:solidFill>
                  <a:srgbClr val="FFFFFF"/>
                </a:solidFill>
                <a:latin typeface="Calibri"/>
                <a:cs typeface="Calibri"/>
              </a:rPr>
              <a:t> </a:t>
            </a:r>
            <a:r>
              <a:rPr sz="1800" spc="-25" dirty="0">
                <a:solidFill>
                  <a:srgbClr val="FFFFFF"/>
                </a:solidFill>
                <a:latin typeface="Calibri"/>
                <a:cs typeface="Calibri"/>
              </a:rPr>
              <a:t>the </a:t>
            </a:r>
            <a:r>
              <a:rPr sz="1800" dirty="0">
                <a:solidFill>
                  <a:srgbClr val="FFFFFF"/>
                </a:solidFill>
                <a:latin typeface="Calibri"/>
                <a:cs typeface="Calibri"/>
              </a:rPr>
              <a:t>right</a:t>
            </a:r>
            <a:r>
              <a:rPr sz="1800" spc="-50" dirty="0">
                <a:solidFill>
                  <a:srgbClr val="FFFFFF"/>
                </a:solidFill>
                <a:latin typeface="Calibri"/>
                <a:cs typeface="Calibri"/>
              </a:rPr>
              <a:t> </a:t>
            </a:r>
            <a:r>
              <a:rPr sz="1800" dirty="0">
                <a:solidFill>
                  <a:srgbClr val="FFFFFF"/>
                </a:solidFill>
                <a:latin typeface="Calibri"/>
                <a:cs typeface="Calibri"/>
              </a:rPr>
              <a:t>people.</a:t>
            </a:r>
            <a:r>
              <a:rPr sz="1800" spc="-50" dirty="0">
                <a:solidFill>
                  <a:srgbClr val="FFFFFF"/>
                </a:solidFill>
                <a:latin typeface="Calibri"/>
                <a:cs typeface="Calibri"/>
              </a:rPr>
              <a:t> </a:t>
            </a:r>
            <a:r>
              <a:rPr sz="1800" dirty="0">
                <a:solidFill>
                  <a:srgbClr val="FFFFFF"/>
                </a:solidFill>
                <a:latin typeface="Calibri"/>
                <a:cs typeface="Calibri"/>
              </a:rPr>
              <a:t>Doorstep</a:t>
            </a:r>
            <a:r>
              <a:rPr sz="1800" spc="-50" dirty="0">
                <a:solidFill>
                  <a:srgbClr val="FFFFFF"/>
                </a:solidFill>
                <a:latin typeface="Calibri"/>
                <a:cs typeface="Calibri"/>
              </a:rPr>
              <a:t> </a:t>
            </a:r>
            <a:r>
              <a:rPr sz="1800" dirty="0">
                <a:solidFill>
                  <a:srgbClr val="FFFFFF"/>
                </a:solidFill>
                <a:latin typeface="Calibri"/>
                <a:cs typeface="Calibri"/>
              </a:rPr>
              <a:t>Sport</a:t>
            </a:r>
            <a:r>
              <a:rPr sz="1800" spc="-45" dirty="0">
                <a:solidFill>
                  <a:srgbClr val="FFFFFF"/>
                </a:solidFill>
                <a:latin typeface="Calibri"/>
                <a:cs typeface="Calibri"/>
              </a:rPr>
              <a:t> </a:t>
            </a:r>
            <a:r>
              <a:rPr sz="1800" dirty="0">
                <a:solidFill>
                  <a:srgbClr val="FFFFFF"/>
                </a:solidFill>
                <a:latin typeface="Calibri"/>
                <a:cs typeface="Calibri"/>
              </a:rPr>
              <a:t>aims</a:t>
            </a:r>
            <a:r>
              <a:rPr sz="1800" spc="-50"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make</a:t>
            </a:r>
            <a:r>
              <a:rPr sz="1800" spc="-45" dirty="0">
                <a:solidFill>
                  <a:srgbClr val="FFFFFF"/>
                </a:solidFill>
                <a:latin typeface="Calibri"/>
                <a:cs typeface="Calibri"/>
              </a:rPr>
              <a:t> </a:t>
            </a:r>
            <a:r>
              <a:rPr sz="1800" dirty="0">
                <a:solidFill>
                  <a:srgbClr val="FFFFFF"/>
                </a:solidFill>
                <a:latin typeface="Calibri"/>
                <a:cs typeface="Calibri"/>
              </a:rPr>
              <a:t>sport</a:t>
            </a:r>
            <a:r>
              <a:rPr sz="1800" spc="-50" dirty="0">
                <a:solidFill>
                  <a:srgbClr val="FFFFFF"/>
                </a:solidFill>
                <a:latin typeface="Calibri"/>
                <a:cs typeface="Calibri"/>
              </a:rPr>
              <a:t> </a:t>
            </a:r>
            <a:r>
              <a:rPr sz="1800" spc="-10" dirty="0">
                <a:solidFill>
                  <a:srgbClr val="FFFFFF"/>
                </a:solidFill>
                <a:latin typeface="Calibri"/>
                <a:cs typeface="Calibri"/>
              </a:rPr>
              <a:t>accessible</a:t>
            </a:r>
            <a:r>
              <a:rPr sz="1800" spc="500" dirty="0">
                <a:solidFill>
                  <a:srgbClr val="FFFFFF"/>
                </a:solidFill>
                <a:latin typeface="Calibri"/>
                <a:cs typeface="Calibri"/>
              </a:rPr>
              <a:t> </a:t>
            </a:r>
            <a:r>
              <a:rPr sz="1800" dirty="0">
                <a:solidFill>
                  <a:srgbClr val="FFFFFF"/>
                </a:solidFill>
                <a:latin typeface="Calibri"/>
                <a:cs typeface="Calibri"/>
              </a:rPr>
              <a:t>to</a:t>
            </a:r>
            <a:r>
              <a:rPr sz="1800" spc="-55" dirty="0">
                <a:solidFill>
                  <a:srgbClr val="FFFFFF"/>
                </a:solidFill>
                <a:latin typeface="Calibri"/>
                <a:cs typeface="Calibri"/>
              </a:rPr>
              <a:t> </a:t>
            </a:r>
            <a:r>
              <a:rPr sz="1800" dirty="0">
                <a:solidFill>
                  <a:srgbClr val="FFFFFF"/>
                </a:solidFill>
                <a:latin typeface="Calibri"/>
                <a:cs typeface="Calibri"/>
              </a:rPr>
              <a:t>everyone</a:t>
            </a:r>
            <a:r>
              <a:rPr sz="1800" spc="-55" dirty="0">
                <a:solidFill>
                  <a:srgbClr val="FFFFFF"/>
                </a:solidFill>
                <a:latin typeface="Calibri"/>
                <a:cs typeface="Calibri"/>
              </a:rPr>
              <a:t> </a:t>
            </a:r>
            <a:r>
              <a:rPr sz="1800" dirty="0">
                <a:solidFill>
                  <a:srgbClr val="FFFFFF"/>
                </a:solidFill>
                <a:latin typeface="Calibri"/>
                <a:cs typeface="Calibri"/>
              </a:rPr>
              <a:t>regardless</a:t>
            </a:r>
            <a:r>
              <a:rPr sz="1800" spc="-55" dirty="0">
                <a:solidFill>
                  <a:srgbClr val="FFFFFF"/>
                </a:solidFill>
                <a:latin typeface="Calibri"/>
                <a:cs typeface="Calibri"/>
              </a:rPr>
              <a:t> </a:t>
            </a:r>
            <a:r>
              <a:rPr sz="1800" dirty="0">
                <a:solidFill>
                  <a:srgbClr val="FFFFFF"/>
                </a:solidFill>
                <a:latin typeface="Calibri"/>
                <a:cs typeface="Calibri"/>
              </a:rPr>
              <a:t>of</a:t>
            </a:r>
            <a:r>
              <a:rPr sz="1800" spc="-55" dirty="0">
                <a:solidFill>
                  <a:srgbClr val="FFFFFF"/>
                </a:solidFill>
                <a:latin typeface="Calibri"/>
                <a:cs typeface="Calibri"/>
              </a:rPr>
              <a:t> </a:t>
            </a:r>
            <a:r>
              <a:rPr sz="1800" dirty="0">
                <a:solidFill>
                  <a:srgbClr val="FFFFFF"/>
                </a:solidFill>
                <a:latin typeface="Calibri"/>
                <a:cs typeface="Calibri"/>
              </a:rPr>
              <a:t>their</a:t>
            </a:r>
            <a:r>
              <a:rPr sz="1800" spc="-50" dirty="0">
                <a:solidFill>
                  <a:srgbClr val="FFFFFF"/>
                </a:solidFill>
                <a:latin typeface="Calibri"/>
                <a:cs typeface="Calibri"/>
              </a:rPr>
              <a:t> </a:t>
            </a:r>
            <a:r>
              <a:rPr sz="1800" dirty="0">
                <a:solidFill>
                  <a:srgbClr val="FFFFFF"/>
                </a:solidFill>
                <a:latin typeface="Calibri"/>
                <a:cs typeface="Calibri"/>
              </a:rPr>
              <a:t>income</a:t>
            </a:r>
            <a:r>
              <a:rPr sz="1800" spc="-55"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spc="-10" dirty="0">
                <a:solidFill>
                  <a:srgbClr val="FFFFFF"/>
                </a:solidFill>
                <a:latin typeface="Calibri"/>
                <a:cs typeface="Calibri"/>
              </a:rPr>
              <a:t>social circumstance.</a:t>
            </a:r>
            <a:endParaRPr sz="18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161222"/>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dirty="0"/>
          </a:p>
        </p:txBody>
      </p:sp>
      <p:pic>
        <p:nvPicPr>
          <p:cNvPr id="3" name="object 3"/>
          <p:cNvPicPr/>
          <p:nvPr/>
        </p:nvPicPr>
        <p:blipFill>
          <a:blip r:embed="rId2" cstate="print"/>
          <a:stretch>
            <a:fillRect/>
          </a:stretch>
        </p:blipFill>
        <p:spPr>
          <a:xfrm>
            <a:off x="13918344" y="4906735"/>
            <a:ext cx="2209799" cy="1990724"/>
          </a:xfrm>
          <a:prstGeom prst="rect">
            <a:avLst/>
          </a:prstGeom>
        </p:spPr>
      </p:pic>
      <p:pic>
        <p:nvPicPr>
          <p:cNvPr id="4" name="object 4"/>
          <p:cNvPicPr/>
          <p:nvPr/>
        </p:nvPicPr>
        <p:blipFill>
          <a:blip r:embed="rId3" cstate="print"/>
          <a:stretch>
            <a:fillRect/>
          </a:stretch>
        </p:blipFill>
        <p:spPr>
          <a:xfrm>
            <a:off x="4943690" y="4906735"/>
            <a:ext cx="2209799" cy="1990724"/>
          </a:xfrm>
          <a:prstGeom prst="rect">
            <a:avLst/>
          </a:prstGeom>
        </p:spPr>
      </p:pic>
      <p:pic>
        <p:nvPicPr>
          <p:cNvPr id="5" name="object 5"/>
          <p:cNvPicPr/>
          <p:nvPr/>
        </p:nvPicPr>
        <p:blipFill>
          <a:blip r:embed="rId4" cstate="print"/>
          <a:stretch>
            <a:fillRect/>
          </a:stretch>
        </p:blipFill>
        <p:spPr>
          <a:xfrm>
            <a:off x="1982909" y="4906735"/>
            <a:ext cx="2209799" cy="1990724"/>
          </a:xfrm>
          <a:prstGeom prst="rect">
            <a:avLst/>
          </a:prstGeom>
        </p:spPr>
      </p:pic>
      <p:pic>
        <p:nvPicPr>
          <p:cNvPr id="6" name="object 6"/>
          <p:cNvPicPr/>
          <p:nvPr/>
        </p:nvPicPr>
        <p:blipFill>
          <a:blip r:embed="rId5" cstate="print"/>
          <a:stretch>
            <a:fillRect/>
          </a:stretch>
        </p:blipFill>
        <p:spPr>
          <a:xfrm>
            <a:off x="10956927" y="4906735"/>
            <a:ext cx="2209799" cy="1990724"/>
          </a:xfrm>
          <a:prstGeom prst="rect">
            <a:avLst/>
          </a:prstGeom>
        </p:spPr>
      </p:pic>
      <p:grpSp>
        <p:nvGrpSpPr>
          <p:cNvPr id="7" name="object 7"/>
          <p:cNvGrpSpPr/>
          <p:nvPr/>
        </p:nvGrpSpPr>
        <p:grpSpPr>
          <a:xfrm>
            <a:off x="7995510" y="4906735"/>
            <a:ext cx="2209800" cy="1990725"/>
            <a:chOff x="7995510" y="4906735"/>
            <a:chExt cx="2209800" cy="1990725"/>
          </a:xfrm>
        </p:grpSpPr>
        <p:pic>
          <p:nvPicPr>
            <p:cNvPr id="8" name="object 8"/>
            <p:cNvPicPr/>
            <p:nvPr/>
          </p:nvPicPr>
          <p:blipFill>
            <a:blip r:embed="rId6" cstate="print"/>
            <a:stretch>
              <a:fillRect/>
            </a:stretch>
          </p:blipFill>
          <p:spPr>
            <a:xfrm>
              <a:off x="7995510" y="4906735"/>
              <a:ext cx="2209799" cy="1990724"/>
            </a:xfrm>
            <a:prstGeom prst="rect">
              <a:avLst/>
            </a:prstGeom>
          </p:spPr>
        </p:pic>
        <p:sp>
          <p:nvSpPr>
            <p:cNvPr id="9" name="object 9"/>
            <p:cNvSpPr/>
            <p:nvPr/>
          </p:nvSpPr>
          <p:spPr>
            <a:xfrm>
              <a:off x="8674608" y="5625247"/>
              <a:ext cx="991869" cy="886460"/>
            </a:xfrm>
            <a:custGeom>
              <a:avLst/>
              <a:gdLst/>
              <a:ahLst/>
              <a:cxnLst/>
              <a:rect l="l" t="t" r="r" b="b"/>
              <a:pathLst>
                <a:path w="991870" h="886459">
                  <a:moveTo>
                    <a:pt x="0" y="718558"/>
                  </a:moveTo>
                  <a:lnTo>
                    <a:pt x="32797" y="748943"/>
                  </a:lnTo>
                  <a:lnTo>
                    <a:pt x="64511" y="774111"/>
                  </a:lnTo>
                  <a:lnTo>
                    <a:pt x="105028" y="801877"/>
                  </a:lnTo>
                  <a:lnTo>
                    <a:pt x="144163" y="824126"/>
                  </a:lnTo>
                  <a:lnTo>
                    <a:pt x="185111" y="843363"/>
                  </a:lnTo>
                  <a:lnTo>
                    <a:pt x="227721" y="859439"/>
                  </a:lnTo>
                  <a:lnTo>
                    <a:pt x="271844" y="872203"/>
                  </a:lnTo>
                  <a:lnTo>
                    <a:pt x="317331" y="881506"/>
                  </a:lnTo>
                  <a:lnTo>
                    <a:pt x="357890" y="886450"/>
                  </a:lnTo>
                </a:path>
                <a:path w="991870" h="886459">
                  <a:moveTo>
                    <a:pt x="465696" y="886450"/>
                  </a:moveTo>
                  <a:lnTo>
                    <a:pt x="506256" y="881506"/>
                  </a:lnTo>
                  <a:lnTo>
                    <a:pt x="551742" y="872203"/>
                  </a:lnTo>
                  <a:lnTo>
                    <a:pt x="595865" y="859439"/>
                  </a:lnTo>
                  <a:lnTo>
                    <a:pt x="638476" y="843363"/>
                  </a:lnTo>
                  <a:lnTo>
                    <a:pt x="679423" y="824126"/>
                  </a:lnTo>
                  <a:lnTo>
                    <a:pt x="718558" y="801877"/>
                  </a:lnTo>
                  <a:lnTo>
                    <a:pt x="755730" y="776766"/>
                  </a:lnTo>
                  <a:lnTo>
                    <a:pt x="790790" y="748943"/>
                  </a:lnTo>
                  <a:lnTo>
                    <a:pt x="823587" y="718558"/>
                  </a:lnTo>
                  <a:lnTo>
                    <a:pt x="853972" y="685761"/>
                  </a:lnTo>
                  <a:lnTo>
                    <a:pt x="881795" y="650701"/>
                  </a:lnTo>
                  <a:lnTo>
                    <a:pt x="906906" y="613529"/>
                  </a:lnTo>
                  <a:lnTo>
                    <a:pt x="929155" y="574394"/>
                  </a:lnTo>
                  <a:lnTo>
                    <a:pt x="948393" y="533447"/>
                  </a:lnTo>
                  <a:lnTo>
                    <a:pt x="964468" y="490836"/>
                  </a:lnTo>
                  <a:lnTo>
                    <a:pt x="977233" y="446713"/>
                  </a:lnTo>
                  <a:lnTo>
                    <a:pt x="986535" y="401227"/>
                  </a:lnTo>
                  <a:lnTo>
                    <a:pt x="991479" y="360666"/>
                  </a:lnTo>
                </a:path>
                <a:path w="991870" h="886459">
                  <a:moveTo>
                    <a:pt x="991479" y="252862"/>
                  </a:moveTo>
                  <a:lnTo>
                    <a:pt x="986535" y="212302"/>
                  </a:lnTo>
                  <a:lnTo>
                    <a:pt x="977233" y="166815"/>
                  </a:lnTo>
                  <a:lnTo>
                    <a:pt x="964468" y="122692"/>
                  </a:lnTo>
                  <a:lnTo>
                    <a:pt x="948393" y="80082"/>
                  </a:lnTo>
                  <a:lnTo>
                    <a:pt x="929155" y="39134"/>
                  </a:lnTo>
                  <a:lnTo>
                    <a:pt x="906906" y="0"/>
                  </a:lnTo>
                </a:path>
              </a:pathLst>
            </a:custGeom>
            <a:ln w="38100">
              <a:solidFill>
                <a:srgbClr val="FFFFFF"/>
              </a:solidFill>
            </a:ln>
          </p:spPr>
          <p:txBody>
            <a:bodyPr wrap="square" lIns="0" tIns="0" rIns="0" bIns="0" rtlCol="0"/>
            <a:lstStyle/>
            <a:p>
              <a:endParaRPr dirty="0"/>
            </a:p>
          </p:txBody>
        </p:sp>
      </p:grpSp>
      <p:sp>
        <p:nvSpPr>
          <p:cNvPr id="10" name="object 10"/>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spc="-245" dirty="0"/>
              <a:t>OUR</a:t>
            </a:r>
            <a:r>
              <a:rPr spc="-615" dirty="0"/>
              <a:t> </a:t>
            </a:r>
            <a:r>
              <a:rPr lang="en-US" spc="-615" dirty="0"/>
              <a:t> </a:t>
            </a:r>
            <a:r>
              <a:rPr spc="-150" dirty="0"/>
              <a:t>VALUES</a:t>
            </a: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4</a:t>
            </a:fld>
            <a:endParaRPr spc="-50" dirty="0"/>
          </a:p>
        </p:txBody>
      </p:sp>
      <p:sp>
        <p:nvSpPr>
          <p:cNvPr id="11" name="object 11"/>
          <p:cNvSpPr txBox="1"/>
          <p:nvPr/>
        </p:nvSpPr>
        <p:spPr>
          <a:xfrm>
            <a:off x="1924363" y="7423924"/>
            <a:ext cx="2146300" cy="577850"/>
          </a:xfrm>
          <a:prstGeom prst="rect">
            <a:avLst/>
          </a:prstGeom>
        </p:spPr>
        <p:txBody>
          <a:bodyPr vert="horz" wrap="square" lIns="0" tIns="12700" rIns="0" bIns="0" rtlCol="0">
            <a:spAutoFit/>
          </a:bodyPr>
          <a:lstStyle/>
          <a:p>
            <a:pPr marL="356235" marR="5080" indent="-344170">
              <a:lnSpc>
                <a:spcPct val="113300"/>
              </a:lnSpc>
              <a:spcBef>
                <a:spcPts val="100"/>
              </a:spcBef>
            </a:pPr>
            <a:r>
              <a:rPr sz="1600" dirty="0">
                <a:solidFill>
                  <a:srgbClr val="FFFFFF"/>
                </a:solidFill>
                <a:latin typeface="Calibri"/>
                <a:cs typeface="Calibri"/>
              </a:rPr>
              <a:t>People</a:t>
            </a:r>
            <a:r>
              <a:rPr sz="1600" spc="-30" dirty="0">
                <a:solidFill>
                  <a:srgbClr val="FFFFFF"/>
                </a:solidFill>
                <a:latin typeface="Calibri"/>
                <a:cs typeface="Calibri"/>
              </a:rPr>
              <a:t> </a:t>
            </a:r>
            <a:r>
              <a:rPr sz="1600" dirty="0">
                <a:solidFill>
                  <a:srgbClr val="FFFFFF"/>
                </a:solidFill>
                <a:latin typeface="Calibri"/>
                <a:cs typeface="Calibri"/>
              </a:rPr>
              <a:t>are</a:t>
            </a:r>
            <a:r>
              <a:rPr sz="1600" spc="-30" dirty="0">
                <a:solidFill>
                  <a:srgbClr val="FFFFFF"/>
                </a:solidFill>
                <a:latin typeface="Calibri"/>
                <a:cs typeface="Calibri"/>
              </a:rPr>
              <a:t> </a:t>
            </a:r>
            <a:r>
              <a:rPr sz="1600" dirty="0">
                <a:solidFill>
                  <a:srgbClr val="FFFFFF"/>
                </a:solidFill>
                <a:latin typeface="Calibri"/>
                <a:cs typeface="Calibri"/>
              </a:rPr>
              <a:t>at</a:t>
            </a:r>
            <a:r>
              <a:rPr sz="1600" spc="-30" dirty="0">
                <a:solidFill>
                  <a:srgbClr val="FFFFFF"/>
                </a:solidFill>
                <a:latin typeface="Calibri"/>
                <a:cs typeface="Calibri"/>
              </a:rPr>
              <a:t> </a:t>
            </a:r>
            <a:r>
              <a:rPr sz="1600" dirty="0">
                <a:solidFill>
                  <a:srgbClr val="FFFFFF"/>
                </a:solidFill>
                <a:latin typeface="Calibri"/>
                <a:cs typeface="Calibri"/>
              </a:rPr>
              <a:t>the</a:t>
            </a:r>
            <a:r>
              <a:rPr sz="1600" spc="-30" dirty="0">
                <a:solidFill>
                  <a:srgbClr val="FFFFFF"/>
                </a:solidFill>
                <a:latin typeface="Calibri"/>
                <a:cs typeface="Calibri"/>
              </a:rPr>
              <a:t> </a:t>
            </a:r>
            <a:r>
              <a:rPr sz="1600" dirty="0">
                <a:solidFill>
                  <a:srgbClr val="FFFFFF"/>
                </a:solidFill>
                <a:latin typeface="Calibri"/>
                <a:cs typeface="Calibri"/>
              </a:rPr>
              <a:t>heart</a:t>
            </a:r>
            <a:r>
              <a:rPr sz="1600" spc="-30" dirty="0">
                <a:solidFill>
                  <a:srgbClr val="FFFFFF"/>
                </a:solidFill>
                <a:latin typeface="Calibri"/>
                <a:cs typeface="Calibri"/>
              </a:rPr>
              <a:t> </a:t>
            </a:r>
            <a:r>
              <a:rPr sz="1600" spc="-25" dirty="0">
                <a:solidFill>
                  <a:srgbClr val="FFFFFF"/>
                </a:solidFill>
                <a:latin typeface="Calibri"/>
                <a:cs typeface="Calibri"/>
              </a:rPr>
              <a:t>of </a:t>
            </a:r>
            <a:r>
              <a:rPr sz="1600" dirty="0">
                <a:solidFill>
                  <a:srgbClr val="FFFFFF"/>
                </a:solidFill>
                <a:latin typeface="Calibri"/>
                <a:cs typeface="Calibri"/>
              </a:rPr>
              <a:t>everything</a:t>
            </a:r>
            <a:r>
              <a:rPr sz="1600" spc="-55" dirty="0">
                <a:solidFill>
                  <a:srgbClr val="FFFFFF"/>
                </a:solidFill>
                <a:latin typeface="Calibri"/>
                <a:cs typeface="Calibri"/>
              </a:rPr>
              <a:t> </a:t>
            </a:r>
            <a:r>
              <a:rPr sz="1600" dirty="0">
                <a:solidFill>
                  <a:srgbClr val="FFFFFF"/>
                </a:solidFill>
                <a:latin typeface="Calibri"/>
                <a:cs typeface="Calibri"/>
              </a:rPr>
              <a:t>we</a:t>
            </a:r>
            <a:r>
              <a:rPr sz="1600" spc="-50" dirty="0">
                <a:solidFill>
                  <a:srgbClr val="FFFFFF"/>
                </a:solidFill>
                <a:latin typeface="Calibri"/>
                <a:cs typeface="Calibri"/>
              </a:rPr>
              <a:t> </a:t>
            </a:r>
            <a:r>
              <a:rPr sz="1600" spc="-25" dirty="0">
                <a:solidFill>
                  <a:srgbClr val="FFFFFF"/>
                </a:solidFill>
                <a:latin typeface="Calibri"/>
                <a:cs typeface="Calibri"/>
              </a:rPr>
              <a:t>do</a:t>
            </a:r>
            <a:endParaRPr sz="1600" dirty="0">
              <a:latin typeface="Calibri"/>
              <a:cs typeface="Calibri"/>
            </a:endParaRPr>
          </a:p>
        </p:txBody>
      </p:sp>
      <p:sp>
        <p:nvSpPr>
          <p:cNvPr id="12" name="object 12"/>
          <p:cNvSpPr txBox="1"/>
          <p:nvPr/>
        </p:nvSpPr>
        <p:spPr>
          <a:xfrm>
            <a:off x="2257633" y="6896840"/>
            <a:ext cx="148018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People-centred</a:t>
            </a:r>
            <a:endParaRPr sz="1800" dirty="0">
              <a:latin typeface="Calibri"/>
              <a:cs typeface="Calibri"/>
            </a:endParaRPr>
          </a:p>
        </p:txBody>
      </p:sp>
      <p:sp>
        <p:nvSpPr>
          <p:cNvPr id="13" name="object 13"/>
          <p:cNvSpPr txBox="1"/>
          <p:nvPr/>
        </p:nvSpPr>
        <p:spPr>
          <a:xfrm>
            <a:off x="3309921" y="2990921"/>
            <a:ext cx="11506200" cy="1282700"/>
          </a:xfrm>
          <a:prstGeom prst="rect">
            <a:avLst/>
          </a:prstGeom>
        </p:spPr>
        <p:txBody>
          <a:bodyPr vert="horz" wrap="square" lIns="0" tIns="12700" rIns="0" bIns="0" rtlCol="0">
            <a:spAutoFit/>
          </a:bodyPr>
          <a:lstStyle/>
          <a:p>
            <a:pPr marL="12065" marR="5080" algn="ctr">
              <a:lnSpc>
                <a:spcPct val="114599"/>
              </a:lnSpc>
              <a:spcBef>
                <a:spcPts val="100"/>
              </a:spcBef>
            </a:pP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hold</a:t>
            </a:r>
            <a:r>
              <a:rPr sz="1800" spc="-45"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set</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shared</a:t>
            </a:r>
            <a:r>
              <a:rPr sz="1800" spc="-45" dirty="0">
                <a:solidFill>
                  <a:srgbClr val="FFFFFF"/>
                </a:solidFill>
                <a:latin typeface="Calibri"/>
                <a:cs typeface="Calibri"/>
              </a:rPr>
              <a:t> </a:t>
            </a:r>
            <a:r>
              <a:rPr sz="1800" dirty="0">
                <a:solidFill>
                  <a:srgbClr val="FFFFFF"/>
                </a:solidFill>
                <a:latin typeface="Calibri"/>
                <a:cs typeface="Calibri"/>
              </a:rPr>
              <a:t>values,</a:t>
            </a:r>
            <a:r>
              <a:rPr sz="1800" spc="-40" dirty="0">
                <a:solidFill>
                  <a:srgbClr val="FFFFFF"/>
                </a:solidFill>
                <a:latin typeface="Calibri"/>
                <a:cs typeface="Calibri"/>
              </a:rPr>
              <a:t> </a:t>
            </a:r>
            <a:r>
              <a:rPr sz="1800" dirty="0">
                <a:solidFill>
                  <a:srgbClr val="FFFFFF"/>
                </a:solidFill>
                <a:latin typeface="Calibri"/>
                <a:cs typeface="Calibri"/>
              </a:rPr>
              <a:t>through</a:t>
            </a:r>
            <a:r>
              <a:rPr sz="1800" spc="-45" dirty="0">
                <a:solidFill>
                  <a:srgbClr val="FFFFFF"/>
                </a:solidFill>
                <a:latin typeface="Calibri"/>
                <a:cs typeface="Calibri"/>
              </a:rPr>
              <a:t> </a:t>
            </a:r>
            <a:r>
              <a:rPr sz="1800" dirty="0">
                <a:solidFill>
                  <a:srgbClr val="FFFFFF"/>
                </a:solidFill>
                <a:latin typeface="Calibri"/>
                <a:cs typeface="Calibri"/>
              </a:rPr>
              <a:t>the</a:t>
            </a:r>
            <a:r>
              <a:rPr sz="1800" spc="-45" dirty="0">
                <a:solidFill>
                  <a:srgbClr val="FFFFFF"/>
                </a:solidFill>
                <a:latin typeface="Calibri"/>
                <a:cs typeface="Calibri"/>
              </a:rPr>
              <a:t> </a:t>
            </a:r>
            <a:r>
              <a:rPr sz="1800" dirty="0">
                <a:solidFill>
                  <a:srgbClr val="FFFFFF"/>
                </a:solidFill>
                <a:latin typeface="Calibri"/>
                <a:cs typeface="Calibri"/>
              </a:rPr>
              <a:t>community</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dirty="0">
                <a:solidFill>
                  <a:srgbClr val="FFFFFF"/>
                </a:solidFill>
                <a:latin typeface="Calibri"/>
                <a:cs typeface="Calibri"/>
              </a:rPr>
              <a:t>talented</a:t>
            </a:r>
            <a:r>
              <a:rPr sz="1800" spc="-45" dirty="0">
                <a:solidFill>
                  <a:srgbClr val="FFFFFF"/>
                </a:solidFill>
                <a:latin typeface="Calibri"/>
                <a:cs typeface="Calibri"/>
              </a:rPr>
              <a:t> </a:t>
            </a:r>
            <a:r>
              <a:rPr sz="1800" dirty="0">
                <a:solidFill>
                  <a:srgbClr val="FFFFFF"/>
                </a:solidFill>
                <a:latin typeface="Calibri"/>
                <a:cs typeface="Calibri"/>
              </a:rPr>
              <a:t>people,</a:t>
            </a:r>
            <a:r>
              <a:rPr sz="1800" spc="-40" dirty="0">
                <a:solidFill>
                  <a:srgbClr val="FFFFFF"/>
                </a:solidFill>
                <a:latin typeface="Calibri"/>
                <a:cs typeface="Calibri"/>
              </a:rPr>
              <a:t> </a:t>
            </a:r>
            <a:r>
              <a:rPr sz="1800" dirty="0">
                <a:solidFill>
                  <a:srgbClr val="FFFFFF"/>
                </a:solidFill>
                <a:latin typeface="Calibri"/>
                <a:cs typeface="Calibri"/>
              </a:rPr>
              <a:t>who</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for</a:t>
            </a:r>
            <a:r>
              <a:rPr sz="1800" spc="-45" dirty="0">
                <a:solidFill>
                  <a:srgbClr val="FFFFFF"/>
                </a:solidFill>
                <a:latin typeface="Calibri"/>
                <a:cs typeface="Calibri"/>
              </a:rPr>
              <a:t> </a:t>
            </a:r>
            <a:r>
              <a:rPr sz="1800" spc="-10" dirty="0">
                <a:solidFill>
                  <a:srgbClr val="FFFFFF"/>
                </a:solidFill>
                <a:latin typeface="Calibri"/>
                <a:cs typeface="Calibri"/>
              </a:rPr>
              <a:t>StreetGames.</a:t>
            </a:r>
            <a:r>
              <a:rPr sz="1800" spc="-45" dirty="0">
                <a:solidFill>
                  <a:srgbClr val="FFFFFF"/>
                </a:solidFill>
                <a:latin typeface="Calibri"/>
                <a:cs typeface="Calibri"/>
              </a:rPr>
              <a:t> </a:t>
            </a: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hold</a:t>
            </a:r>
            <a:r>
              <a:rPr sz="1800" spc="-45" dirty="0">
                <a:solidFill>
                  <a:srgbClr val="FFFFFF"/>
                </a:solidFill>
                <a:latin typeface="Calibri"/>
                <a:cs typeface="Calibri"/>
              </a:rPr>
              <a:t> </a:t>
            </a:r>
            <a:r>
              <a:rPr sz="1800" dirty="0">
                <a:solidFill>
                  <a:srgbClr val="FFFFFF"/>
                </a:solidFill>
                <a:latin typeface="Calibri"/>
                <a:cs typeface="Calibri"/>
              </a:rPr>
              <a:t>each</a:t>
            </a:r>
            <a:r>
              <a:rPr sz="1800" spc="-40" dirty="0">
                <a:solidFill>
                  <a:srgbClr val="FFFFFF"/>
                </a:solidFill>
                <a:latin typeface="Calibri"/>
                <a:cs typeface="Calibri"/>
              </a:rPr>
              <a:t> </a:t>
            </a:r>
            <a:r>
              <a:rPr sz="1800" spc="-10" dirty="0">
                <a:solidFill>
                  <a:srgbClr val="FFFFFF"/>
                </a:solidFill>
                <a:latin typeface="Calibri"/>
                <a:cs typeface="Calibri"/>
              </a:rPr>
              <a:t>other accountable</a:t>
            </a:r>
            <a:r>
              <a:rPr sz="1800" spc="-55" dirty="0">
                <a:solidFill>
                  <a:srgbClr val="FFFFFF"/>
                </a:solidFill>
                <a:latin typeface="Calibri"/>
                <a:cs typeface="Calibri"/>
              </a:rPr>
              <a:t> </a:t>
            </a:r>
            <a:r>
              <a:rPr sz="1800" dirty="0">
                <a:solidFill>
                  <a:srgbClr val="FFFFFF"/>
                </a:solidFill>
                <a:latin typeface="Calibri"/>
                <a:cs typeface="Calibri"/>
              </a:rPr>
              <a:t>to</a:t>
            </a:r>
            <a:r>
              <a:rPr sz="1800" spc="-50" dirty="0">
                <a:solidFill>
                  <a:srgbClr val="FFFFFF"/>
                </a:solidFill>
                <a:latin typeface="Calibri"/>
                <a:cs typeface="Calibri"/>
              </a:rPr>
              <a:t> </a:t>
            </a:r>
            <a:r>
              <a:rPr sz="1800" dirty="0">
                <a:solidFill>
                  <a:srgbClr val="FFFFFF"/>
                </a:solidFill>
                <a:latin typeface="Calibri"/>
                <a:cs typeface="Calibri"/>
              </a:rPr>
              <a:t>these</a:t>
            </a:r>
            <a:r>
              <a:rPr sz="1800" spc="-50" dirty="0">
                <a:solidFill>
                  <a:srgbClr val="FFFFFF"/>
                </a:solidFill>
                <a:latin typeface="Calibri"/>
                <a:cs typeface="Calibri"/>
              </a:rPr>
              <a:t> </a:t>
            </a:r>
            <a:r>
              <a:rPr sz="1800" dirty="0">
                <a:solidFill>
                  <a:srgbClr val="FFFFFF"/>
                </a:solidFill>
                <a:latin typeface="Calibri"/>
                <a:cs typeface="Calibri"/>
              </a:rPr>
              <a:t>values</a:t>
            </a:r>
            <a:r>
              <a:rPr sz="1800" spc="-50" dirty="0">
                <a:solidFill>
                  <a:srgbClr val="FFFFFF"/>
                </a:solidFill>
                <a:latin typeface="Calibri"/>
                <a:cs typeface="Calibri"/>
              </a:rPr>
              <a:t> </a:t>
            </a:r>
            <a:r>
              <a:rPr sz="1800" dirty="0">
                <a:solidFill>
                  <a:srgbClr val="FFFFFF"/>
                </a:solidFill>
                <a:latin typeface="Calibri"/>
                <a:cs typeface="Calibri"/>
              </a:rPr>
              <a:t>and</a:t>
            </a:r>
            <a:r>
              <a:rPr sz="1800" spc="-55" dirty="0">
                <a:solidFill>
                  <a:srgbClr val="FFFFFF"/>
                </a:solidFill>
                <a:latin typeface="Calibri"/>
                <a:cs typeface="Calibri"/>
              </a:rPr>
              <a:t> </a:t>
            </a:r>
            <a:r>
              <a:rPr sz="1800" dirty="0">
                <a:solidFill>
                  <a:srgbClr val="FFFFFF"/>
                </a:solidFill>
                <a:latin typeface="Calibri"/>
                <a:cs typeface="Calibri"/>
              </a:rPr>
              <a:t>ensure</a:t>
            </a:r>
            <a:r>
              <a:rPr sz="1800" spc="-50" dirty="0">
                <a:solidFill>
                  <a:srgbClr val="FFFFFF"/>
                </a:solidFill>
                <a:latin typeface="Calibri"/>
                <a:cs typeface="Calibri"/>
              </a:rPr>
              <a:t> </a:t>
            </a:r>
            <a:r>
              <a:rPr sz="1800" dirty="0">
                <a:solidFill>
                  <a:srgbClr val="FFFFFF"/>
                </a:solidFill>
                <a:latin typeface="Calibri"/>
                <a:cs typeface="Calibri"/>
              </a:rPr>
              <a:t>that</a:t>
            </a:r>
            <a:r>
              <a:rPr sz="1800" spc="-50" dirty="0">
                <a:solidFill>
                  <a:srgbClr val="FFFFFF"/>
                </a:solidFill>
                <a:latin typeface="Calibri"/>
                <a:cs typeface="Calibri"/>
              </a:rPr>
              <a:t> </a:t>
            </a:r>
            <a:r>
              <a:rPr sz="1800" dirty="0">
                <a:solidFill>
                  <a:srgbClr val="FFFFFF"/>
                </a:solidFill>
                <a:latin typeface="Calibri"/>
                <a:cs typeface="Calibri"/>
              </a:rPr>
              <a:t>we</a:t>
            </a:r>
            <a:r>
              <a:rPr sz="1800" spc="-50" dirty="0">
                <a:solidFill>
                  <a:srgbClr val="FFFFFF"/>
                </a:solidFill>
                <a:latin typeface="Calibri"/>
                <a:cs typeface="Calibri"/>
              </a:rPr>
              <a:t> </a:t>
            </a:r>
            <a:r>
              <a:rPr sz="1800" dirty="0">
                <a:solidFill>
                  <a:srgbClr val="FFFFFF"/>
                </a:solidFill>
                <a:latin typeface="Calibri"/>
                <a:cs typeface="Calibri"/>
              </a:rPr>
              <a:t>live</a:t>
            </a:r>
            <a:r>
              <a:rPr sz="1800" spc="-55" dirty="0">
                <a:solidFill>
                  <a:srgbClr val="FFFFFF"/>
                </a:solidFill>
                <a:latin typeface="Calibri"/>
                <a:cs typeface="Calibri"/>
              </a:rPr>
              <a:t> </a:t>
            </a:r>
            <a:r>
              <a:rPr sz="1800" dirty="0">
                <a:solidFill>
                  <a:srgbClr val="FFFFFF"/>
                </a:solidFill>
                <a:latin typeface="Calibri"/>
                <a:cs typeface="Calibri"/>
              </a:rPr>
              <a:t>our</a:t>
            </a:r>
            <a:r>
              <a:rPr sz="1800" spc="-50" dirty="0">
                <a:solidFill>
                  <a:srgbClr val="FFFFFF"/>
                </a:solidFill>
                <a:latin typeface="Calibri"/>
                <a:cs typeface="Calibri"/>
              </a:rPr>
              <a:t> </a:t>
            </a:r>
            <a:r>
              <a:rPr sz="1800" dirty="0">
                <a:solidFill>
                  <a:srgbClr val="FFFFFF"/>
                </a:solidFill>
                <a:latin typeface="Calibri"/>
                <a:cs typeface="Calibri"/>
              </a:rPr>
              <a:t>values</a:t>
            </a:r>
            <a:r>
              <a:rPr sz="1800" spc="-50" dirty="0">
                <a:solidFill>
                  <a:srgbClr val="FFFFFF"/>
                </a:solidFill>
                <a:latin typeface="Calibri"/>
                <a:cs typeface="Calibri"/>
              </a:rPr>
              <a:t> </a:t>
            </a:r>
            <a:r>
              <a:rPr sz="1800" dirty="0">
                <a:solidFill>
                  <a:srgbClr val="FFFFFF"/>
                </a:solidFill>
                <a:latin typeface="Calibri"/>
                <a:cs typeface="Calibri"/>
              </a:rPr>
              <a:t>when</a:t>
            </a:r>
            <a:r>
              <a:rPr sz="1800" spc="-50" dirty="0">
                <a:solidFill>
                  <a:srgbClr val="FFFFFF"/>
                </a:solidFill>
                <a:latin typeface="Calibri"/>
                <a:cs typeface="Calibri"/>
              </a:rPr>
              <a:t> </a:t>
            </a:r>
            <a:r>
              <a:rPr sz="1800" dirty="0">
                <a:solidFill>
                  <a:srgbClr val="FFFFFF"/>
                </a:solidFill>
                <a:latin typeface="Calibri"/>
                <a:cs typeface="Calibri"/>
              </a:rPr>
              <a:t>working</a:t>
            </a:r>
            <a:r>
              <a:rPr sz="1800" spc="-55" dirty="0">
                <a:solidFill>
                  <a:srgbClr val="FFFFFF"/>
                </a:solidFill>
                <a:latin typeface="Calibri"/>
                <a:cs typeface="Calibri"/>
              </a:rPr>
              <a:t> </a:t>
            </a:r>
            <a:r>
              <a:rPr sz="1800" dirty="0">
                <a:solidFill>
                  <a:srgbClr val="FFFFFF"/>
                </a:solidFill>
                <a:latin typeface="Calibri"/>
                <a:cs typeface="Calibri"/>
              </a:rPr>
              <a:t>with</a:t>
            </a:r>
            <a:r>
              <a:rPr sz="1800" spc="-50" dirty="0">
                <a:solidFill>
                  <a:srgbClr val="FFFFFF"/>
                </a:solidFill>
                <a:latin typeface="Calibri"/>
                <a:cs typeface="Calibri"/>
              </a:rPr>
              <a:t> </a:t>
            </a:r>
            <a:r>
              <a:rPr sz="1800" dirty="0">
                <a:solidFill>
                  <a:srgbClr val="FFFFFF"/>
                </a:solidFill>
                <a:latin typeface="Calibri"/>
                <a:cs typeface="Calibri"/>
              </a:rPr>
              <a:t>external</a:t>
            </a:r>
            <a:r>
              <a:rPr sz="1800" spc="-50" dirty="0">
                <a:solidFill>
                  <a:srgbClr val="FFFFFF"/>
                </a:solidFill>
                <a:latin typeface="Calibri"/>
                <a:cs typeface="Calibri"/>
              </a:rPr>
              <a:t> </a:t>
            </a:r>
            <a:r>
              <a:rPr sz="1800" dirty="0">
                <a:solidFill>
                  <a:srgbClr val="FFFFFF"/>
                </a:solidFill>
                <a:latin typeface="Calibri"/>
                <a:cs typeface="Calibri"/>
              </a:rPr>
              <a:t>partners</a:t>
            </a:r>
            <a:r>
              <a:rPr sz="1800" spc="-50" dirty="0">
                <a:solidFill>
                  <a:srgbClr val="FFFFFF"/>
                </a:solidFill>
                <a:latin typeface="Calibri"/>
                <a:cs typeface="Calibri"/>
              </a:rPr>
              <a:t> </a:t>
            </a:r>
            <a:r>
              <a:rPr sz="1800" dirty="0">
                <a:solidFill>
                  <a:srgbClr val="FFFFFF"/>
                </a:solidFill>
                <a:latin typeface="Calibri"/>
                <a:cs typeface="Calibri"/>
              </a:rPr>
              <a:t>and/or</a:t>
            </a:r>
            <a:r>
              <a:rPr sz="1800" spc="-50" dirty="0">
                <a:solidFill>
                  <a:srgbClr val="FFFFFF"/>
                </a:solidFill>
                <a:latin typeface="Calibri"/>
                <a:cs typeface="Calibri"/>
              </a:rPr>
              <a:t> </a:t>
            </a:r>
            <a:r>
              <a:rPr sz="1800" dirty="0">
                <a:solidFill>
                  <a:srgbClr val="FFFFFF"/>
                </a:solidFill>
                <a:latin typeface="Calibri"/>
                <a:cs typeface="Calibri"/>
              </a:rPr>
              <a:t>young</a:t>
            </a:r>
            <a:r>
              <a:rPr sz="1800" spc="-55" dirty="0">
                <a:solidFill>
                  <a:srgbClr val="FFFFFF"/>
                </a:solidFill>
                <a:latin typeface="Calibri"/>
                <a:cs typeface="Calibri"/>
              </a:rPr>
              <a:t> </a:t>
            </a:r>
            <a:r>
              <a:rPr sz="1800" spc="-10" dirty="0">
                <a:solidFill>
                  <a:srgbClr val="FFFFFF"/>
                </a:solidFill>
                <a:latin typeface="Calibri"/>
                <a:cs typeface="Calibri"/>
              </a:rPr>
              <a:t>people.</a:t>
            </a:r>
            <a:endParaRPr sz="1800" dirty="0">
              <a:latin typeface="Calibri"/>
              <a:cs typeface="Calibri"/>
            </a:endParaRPr>
          </a:p>
          <a:p>
            <a:pPr>
              <a:lnSpc>
                <a:spcPct val="100000"/>
              </a:lnSpc>
              <a:spcBef>
                <a:spcPts val="590"/>
              </a:spcBef>
            </a:pPr>
            <a:endParaRPr sz="1800" dirty="0">
              <a:latin typeface="Calibri"/>
              <a:cs typeface="Calibri"/>
            </a:endParaRPr>
          </a:p>
          <a:p>
            <a:pPr algn="ctr">
              <a:lnSpc>
                <a:spcPct val="100000"/>
              </a:lnSpc>
            </a:pPr>
            <a:r>
              <a:rPr sz="1800" b="1" dirty="0">
                <a:solidFill>
                  <a:srgbClr val="FFFFFF"/>
                </a:solidFill>
                <a:latin typeface="Calibri"/>
                <a:cs typeface="Calibri"/>
              </a:rPr>
              <a:t>We</a:t>
            </a:r>
            <a:r>
              <a:rPr sz="1800" b="1" spc="-30" dirty="0">
                <a:solidFill>
                  <a:srgbClr val="FFFFFF"/>
                </a:solidFill>
                <a:latin typeface="Calibri"/>
                <a:cs typeface="Calibri"/>
              </a:rPr>
              <a:t> </a:t>
            </a:r>
            <a:r>
              <a:rPr sz="1800" b="1" spc="-20" dirty="0">
                <a:solidFill>
                  <a:srgbClr val="FFFFFF"/>
                </a:solidFill>
                <a:latin typeface="Calibri"/>
                <a:cs typeface="Calibri"/>
              </a:rPr>
              <a:t>are:</a:t>
            </a:r>
            <a:endParaRPr sz="1800" dirty="0">
              <a:latin typeface="Calibri"/>
              <a:cs typeface="Calibri"/>
            </a:endParaRPr>
          </a:p>
        </p:txBody>
      </p:sp>
      <p:sp>
        <p:nvSpPr>
          <p:cNvPr id="14" name="object 14"/>
          <p:cNvSpPr txBox="1"/>
          <p:nvPr/>
        </p:nvSpPr>
        <p:spPr>
          <a:xfrm>
            <a:off x="5004163" y="7423924"/>
            <a:ext cx="2090420" cy="1682750"/>
          </a:xfrm>
          <a:prstGeom prst="rect">
            <a:avLst/>
          </a:prstGeom>
        </p:spPr>
        <p:txBody>
          <a:bodyPr vert="horz" wrap="square" lIns="0" tIns="12700" rIns="0" bIns="0" rtlCol="0">
            <a:spAutoFit/>
          </a:bodyPr>
          <a:lstStyle/>
          <a:p>
            <a:pPr marL="12700" marR="5080" algn="ctr">
              <a:lnSpc>
                <a:spcPct val="113300"/>
              </a:lnSpc>
              <a:spcBef>
                <a:spcPts val="100"/>
              </a:spcBef>
            </a:pPr>
            <a:r>
              <a:rPr sz="1600" dirty="0">
                <a:solidFill>
                  <a:srgbClr val="FFFFFF"/>
                </a:solidFill>
                <a:latin typeface="Calibri"/>
                <a:cs typeface="Calibri"/>
              </a:rPr>
              <a:t>We</a:t>
            </a:r>
            <a:r>
              <a:rPr sz="1600" spc="-40" dirty="0">
                <a:solidFill>
                  <a:srgbClr val="FFFFFF"/>
                </a:solidFill>
                <a:latin typeface="Calibri"/>
                <a:cs typeface="Calibri"/>
              </a:rPr>
              <a:t> </a:t>
            </a:r>
            <a:r>
              <a:rPr sz="1600" dirty="0">
                <a:solidFill>
                  <a:srgbClr val="FFFFFF"/>
                </a:solidFill>
                <a:latin typeface="Calibri"/>
                <a:cs typeface="Calibri"/>
              </a:rPr>
              <a:t>are</a:t>
            </a:r>
            <a:r>
              <a:rPr sz="1600" spc="-40" dirty="0">
                <a:solidFill>
                  <a:srgbClr val="FFFFFF"/>
                </a:solidFill>
                <a:latin typeface="Calibri"/>
                <a:cs typeface="Calibri"/>
              </a:rPr>
              <a:t> </a:t>
            </a:r>
            <a:r>
              <a:rPr sz="1600" dirty="0">
                <a:solidFill>
                  <a:srgbClr val="FFFFFF"/>
                </a:solidFill>
                <a:latin typeface="Calibri"/>
                <a:cs typeface="Calibri"/>
              </a:rPr>
              <a:t>passionate</a:t>
            </a:r>
            <a:r>
              <a:rPr sz="1600" spc="-35" dirty="0">
                <a:solidFill>
                  <a:srgbClr val="FFFFFF"/>
                </a:solidFill>
                <a:latin typeface="Calibri"/>
                <a:cs typeface="Calibri"/>
              </a:rPr>
              <a:t> </a:t>
            </a:r>
            <a:r>
              <a:rPr sz="1600" spc="-20" dirty="0">
                <a:solidFill>
                  <a:srgbClr val="FFFFFF"/>
                </a:solidFill>
                <a:latin typeface="Calibri"/>
                <a:cs typeface="Calibri"/>
              </a:rPr>
              <a:t>about </a:t>
            </a:r>
            <a:r>
              <a:rPr sz="1600" dirty="0">
                <a:solidFill>
                  <a:srgbClr val="FFFFFF"/>
                </a:solidFill>
                <a:latin typeface="Calibri"/>
                <a:cs typeface="Calibri"/>
              </a:rPr>
              <a:t>making</a:t>
            </a:r>
            <a:r>
              <a:rPr sz="1600" spc="-30" dirty="0">
                <a:solidFill>
                  <a:srgbClr val="FFFFFF"/>
                </a:solidFill>
                <a:latin typeface="Calibri"/>
                <a:cs typeface="Calibri"/>
              </a:rPr>
              <a:t> </a:t>
            </a:r>
            <a:r>
              <a:rPr sz="1600" dirty="0">
                <a:solidFill>
                  <a:srgbClr val="FFFFFF"/>
                </a:solidFill>
                <a:latin typeface="Calibri"/>
                <a:cs typeface="Calibri"/>
              </a:rPr>
              <a:t>a</a:t>
            </a:r>
            <a:r>
              <a:rPr sz="1600" spc="-25" dirty="0">
                <a:solidFill>
                  <a:srgbClr val="FFFFFF"/>
                </a:solidFill>
                <a:latin typeface="Calibri"/>
                <a:cs typeface="Calibri"/>
              </a:rPr>
              <a:t> </a:t>
            </a:r>
            <a:r>
              <a:rPr sz="1600" dirty="0">
                <a:solidFill>
                  <a:srgbClr val="FFFFFF"/>
                </a:solidFill>
                <a:latin typeface="Calibri"/>
                <a:cs typeface="Calibri"/>
              </a:rPr>
              <a:t>difference</a:t>
            </a:r>
            <a:r>
              <a:rPr sz="1600" spc="-30" dirty="0">
                <a:solidFill>
                  <a:srgbClr val="FFFFFF"/>
                </a:solidFill>
                <a:latin typeface="Calibri"/>
                <a:cs typeface="Calibri"/>
              </a:rPr>
              <a:t> </a:t>
            </a:r>
            <a:r>
              <a:rPr sz="1600" spc="-25" dirty="0">
                <a:solidFill>
                  <a:srgbClr val="FFFFFF"/>
                </a:solidFill>
                <a:latin typeface="Calibri"/>
                <a:cs typeface="Calibri"/>
              </a:rPr>
              <a:t>for </a:t>
            </a:r>
            <a:r>
              <a:rPr sz="1600" dirty="0">
                <a:solidFill>
                  <a:srgbClr val="FFFFFF"/>
                </a:solidFill>
                <a:latin typeface="Calibri"/>
                <a:cs typeface="Calibri"/>
              </a:rPr>
              <a:t>children</a:t>
            </a:r>
            <a:r>
              <a:rPr sz="1600" spc="-25" dirty="0">
                <a:solidFill>
                  <a:srgbClr val="FFFFFF"/>
                </a:solidFill>
                <a:latin typeface="Calibri"/>
                <a:cs typeface="Calibri"/>
              </a:rPr>
              <a:t> </a:t>
            </a:r>
            <a:r>
              <a:rPr sz="1600" dirty="0">
                <a:solidFill>
                  <a:srgbClr val="FFFFFF"/>
                </a:solidFill>
                <a:latin typeface="Calibri"/>
                <a:cs typeface="Calibri"/>
              </a:rPr>
              <a:t>and</a:t>
            </a:r>
            <a:r>
              <a:rPr sz="1600" spc="-25" dirty="0">
                <a:solidFill>
                  <a:srgbClr val="FFFFFF"/>
                </a:solidFill>
                <a:latin typeface="Calibri"/>
                <a:cs typeface="Calibri"/>
              </a:rPr>
              <a:t> </a:t>
            </a:r>
            <a:r>
              <a:rPr sz="1600" spc="-20" dirty="0">
                <a:solidFill>
                  <a:srgbClr val="FFFFFF"/>
                </a:solidFill>
                <a:latin typeface="Calibri"/>
                <a:cs typeface="Calibri"/>
              </a:rPr>
              <a:t>young </a:t>
            </a:r>
            <a:r>
              <a:rPr sz="1600" dirty="0">
                <a:solidFill>
                  <a:srgbClr val="FFFFFF"/>
                </a:solidFill>
                <a:latin typeface="Calibri"/>
                <a:cs typeface="Calibri"/>
              </a:rPr>
              <a:t>people</a:t>
            </a:r>
            <a:r>
              <a:rPr sz="1600" spc="-20" dirty="0">
                <a:solidFill>
                  <a:srgbClr val="FFFFFF"/>
                </a:solidFill>
                <a:latin typeface="Calibri"/>
                <a:cs typeface="Calibri"/>
              </a:rPr>
              <a:t> </a:t>
            </a:r>
            <a:r>
              <a:rPr sz="1600" dirty="0">
                <a:solidFill>
                  <a:srgbClr val="FFFFFF"/>
                </a:solidFill>
                <a:latin typeface="Calibri"/>
                <a:cs typeface="Calibri"/>
              </a:rPr>
              <a:t>living</a:t>
            </a:r>
            <a:r>
              <a:rPr sz="1600" spc="-20" dirty="0">
                <a:solidFill>
                  <a:srgbClr val="FFFFFF"/>
                </a:solidFill>
                <a:latin typeface="Calibri"/>
                <a:cs typeface="Calibri"/>
              </a:rPr>
              <a:t> </a:t>
            </a:r>
            <a:r>
              <a:rPr sz="1600" dirty="0">
                <a:solidFill>
                  <a:srgbClr val="FFFFFF"/>
                </a:solidFill>
                <a:latin typeface="Calibri"/>
                <a:cs typeface="Calibri"/>
              </a:rPr>
              <a:t>in</a:t>
            </a:r>
            <a:r>
              <a:rPr sz="1600" spc="-20" dirty="0">
                <a:solidFill>
                  <a:srgbClr val="FFFFFF"/>
                </a:solidFill>
                <a:latin typeface="Calibri"/>
                <a:cs typeface="Calibri"/>
              </a:rPr>
              <a:t> low- </a:t>
            </a:r>
            <a:r>
              <a:rPr sz="1600" dirty="0">
                <a:solidFill>
                  <a:srgbClr val="FFFFFF"/>
                </a:solidFill>
                <a:latin typeface="Calibri"/>
                <a:cs typeface="Calibri"/>
              </a:rPr>
              <a:t>income,</a:t>
            </a:r>
            <a:r>
              <a:rPr sz="1600" spc="-50" dirty="0">
                <a:solidFill>
                  <a:srgbClr val="FFFFFF"/>
                </a:solidFill>
                <a:latin typeface="Calibri"/>
                <a:cs typeface="Calibri"/>
              </a:rPr>
              <a:t> </a:t>
            </a:r>
            <a:r>
              <a:rPr sz="1600" spc="-10" dirty="0">
                <a:solidFill>
                  <a:srgbClr val="FFFFFF"/>
                </a:solidFill>
                <a:latin typeface="Calibri"/>
                <a:cs typeface="Calibri"/>
              </a:rPr>
              <a:t>underserved communities</a:t>
            </a:r>
            <a:endParaRPr sz="1600" dirty="0">
              <a:latin typeface="Calibri"/>
              <a:cs typeface="Calibri"/>
            </a:endParaRPr>
          </a:p>
        </p:txBody>
      </p:sp>
      <p:sp>
        <p:nvSpPr>
          <p:cNvPr id="15" name="object 15"/>
          <p:cNvSpPr txBox="1"/>
          <p:nvPr/>
        </p:nvSpPr>
        <p:spPr>
          <a:xfrm>
            <a:off x="5523914" y="6896840"/>
            <a:ext cx="105092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Passionate</a:t>
            </a:r>
            <a:endParaRPr sz="1800" dirty="0">
              <a:latin typeface="Calibri"/>
              <a:cs typeface="Calibri"/>
            </a:endParaRPr>
          </a:p>
        </p:txBody>
      </p:sp>
      <p:sp>
        <p:nvSpPr>
          <p:cNvPr id="16" name="object 16"/>
          <p:cNvSpPr txBox="1"/>
          <p:nvPr/>
        </p:nvSpPr>
        <p:spPr>
          <a:xfrm>
            <a:off x="7858028" y="7423924"/>
            <a:ext cx="2486025" cy="1406525"/>
          </a:xfrm>
          <a:prstGeom prst="rect">
            <a:avLst/>
          </a:prstGeom>
        </p:spPr>
        <p:txBody>
          <a:bodyPr vert="horz" wrap="square" lIns="0" tIns="12700" rIns="0" bIns="0" rtlCol="0">
            <a:spAutoFit/>
          </a:bodyPr>
          <a:lstStyle/>
          <a:p>
            <a:pPr marL="12700" marR="5080" indent="-635" algn="ctr">
              <a:lnSpc>
                <a:spcPct val="113300"/>
              </a:lnSpc>
              <a:spcBef>
                <a:spcPts val="100"/>
              </a:spcBef>
            </a:pPr>
            <a:r>
              <a:rPr sz="1600" dirty="0">
                <a:solidFill>
                  <a:srgbClr val="FFFFFF"/>
                </a:solidFill>
                <a:latin typeface="Calibri"/>
                <a:cs typeface="Calibri"/>
              </a:rPr>
              <a:t>We</a:t>
            </a:r>
            <a:r>
              <a:rPr sz="1600" spc="-30" dirty="0">
                <a:solidFill>
                  <a:srgbClr val="FFFFFF"/>
                </a:solidFill>
                <a:latin typeface="Calibri"/>
                <a:cs typeface="Calibri"/>
              </a:rPr>
              <a:t> </a:t>
            </a:r>
            <a:r>
              <a:rPr sz="1600" dirty="0">
                <a:solidFill>
                  <a:srgbClr val="FFFFFF"/>
                </a:solidFill>
                <a:latin typeface="Calibri"/>
                <a:cs typeface="Calibri"/>
              </a:rPr>
              <a:t>are</a:t>
            </a:r>
            <a:r>
              <a:rPr sz="1600" spc="-25" dirty="0">
                <a:solidFill>
                  <a:srgbClr val="FFFFFF"/>
                </a:solidFill>
                <a:latin typeface="Calibri"/>
                <a:cs typeface="Calibri"/>
              </a:rPr>
              <a:t> </a:t>
            </a:r>
            <a:r>
              <a:rPr sz="1600" dirty="0">
                <a:solidFill>
                  <a:srgbClr val="FFFFFF"/>
                </a:solidFill>
                <a:latin typeface="Calibri"/>
                <a:cs typeface="Calibri"/>
              </a:rPr>
              <a:t>positive</a:t>
            </a:r>
            <a:r>
              <a:rPr sz="1600" spc="-25" dirty="0">
                <a:solidFill>
                  <a:srgbClr val="FFFFFF"/>
                </a:solidFill>
                <a:latin typeface="Calibri"/>
                <a:cs typeface="Calibri"/>
              </a:rPr>
              <a:t> </a:t>
            </a:r>
            <a:r>
              <a:rPr sz="1600" dirty="0">
                <a:solidFill>
                  <a:srgbClr val="FFFFFF"/>
                </a:solidFill>
                <a:latin typeface="Calibri"/>
                <a:cs typeface="Calibri"/>
              </a:rPr>
              <a:t>in</a:t>
            </a:r>
            <a:r>
              <a:rPr sz="1600" spc="-25" dirty="0">
                <a:solidFill>
                  <a:srgbClr val="FFFFFF"/>
                </a:solidFill>
                <a:latin typeface="Calibri"/>
                <a:cs typeface="Calibri"/>
              </a:rPr>
              <a:t> our </a:t>
            </a:r>
            <a:r>
              <a:rPr sz="1600" dirty="0">
                <a:solidFill>
                  <a:srgbClr val="FFFFFF"/>
                </a:solidFill>
                <a:latin typeface="Calibri"/>
                <a:cs typeface="Calibri"/>
              </a:rPr>
              <a:t>approach</a:t>
            </a:r>
            <a:r>
              <a:rPr sz="1600" spc="-35" dirty="0">
                <a:solidFill>
                  <a:srgbClr val="FFFFFF"/>
                </a:solidFill>
                <a:latin typeface="Calibri"/>
                <a:cs typeface="Calibri"/>
              </a:rPr>
              <a:t> </a:t>
            </a:r>
            <a:r>
              <a:rPr sz="1600" dirty="0">
                <a:solidFill>
                  <a:srgbClr val="FFFFFF"/>
                </a:solidFill>
                <a:latin typeface="Calibri"/>
                <a:cs typeface="Calibri"/>
              </a:rPr>
              <a:t>to</a:t>
            </a:r>
            <a:r>
              <a:rPr sz="1600" spc="-35" dirty="0">
                <a:solidFill>
                  <a:srgbClr val="FFFFFF"/>
                </a:solidFill>
                <a:latin typeface="Calibri"/>
                <a:cs typeface="Calibri"/>
              </a:rPr>
              <a:t> </a:t>
            </a:r>
            <a:r>
              <a:rPr sz="1600" dirty="0">
                <a:solidFill>
                  <a:srgbClr val="FFFFFF"/>
                </a:solidFill>
                <a:latin typeface="Calibri"/>
                <a:cs typeface="Calibri"/>
              </a:rPr>
              <a:t>every</a:t>
            </a:r>
            <a:r>
              <a:rPr sz="1600" spc="-35" dirty="0">
                <a:solidFill>
                  <a:srgbClr val="FFFFFF"/>
                </a:solidFill>
                <a:latin typeface="Calibri"/>
                <a:cs typeface="Calibri"/>
              </a:rPr>
              <a:t> </a:t>
            </a:r>
            <a:r>
              <a:rPr sz="1600" dirty="0">
                <a:solidFill>
                  <a:srgbClr val="FFFFFF"/>
                </a:solidFill>
                <a:latin typeface="Calibri"/>
                <a:cs typeface="Calibri"/>
              </a:rPr>
              <a:t>area</a:t>
            </a:r>
            <a:r>
              <a:rPr sz="1600" spc="-35" dirty="0">
                <a:solidFill>
                  <a:srgbClr val="FFFFFF"/>
                </a:solidFill>
                <a:latin typeface="Calibri"/>
                <a:cs typeface="Calibri"/>
              </a:rPr>
              <a:t> </a:t>
            </a:r>
            <a:r>
              <a:rPr sz="1600" dirty="0">
                <a:solidFill>
                  <a:srgbClr val="FFFFFF"/>
                </a:solidFill>
                <a:latin typeface="Calibri"/>
                <a:cs typeface="Calibri"/>
              </a:rPr>
              <a:t>of</a:t>
            </a:r>
            <a:r>
              <a:rPr sz="1600" spc="-35" dirty="0">
                <a:solidFill>
                  <a:srgbClr val="FFFFFF"/>
                </a:solidFill>
                <a:latin typeface="Calibri"/>
                <a:cs typeface="Calibri"/>
              </a:rPr>
              <a:t> </a:t>
            </a:r>
            <a:r>
              <a:rPr sz="1600" spc="-25" dirty="0">
                <a:solidFill>
                  <a:srgbClr val="FFFFFF"/>
                </a:solidFill>
                <a:latin typeface="Calibri"/>
                <a:cs typeface="Calibri"/>
              </a:rPr>
              <a:t>our </a:t>
            </a:r>
            <a:r>
              <a:rPr sz="1600" dirty="0">
                <a:solidFill>
                  <a:srgbClr val="FFFFFF"/>
                </a:solidFill>
                <a:latin typeface="Calibri"/>
                <a:cs typeface="Calibri"/>
              </a:rPr>
              <a:t>work.</a:t>
            </a:r>
            <a:r>
              <a:rPr sz="1600" spc="-45"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dirty="0">
                <a:solidFill>
                  <a:srgbClr val="FFFFFF"/>
                </a:solidFill>
                <a:latin typeface="Calibri"/>
                <a:cs typeface="Calibri"/>
              </a:rPr>
              <a:t>back</a:t>
            </a:r>
            <a:r>
              <a:rPr sz="1600" spc="-40" dirty="0">
                <a:solidFill>
                  <a:srgbClr val="FFFFFF"/>
                </a:solidFill>
                <a:latin typeface="Calibri"/>
                <a:cs typeface="Calibri"/>
              </a:rPr>
              <a:t> </a:t>
            </a:r>
            <a:r>
              <a:rPr sz="1600" dirty="0">
                <a:solidFill>
                  <a:srgbClr val="FFFFFF"/>
                </a:solidFill>
                <a:latin typeface="Calibri"/>
                <a:cs typeface="Calibri"/>
              </a:rPr>
              <a:t>ourselves</a:t>
            </a:r>
            <a:r>
              <a:rPr sz="1600" spc="-45" dirty="0">
                <a:solidFill>
                  <a:srgbClr val="FFFFFF"/>
                </a:solidFill>
                <a:latin typeface="Calibri"/>
                <a:cs typeface="Calibri"/>
              </a:rPr>
              <a:t> </a:t>
            </a:r>
            <a:r>
              <a:rPr sz="1600" spc="-25" dirty="0">
                <a:solidFill>
                  <a:srgbClr val="FFFFFF"/>
                </a:solidFill>
                <a:latin typeface="Calibri"/>
                <a:cs typeface="Calibri"/>
              </a:rPr>
              <a:t>to </a:t>
            </a:r>
            <a:r>
              <a:rPr sz="1600" dirty="0">
                <a:solidFill>
                  <a:srgbClr val="FFFFFF"/>
                </a:solidFill>
                <a:latin typeface="Calibri"/>
                <a:cs typeface="Calibri"/>
              </a:rPr>
              <a:t>find</a:t>
            </a:r>
            <a:r>
              <a:rPr sz="1600" spc="-35" dirty="0">
                <a:solidFill>
                  <a:srgbClr val="FFFFFF"/>
                </a:solidFill>
                <a:latin typeface="Calibri"/>
                <a:cs typeface="Calibri"/>
              </a:rPr>
              <a:t> </a:t>
            </a:r>
            <a:r>
              <a:rPr sz="1600" dirty="0">
                <a:solidFill>
                  <a:srgbClr val="FFFFFF"/>
                </a:solidFill>
                <a:latin typeface="Calibri"/>
                <a:cs typeface="Calibri"/>
              </a:rPr>
              <a:t>solutions</a:t>
            </a:r>
            <a:r>
              <a:rPr sz="1600" spc="-30" dirty="0">
                <a:solidFill>
                  <a:srgbClr val="FFFFFF"/>
                </a:solidFill>
                <a:latin typeface="Calibri"/>
                <a:cs typeface="Calibri"/>
              </a:rPr>
              <a:t> </a:t>
            </a:r>
            <a:r>
              <a:rPr sz="1600" dirty="0">
                <a:solidFill>
                  <a:srgbClr val="FFFFFF"/>
                </a:solidFill>
                <a:latin typeface="Calibri"/>
                <a:cs typeface="Calibri"/>
              </a:rPr>
              <a:t>even</a:t>
            </a:r>
            <a:r>
              <a:rPr sz="1600" spc="-30" dirty="0">
                <a:solidFill>
                  <a:srgbClr val="FFFFFF"/>
                </a:solidFill>
                <a:latin typeface="Calibri"/>
                <a:cs typeface="Calibri"/>
              </a:rPr>
              <a:t> </a:t>
            </a:r>
            <a:r>
              <a:rPr sz="1600" spc="-20" dirty="0">
                <a:solidFill>
                  <a:srgbClr val="FFFFFF"/>
                </a:solidFill>
                <a:latin typeface="Calibri"/>
                <a:cs typeface="Calibri"/>
              </a:rPr>
              <a:t>when </a:t>
            </a:r>
            <a:r>
              <a:rPr sz="1600" dirty="0">
                <a:solidFill>
                  <a:srgbClr val="FFFFFF"/>
                </a:solidFill>
                <a:latin typeface="Calibri"/>
                <a:cs typeface="Calibri"/>
              </a:rPr>
              <a:t>things</a:t>
            </a:r>
            <a:r>
              <a:rPr sz="1600" spc="-25" dirty="0">
                <a:solidFill>
                  <a:srgbClr val="FFFFFF"/>
                </a:solidFill>
                <a:latin typeface="Calibri"/>
                <a:cs typeface="Calibri"/>
              </a:rPr>
              <a:t> </a:t>
            </a:r>
            <a:r>
              <a:rPr sz="1600" dirty="0">
                <a:solidFill>
                  <a:srgbClr val="FFFFFF"/>
                </a:solidFill>
                <a:latin typeface="Calibri"/>
                <a:cs typeface="Calibri"/>
              </a:rPr>
              <a:t>are</a:t>
            </a:r>
            <a:r>
              <a:rPr sz="1600" spc="-25" dirty="0">
                <a:solidFill>
                  <a:srgbClr val="FFFFFF"/>
                </a:solidFill>
                <a:latin typeface="Calibri"/>
                <a:cs typeface="Calibri"/>
              </a:rPr>
              <a:t> </a:t>
            </a:r>
            <a:r>
              <a:rPr sz="1600" spc="-10" dirty="0">
                <a:solidFill>
                  <a:srgbClr val="FFFFFF"/>
                </a:solidFill>
                <a:latin typeface="Calibri"/>
                <a:cs typeface="Calibri"/>
              </a:rPr>
              <a:t>challenging.</a:t>
            </a:r>
            <a:endParaRPr sz="1600" dirty="0">
              <a:latin typeface="Calibri"/>
              <a:cs typeface="Calibri"/>
            </a:endParaRPr>
          </a:p>
        </p:txBody>
      </p:sp>
      <p:sp>
        <p:nvSpPr>
          <p:cNvPr id="17" name="object 17"/>
          <p:cNvSpPr txBox="1"/>
          <p:nvPr/>
        </p:nvSpPr>
        <p:spPr>
          <a:xfrm>
            <a:off x="8713399" y="6896840"/>
            <a:ext cx="77597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Positive</a:t>
            </a:r>
            <a:endParaRPr sz="1800" dirty="0">
              <a:latin typeface="Calibri"/>
              <a:cs typeface="Calibri"/>
            </a:endParaRPr>
          </a:p>
        </p:txBody>
      </p:sp>
      <p:sp>
        <p:nvSpPr>
          <p:cNvPr id="18" name="object 18"/>
          <p:cNvSpPr txBox="1"/>
          <p:nvPr/>
        </p:nvSpPr>
        <p:spPr>
          <a:xfrm>
            <a:off x="10977960" y="7423924"/>
            <a:ext cx="2169160" cy="2511425"/>
          </a:xfrm>
          <a:prstGeom prst="rect">
            <a:avLst/>
          </a:prstGeom>
        </p:spPr>
        <p:txBody>
          <a:bodyPr vert="horz" wrap="square" lIns="0" tIns="12700" rIns="0" bIns="0" rtlCol="0">
            <a:spAutoFit/>
          </a:bodyPr>
          <a:lstStyle/>
          <a:p>
            <a:pPr marL="12700" marR="5080" algn="ctr">
              <a:lnSpc>
                <a:spcPct val="113300"/>
              </a:lnSpc>
              <a:spcBef>
                <a:spcPts val="100"/>
              </a:spcBef>
            </a:pPr>
            <a:r>
              <a:rPr sz="1600" dirty="0">
                <a:solidFill>
                  <a:srgbClr val="FFFFFF"/>
                </a:solidFill>
                <a:latin typeface="Calibri"/>
                <a:cs typeface="Calibri"/>
              </a:rPr>
              <a:t>We</a:t>
            </a:r>
            <a:r>
              <a:rPr sz="1600" spc="-35" dirty="0">
                <a:solidFill>
                  <a:srgbClr val="FFFFFF"/>
                </a:solidFill>
                <a:latin typeface="Calibri"/>
                <a:cs typeface="Calibri"/>
              </a:rPr>
              <a:t> </a:t>
            </a:r>
            <a:r>
              <a:rPr sz="1600" dirty="0">
                <a:solidFill>
                  <a:srgbClr val="FFFFFF"/>
                </a:solidFill>
                <a:latin typeface="Calibri"/>
                <a:cs typeface="Calibri"/>
              </a:rPr>
              <a:t>are</a:t>
            </a:r>
            <a:r>
              <a:rPr sz="1600" spc="-30" dirty="0">
                <a:solidFill>
                  <a:srgbClr val="FFFFFF"/>
                </a:solidFill>
                <a:latin typeface="Calibri"/>
                <a:cs typeface="Calibri"/>
              </a:rPr>
              <a:t> </a:t>
            </a:r>
            <a:r>
              <a:rPr sz="1600" dirty="0">
                <a:solidFill>
                  <a:srgbClr val="FFFFFF"/>
                </a:solidFill>
                <a:latin typeface="Calibri"/>
                <a:cs typeface="Calibri"/>
              </a:rPr>
              <a:t>pragmatic</a:t>
            </a:r>
            <a:r>
              <a:rPr sz="1600" spc="-30" dirty="0">
                <a:solidFill>
                  <a:srgbClr val="FFFFFF"/>
                </a:solidFill>
                <a:latin typeface="Calibri"/>
                <a:cs typeface="Calibri"/>
              </a:rPr>
              <a:t> </a:t>
            </a:r>
            <a:r>
              <a:rPr sz="1600" spc="-20" dirty="0">
                <a:solidFill>
                  <a:srgbClr val="FFFFFF"/>
                </a:solidFill>
                <a:latin typeface="Calibri"/>
                <a:cs typeface="Calibri"/>
              </a:rPr>
              <a:t>about </a:t>
            </a:r>
            <a:r>
              <a:rPr sz="1600" dirty="0">
                <a:solidFill>
                  <a:srgbClr val="FFFFFF"/>
                </a:solidFill>
                <a:latin typeface="Calibri"/>
                <a:cs typeface="Calibri"/>
              </a:rPr>
              <a:t>the</a:t>
            </a:r>
            <a:r>
              <a:rPr sz="1600" spc="-40" dirty="0">
                <a:solidFill>
                  <a:srgbClr val="FFFFFF"/>
                </a:solidFill>
                <a:latin typeface="Calibri"/>
                <a:cs typeface="Calibri"/>
              </a:rPr>
              <a:t> </a:t>
            </a:r>
            <a:r>
              <a:rPr sz="1600" dirty="0">
                <a:solidFill>
                  <a:srgbClr val="FFFFFF"/>
                </a:solidFill>
                <a:latin typeface="Calibri"/>
                <a:cs typeface="Calibri"/>
              </a:rPr>
              <a:t>approaches</a:t>
            </a:r>
            <a:r>
              <a:rPr sz="1600" spc="-40"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spc="-20" dirty="0">
                <a:solidFill>
                  <a:srgbClr val="FFFFFF"/>
                </a:solidFill>
                <a:latin typeface="Calibri"/>
                <a:cs typeface="Calibri"/>
              </a:rPr>
              <a:t>must </a:t>
            </a:r>
            <a:r>
              <a:rPr sz="1600" dirty="0">
                <a:solidFill>
                  <a:srgbClr val="FFFFFF"/>
                </a:solidFill>
                <a:latin typeface="Calibri"/>
                <a:cs typeface="Calibri"/>
              </a:rPr>
              <a:t>take</a:t>
            </a:r>
            <a:r>
              <a:rPr sz="1600" spc="-30" dirty="0">
                <a:solidFill>
                  <a:srgbClr val="FFFFFF"/>
                </a:solidFill>
                <a:latin typeface="Calibri"/>
                <a:cs typeface="Calibri"/>
              </a:rPr>
              <a:t> </a:t>
            </a:r>
            <a:r>
              <a:rPr sz="1600" dirty="0">
                <a:solidFill>
                  <a:srgbClr val="FFFFFF"/>
                </a:solidFill>
                <a:latin typeface="Calibri"/>
                <a:cs typeface="Calibri"/>
              </a:rPr>
              <a:t>to</a:t>
            </a:r>
            <a:r>
              <a:rPr sz="1600" spc="-25" dirty="0">
                <a:solidFill>
                  <a:srgbClr val="FFFFFF"/>
                </a:solidFill>
                <a:latin typeface="Calibri"/>
                <a:cs typeface="Calibri"/>
              </a:rPr>
              <a:t> </a:t>
            </a:r>
            <a:r>
              <a:rPr sz="1600" dirty="0">
                <a:solidFill>
                  <a:srgbClr val="FFFFFF"/>
                </a:solidFill>
                <a:latin typeface="Calibri"/>
                <a:cs typeface="Calibri"/>
              </a:rPr>
              <a:t>tackle</a:t>
            </a:r>
            <a:r>
              <a:rPr sz="1600" spc="-25" dirty="0">
                <a:solidFill>
                  <a:srgbClr val="FFFFFF"/>
                </a:solidFill>
                <a:latin typeface="Calibri"/>
                <a:cs typeface="Calibri"/>
              </a:rPr>
              <a:t> the </a:t>
            </a:r>
            <a:r>
              <a:rPr sz="1600" dirty="0">
                <a:solidFill>
                  <a:srgbClr val="FFFFFF"/>
                </a:solidFill>
                <a:latin typeface="Calibri"/>
                <a:cs typeface="Calibri"/>
              </a:rPr>
              <a:t>inequalities</a:t>
            </a:r>
            <a:r>
              <a:rPr sz="1600" spc="-35" dirty="0">
                <a:solidFill>
                  <a:srgbClr val="FFFFFF"/>
                </a:solidFill>
                <a:latin typeface="Calibri"/>
                <a:cs typeface="Calibri"/>
              </a:rPr>
              <a:t> </a:t>
            </a:r>
            <a:r>
              <a:rPr sz="1600" dirty="0">
                <a:solidFill>
                  <a:srgbClr val="FFFFFF"/>
                </a:solidFill>
                <a:latin typeface="Calibri"/>
                <a:cs typeface="Calibri"/>
              </a:rPr>
              <a:t>for</a:t>
            </a:r>
            <a:r>
              <a:rPr sz="1600" spc="-35" dirty="0">
                <a:solidFill>
                  <a:srgbClr val="FFFFFF"/>
                </a:solidFill>
                <a:latin typeface="Calibri"/>
                <a:cs typeface="Calibri"/>
              </a:rPr>
              <a:t> </a:t>
            </a:r>
            <a:r>
              <a:rPr sz="1600" spc="-20" dirty="0">
                <a:solidFill>
                  <a:srgbClr val="FFFFFF"/>
                </a:solidFill>
                <a:latin typeface="Calibri"/>
                <a:cs typeface="Calibri"/>
              </a:rPr>
              <a:t>young </a:t>
            </a:r>
            <a:r>
              <a:rPr sz="1600" dirty="0">
                <a:solidFill>
                  <a:srgbClr val="FFFFFF"/>
                </a:solidFill>
                <a:latin typeface="Calibri"/>
                <a:cs typeface="Calibri"/>
              </a:rPr>
              <a:t>people</a:t>
            </a:r>
            <a:r>
              <a:rPr sz="1600" spc="-20" dirty="0">
                <a:solidFill>
                  <a:srgbClr val="FFFFFF"/>
                </a:solidFill>
                <a:latin typeface="Calibri"/>
                <a:cs typeface="Calibri"/>
              </a:rPr>
              <a:t> </a:t>
            </a:r>
            <a:r>
              <a:rPr sz="1600" dirty="0">
                <a:solidFill>
                  <a:srgbClr val="FFFFFF"/>
                </a:solidFill>
                <a:latin typeface="Calibri"/>
                <a:cs typeface="Calibri"/>
              </a:rPr>
              <a:t>living</a:t>
            </a:r>
            <a:r>
              <a:rPr sz="1600" spc="-20" dirty="0">
                <a:solidFill>
                  <a:srgbClr val="FFFFFF"/>
                </a:solidFill>
                <a:latin typeface="Calibri"/>
                <a:cs typeface="Calibri"/>
              </a:rPr>
              <a:t> </a:t>
            </a:r>
            <a:r>
              <a:rPr sz="1600" dirty="0">
                <a:solidFill>
                  <a:srgbClr val="FFFFFF"/>
                </a:solidFill>
                <a:latin typeface="Calibri"/>
                <a:cs typeface="Calibri"/>
              </a:rPr>
              <a:t>in</a:t>
            </a:r>
            <a:r>
              <a:rPr sz="1600" spc="-20" dirty="0">
                <a:solidFill>
                  <a:srgbClr val="FFFFFF"/>
                </a:solidFill>
                <a:latin typeface="Calibri"/>
                <a:cs typeface="Calibri"/>
              </a:rPr>
              <a:t> low- </a:t>
            </a:r>
            <a:r>
              <a:rPr sz="1600" dirty="0">
                <a:solidFill>
                  <a:srgbClr val="FFFFFF"/>
                </a:solidFill>
                <a:latin typeface="Calibri"/>
                <a:cs typeface="Calibri"/>
              </a:rPr>
              <a:t>income,</a:t>
            </a:r>
            <a:r>
              <a:rPr sz="1600" spc="-50" dirty="0">
                <a:solidFill>
                  <a:srgbClr val="FFFFFF"/>
                </a:solidFill>
                <a:latin typeface="Calibri"/>
                <a:cs typeface="Calibri"/>
              </a:rPr>
              <a:t> </a:t>
            </a:r>
            <a:r>
              <a:rPr sz="1600" spc="-10" dirty="0">
                <a:solidFill>
                  <a:srgbClr val="FFFFFF"/>
                </a:solidFill>
                <a:latin typeface="Calibri"/>
                <a:cs typeface="Calibri"/>
              </a:rPr>
              <a:t>underserved </a:t>
            </a:r>
            <a:r>
              <a:rPr sz="1600" dirty="0">
                <a:solidFill>
                  <a:srgbClr val="FFFFFF"/>
                </a:solidFill>
                <a:latin typeface="Calibri"/>
                <a:cs typeface="Calibri"/>
              </a:rPr>
              <a:t>communities:</a:t>
            </a:r>
            <a:r>
              <a:rPr sz="1600" spc="-40" dirty="0">
                <a:solidFill>
                  <a:srgbClr val="FFFFFF"/>
                </a:solidFill>
                <a:latin typeface="Calibri"/>
                <a:cs typeface="Calibri"/>
              </a:rPr>
              <a:t> </a:t>
            </a:r>
            <a:r>
              <a:rPr sz="1600" dirty="0">
                <a:solidFill>
                  <a:srgbClr val="FFFFFF"/>
                </a:solidFill>
                <a:latin typeface="Calibri"/>
                <a:cs typeface="Calibri"/>
              </a:rPr>
              <a:t>the</a:t>
            </a:r>
            <a:r>
              <a:rPr sz="1600" spc="-40" dirty="0">
                <a:solidFill>
                  <a:srgbClr val="FFFFFF"/>
                </a:solidFill>
                <a:latin typeface="Calibri"/>
                <a:cs typeface="Calibri"/>
              </a:rPr>
              <a:t> </a:t>
            </a:r>
            <a:r>
              <a:rPr sz="1600" dirty="0">
                <a:solidFill>
                  <a:srgbClr val="FFFFFF"/>
                </a:solidFill>
                <a:latin typeface="Calibri"/>
                <a:cs typeface="Calibri"/>
              </a:rPr>
              <a:t>world</a:t>
            </a:r>
            <a:r>
              <a:rPr sz="1600" spc="-40" dirty="0">
                <a:solidFill>
                  <a:srgbClr val="FFFFFF"/>
                </a:solidFill>
                <a:latin typeface="Calibri"/>
                <a:cs typeface="Calibri"/>
              </a:rPr>
              <a:t> </a:t>
            </a:r>
            <a:r>
              <a:rPr sz="1600" spc="-25" dirty="0">
                <a:solidFill>
                  <a:srgbClr val="FFFFFF"/>
                </a:solidFill>
                <a:latin typeface="Calibri"/>
                <a:cs typeface="Calibri"/>
              </a:rPr>
              <a:t>is </a:t>
            </a:r>
            <a:r>
              <a:rPr sz="1600" dirty="0">
                <a:solidFill>
                  <a:srgbClr val="FFFFFF"/>
                </a:solidFill>
                <a:latin typeface="Calibri"/>
                <a:cs typeface="Calibri"/>
              </a:rPr>
              <a:t>not</a:t>
            </a:r>
            <a:r>
              <a:rPr sz="1600" spc="-45" dirty="0">
                <a:solidFill>
                  <a:srgbClr val="FFFFFF"/>
                </a:solidFill>
                <a:latin typeface="Calibri"/>
                <a:cs typeface="Calibri"/>
              </a:rPr>
              <a:t> </a:t>
            </a:r>
            <a:r>
              <a:rPr sz="1600" dirty="0">
                <a:solidFill>
                  <a:srgbClr val="FFFFFF"/>
                </a:solidFill>
                <a:latin typeface="Calibri"/>
                <a:cs typeface="Calibri"/>
              </a:rPr>
              <a:t>perfectly</a:t>
            </a:r>
            <a:r>
              <a:rPr sz="1600" spc="-40" dirty="0">
                <a:solidFill>
                  <a:srgbClr val="FFFFFF"/>
                </a:solidFill>
                <a:latin typeface="Calibri"/>
                <a:cs typeface="Calibri"/>
              </a:rPr>
              <a:t> </a:t>
            </a:r>
            <a:r>
              <a:rPr sz="1600" spc="-10" dirty="0">
                <a:solidFill>
                  <a:srgbClr val="FFFFFF"/>
                </a:solidFill>
                <a:latin typeface="Calibri"/>
                <a:cs typeface="Calibri"/>
              </a:rPr>
              <a:t>designed, </a:t>
            </a:r>
            <a:r>
              <a:rPr sz="1600" dirty="0">
                <a:solidFill>
                  <a:srgbClr val="FFFFFF"/>
                </a:solidFill>
                <a:latin typeface="Calibri"/>
                <a:cs typeface="Calibri"/>
              </a:rPr>
              <a:t>and</a:t>
            </a:r>
            <a:r>
              <a:rPr sz="1600" spc="-15" dirty="0">
                <a:solidFill>
                  <a:srgbClr val="FFFFFF"/>
                </a:solidFill>
                <a:latin typeface="Calibri"/>
                <a:cs typeface="Calibri"/>
              </a:rPr>
              <a:t> </a:t>
            </a:r>
            <a:r>
              <a:rPr sz="1600" dirty="0">
                <a:solidFill>
                  <a:srgbClr val="FFFFFF"/>
                </a:solidFill>
                <a:latin typeface="Calibri"/>
                <a:cs typeface="Calibri"/>
              </a:rPr>
              <a:t>we</a:t>
            </a:r>
            <a:r>
              <a:rPr sz="1600" spc="-15" dirty="0">
                <a:solidFill>
                  <a:srgbClr val="FFFFFF"/>
                </a:solidFill>
                <a:latin typeface="Calibri"/>
                <a:cs typeface="Calibri"/>
              </a:rPr>
              <a:t> </a:t>
            </a:r>
            <a:r>
              <a:rPr sz="1600" dirty="0">
                <a:solidFill>
                  <a:srgbClr val="FFFFFF"/>
                </a:solidFill>
                <a:latin typeface="Calibri"/>
                <a:cs typeface="Calibri"/>
              </a:rPr>
              <a:t>find</a:t>
            </a:r>
            <a:r>
              <a:rPr sz="1600" spc="-15" dirty="0">
                <a:solidFill>
                  <a:srgbClr val="FFFFFF"/>
                </a:solidFill>
                <a:latin typeface="Calibri"/>
                <a:cs typeface="Calibri"/>
              </a:rPr>
              <a:t> </a:t>
            </a:r>
            <a:r>
              <a:rPr sz="1600" dirty="0">
                <a:solidFill>
                  <a:srgbClr val="FFFFFF"/>
                </a:solidFill>
                <a:latin typeface="Calibri"/>
                <a:cs typeface="Calibri"/>
              </a:rPr>
              <a:t>a</a:t>
            </a:r>
            <a:r>
              <a:rPr sz="1600" spc="-15" dirty="0">
                <a:solidFill>
                  <a:srgbClr val="FFFFFF"/>
                </a:solidFill>
                <a:latin typeface="Calibri"/>
                <a:cs typeface="Calibri"/>
              </a:rPr>
              <a:t> </a:t>
            </a:r>
            <a:r>
              <a:rPr sz="1600" spc="-20" dirty="0">
                <a:solidFill>
                  <a:srgbClr val="FFFFFF"/>
                </a:solidFill>
                <a:latin typeface="Calibri"/>
                <a:cs typeface="Calibri"/>
              </a:rPr>
              <a:t>way.</a:t>
            </a:r>
            <a:endParaRPr sz="1600" dirty="0">
              <a:latin typeface="Calibri"/>
              <a:cs typeface="Calibri"/>
            </a:endParaRPr>
          </a:p>
        </p:txBody>
      </p:sp>
      <p:sp>
        <p:nvSpPr>
          <p:cNvPr id="19" name="object 19"/>
          <p:cNvSpPr txBox="1"/>
          <p:nvPr/>
        </p:nvSpPr>
        <p:spPr>
          <a:xfrm>
            <a:off x="11573019" y="6896840"/>
            <a:ext cx="979169"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Pragmatic</a:t>
            </a:r>
            <a:endParaRPr sz="1800" dirty="0">
              <a:latin typeface="Calibri"/>
              <a:cs typeface="Calibri"/>
            </a:endParaRPr>
          </a:p>
        </p:txBody>
      </p:sp>
      <p:sp>
        <p:nvSpPr>
          <p:cNvPr id="20" name="object 20"/>
          <p:cNvSpPr txBox="1"/>
          <p:nvPr/>
        </p:nvSpPr>
        <p:spPr>
          <a:xfrm>
            <a:off x="13922114" y="7423924"/>
            <a:ext cx="2204085" cy="1406525"/>
          </a:xfrm>
          <a:prstGeom prst="rect">
            <a:avLst/>
          </a:prstGeom>
        </p:spPr>
        <p:txBody>
          <a:bodyPr vert="horz" wrap="square" lIns="0" tIns="12700" rIns="0" bIns="0" rtlCol="0">
            <a:spAutoFit/>
          </a:bodyPr>
          <a:lstStyle/>
          <a:p>
            <a:pPr marL="12065" marR="5080" indent="-635" algn="ctr">
              <a:lnSpc>
                <a:spcPct val="113300"/>
              </a:lnSpc>
              <a:spcBef>
                <a:spcPts val="100"/>
              </a:spcBef>
            </a:pPr>
            <a:r>
              <a:rPr sz="1600" dirty="0">
                <a:solidFill>
                  <a:srgbClr val="FFFFFF"/>
                </a:solidFill>
                <a:latin typeface="Calibri"/>
                <a:cs typeface="Calibri"/>
              </a:rPr>
              <a:t>We</a:t>
            </a:r>
            <a:r>
              <a:rPr sz="1600" spc="-35" dirty="0">
                <a:solidFill>
                  <a:srgbClr val="FFFFFF"/>
                </a:solidFill>
                <a:latin typeface="Calibri"/>
                <a:cs typeface="Calibri"/>
              </a:rPr>
              <a:t> </a:t>
            </a:r>
            <a:r>
              <a:rPr sz="1600" dirty="0">
                <a:solidFill>
                  <a:srgbClr val="FFFFFF"/>
                </a:solidFill>
                <a:latin typeface="Calibri"/>
                <a:cs typeface="Calibri"/>
              </a:rPr>
              <a:t>are</a:t>
            </a:r>
            <a:r>
              <a:rPr sz="1600" spc="-35" dirty="0">
                <a:solidFill>
                  <a:srgbClr val="FFFFFF"/>
                </a:solidFill>
                <a:latin typeface="Calibri"/>
                <a:cs typeface="Calibri"/>
              </a:rPr>
              <a:t> </a:t>
            </a:r>
            <a:r>
              <a:rPr sz="1600" dirty="0">
                <a:solidFill>
                  <a:srgbClr val="FFFFFF"/>
                </a:solidFill>
                <a:latin typeface="Calibri"/>
                <a:cs typeface="Calibri"/>
              </a:rPr>
              <a:t>courageous</a:t>
            </a:r>
            <a:r>
              <a:rPr sz="1600" spc="-30" dirty="0">
                <a:solidFill>
                  <a:srgbClr val="FFFFFF"/>
                </a:solidFill>
                <a:latin typeface="Calibri"/>
                <a:cs typeface="Calibri"/>
              </a:rPr>
              <a:t> </a:t>
            </a:r>
            <a:r>
              <a:rPr sz="1600" dirty="0">
                <a:solidFill>
                  <a:srgbClr val="FFFFFF"/>
                </a:solidFill>
                <a:latin typeface="Calibri"/>
                <a:cs typeface="Calibri"/>
              </a:rPr>
              <a:t>in</a:t>
            </a:r>
            <a:r>
              <a:rPr sz="1600" spc="-35" dirty="0">
                <a:solidFill>
                  <a:srgbClr val="FFFFFF"/>
                </a:solidFill>
                <a:latin typeface="Calibri"/>
                <a:cs typeface="Calibri"/>
              </a:rPr>
              <a:t> </a:t>
            </a:r>
            <a:r>
              <a:rPr sz="1600" spc="-25" dirty="0">
                <a:solidFill>
                  <a:srgbClr val="FFFFFF"/>
                </a:solidFill>
                <a:latin typeface="Calibri"/>
                <a:cs typeface="Calibri"/>
              </a:rPr>
              <a:t>our </a:t>
            </a:r>
            <a:r>
              <a:rPr sz="1600" dirty="0">
                <a:solidFill>
                  <a:srgbClr val="FFFFFF"/>
                </a:solidFill>
                <a:latin typeface="Calibri"/>
                <a:cs typeface="Calibri"/>
              </a:rPr>
              <a:t>approach</a:t>
            </a:r>
            <a:r>
              <a:rPr sz="1600" spc="-35" dirty="0">
                <a:solidFill>
                  <a:srgbClr val="FFFFFF"/>
                </a:solidFill>
                <a:latin typeface="Calibri"/>
                <a:cs typeface="Calibri"/>
              </a:rPr>
              <a:t> </a:t>
            </a:r>
            <a:r>
              <a:rPr sz="1600" dirty="0">
                <a:solidFill>
                  <a:srgbClr val="FFFFFF"/>
                </a:solidFill>
                <a:latin typeface="Calibri"/>
                <a:cs typeface="Calibri"/>
              </a:rPr>
              <a:t>to</a:t>
            </a:r>
            <a:r>
              <a:rPr sz="1600" spc="-35" dirty="0">
                <a:solidFill>
                  <a:srgbClr val="FFFFFF"/>
                </a:solidFill>
                <a:latin typeface="Calibri"/>
                <a:cs typeface="Calibri"/>
              </a:rPr>
              <a:t> </a:t>
            </a:r>
            <a:r>
              <a:rPr sz="1600" spc="-10" dirty="0">
                <a:solidFill>
                  <a:srgbClr val="FFFFFF"/>
                </a:solidFill>
                <a:latin typeface="Calibri"/>
                <a:cs typeface="Calibri"/>
              </a:rPr>
              <a:t>creating </a:t>
            </a:r>
            <a:r>
              <a:rPr sz="1600" dirty="0">
                <a:solidFill>
                  <a:srgbClr val="FFFFFF"/>
                </a:solidFill>
                <a:latin typeface="Calibri"/>
                <a:cs typeface="Calibri"/>
              </a:rPr>
              <a:t>change.</a:t>
            </a:r>
            <a:r>
              <a:rPr sz="1600" spc="-40" dirty="0">
                <a:solidFill>
                  <a:srgbClr val="FFFFFF"/>
                </a:solidFill>
                <a:latin typeface="Calibri"/>
                <a:cs typeface="Calibri"/>
              </a:rPr>
              <a:t> </a:t>
            </a:r>
            <a:r>
              <a:rPr sz="1600" dirty="0">
                <a:solidFill>
                  <a:srgbClr val="FFFFFF"/>
                </a:solidFill>
                <a:latin typeface="Calibri"/>
                <a:cs typeface="Calibri"/>
              </a:rPr>
              <a:t>We</a:t>
            </a:r>
            <a:r>
              <a:rPr sz="1600" spc="-40" dirty="0">
                <a:solidFill>
                  <a:srgbClr val="FFFFFF"/>
                </a:solidFill>
                <a:latin typeface="Calibri"/>
                <a:cs typeface="Calibri"/>
              </a:rPr>
              <a:t> </a:t>
            </a:r>
            <a:r>
              <a:rPr sz="1600" spc="-10" dirty="0">
                <a:solidFill>
                  <a:srgbClr val="FFFFFF"/>
                </a:solidFill>
                <a:latin typeface="Calibri"/>
                <a:cs typeface="Calibri"/>
              </a:rPr>
              <a:t>positively </a:t>
            </a:r>
            <a:r>
              <a:rPr sz="1600" dirty="0">
                <a:solidFill>
                  <a:srgbClr val="FFFFFF"/>
                </a:solidFill>
                <a:latin typeface="Calibri"/>
                <a:cs typeface="Calibri"/>
              </a:rPr>
              <a:t>disrupt</a:t>
            </a:r>
            <a:r>
              <a:rPr sz="1600" spc="-35" dirty="0">
                <a:solidFill>
                  <a:srgbClr val="FFFFFF"/>
                </a:solidFill>
                <a:latin typeface="Calibri"/>
                <a:cs typeface="Calibri"/>
              </a:rPr>
              <a:t> </a:t>
            </a:r>
            <a:r>
              <a:rPr sz="1600" dirty="0">
                <a:solidFill>
                  <a:srgbClr val="FFFFFF"/>
                </a:solidFill>
                <a:latin typeface="Calibri"/>
                <a:cs typeface="Calibri"/>
              </a:rPr>
              <a:t>and</a:t>
            </a:r>
            <a:r>
              <a:rPr sz="1600" spc="-30" dirty="0">
                <a:solidFill>
                  <a:srgbClr val="FFFFFF"/>
                </a:solidFill>
                <a:latin typeface="Calibri"/>
                <a:cs typeface="Calibri"/>
              </a:rPr>
              <a:t> </a:t>
            </a:r>
            <a:r>
              <a:rPr sz="1600" dirty="0">
                <a:solidFill>
                  <a:srgbClr val="FFFFFF"/>
                </a:solidFill>
                <a:latin typeface="Calibri"/>
                <a:cs typeface="Calibri"/>
              </a:rPr>
              <a:t>challenge</a:t>
            </a:r>
            <a:r>
              <a:rPr sz="1600" spc="-30" dirty="0">
                <a:solidFill>
                  <a:srgbClr val="FFFFFF"/>
                </a:solidFill>
                <a:latin typeface="Calibri"/>
                <a:cs typeface="Calibri"/>
              </a:rPr>
              <a:t> </a:t>
            </a:r>
            <a:r>
              <a:rPr sz="1600" spc="-25" dirty="0">
                <a:solidFill>
                  <a:srgbClr val="FFFFFF"/>
                </a:solidFill>
                <a:latin typeface="Calibri"/>
                <a:cs typeface="Calibri"/>
              </a:rPr>
              <a:t>in </a:t>
            </a:r>
            <a:r>
              <a:rPr sz="1600" dirty="0">
                <a:solidFill>
                  <a:srgbClr val="FFFFFF"/>
                </a:solidFill>
                <a:latin typeface="Calibri"/>
                <a:cs typeface="Calibri"/>
              </a:rPr>
              <a:t>the</a:t>
            </a:r>
            <a:r>
              <a:rPr sz="1600" spc="-30" dirty="0">
                <a:solidFill>
                  <a:srgbClr val="FFFFFF"/>
                </a:solidFill>
                <a:latin typeface="Calibri"/>
                <a:cs typeface="Calibri"/>
              </a:rPr>
              <a:t> </a:t>
            </a:r>
            <a:r>
              <a:rPr sz="1600" dirty="0">
                <a:solidFill>
                  <a:srgbClr val="FFFFFF"/>
                </a:solidFill>
                <a:latin typeface="Calibri"/>
                <a:cs typeface="Calibri"/>
              </a:rPr>
              <a:t>pursuit</a:t>
            </a:r>
            <a:r>
              <a:rPr sz="1600" spc="-25" dirty="0">
                <a:solidFill>
                  <a:srgbClr val="FFFFFF"/>
                </a:solidFill>
                <a:latin typeface="Calibri"/>
                <a:cs typeface="Calibri"/>
              </a:rPr>
              <a:t> </a:t>
            </a:r>
            <a:r>
              <a:rPr sz="1600" dirty="0">
                <a:solidFill>
                  <a:srgbClr val="FFFFFF"/>
                </a:solidFill>
                <a:latin typeface="Calibri"/>
                <a:cs typeface="Calibri"/>
              </a:rPr>
              <a:t>of</a:t>
            </a:r>
            <a:r>
              <a:rPr sz="1600" spc="-25" dirty="0">
                <a:solidFill>
                  <a:srgbClr val="FFFFFF"/>
                </a:solidFill>
                <a:latin typeface="Calibri"/>
                <a:cs typeface="Calibri"/>
              </a:rPr>
              <a:t> </a:t>
            </a:r>
            <a:r>
              <a:rPr sz="1600" dirty="0">
                <a:solidFill>
                  <a:srgbClr val="FFFFFF"/>
                </a:solidFill>
                <a:latin typeface="Calibri"/>
                <a:cs typeface="Calibri"/>
              </a:rPr>
              <a:t>our</a:t>
            </a:r>
            <a:r>
              <a:rPr sz="1600" spc="-25" dirty="0">
                <a:solidFill>
                  <a:srgbClr val="FFFFFF"/>
                </a:solidFill>
                <a:latin typeface="Calibri"/>
                <a:cs typeface="Calibri"/>
              </a:rPr>
              <a:t> </a:t>
            </a:r>
            <a:r>
              <a:rPr sz="1600" spc="-10" dirty="0">
                <a:solidFill>
                  <a:srgbClr val="FFFFFF"/>
                </a:solidFill>
                <a:latin typeface="Calibri"/>
                <a:cs typeface="Calibri"/>
              </a:rPr>
              <a:t>mission.</a:t>
            </a:r>
            <a:endParaRPr sz="1600" dirty="0">
              <a:latin typeface="Calibri"/>
              <a:cs typeface="Calibri"/>
            </a:endParaRPr>
          </a:p>
        </p:txBody>
      </p:sp>
      <p:sp>
        <p:nvSpPr>
          <p:cNvPr id="21" name="object 21"/>
          <p:cNvSpPr txBox="1"/>
          <p:nvPr/>
        </p:nvSpPr>
        <p:spPr>
          <a:xfrm>
            <a:off x="14451093" y="6896840"/>
            <a:ext cx="114617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Courageous</a:t>
            </a:r>
            <a:endParaRPr sz="18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216103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dirty="0"/>
          </a:p>
        </p:txBody>
      </p:sp>
      <p:sp>
        <p:nvSpPr>
          <p:cNvPr id="3" name="object 3"/>
          <p:cNvSpPr txBox="1">
            <a:spLocks noGrp="1"/>
          </p:cNvSpPr>
          <p:nvPr>
            <p:ph type="title"/>
          </p:nvPr>
        </p:nvSpPr>
        <p:spPr>
          <a:xfrm>
            <a:off x="1016000" y="979805"/>
            <a:ext cx="5842000" cy="705321"/>
          </a:xfrm>
          <a:prstGeom prst="rect">
            <a:avLst/>
          </a:prstGeom>
        </p:spPr>
        <p:txBody>
          <a:bodyPr vert="horz" wrap="square" lIns="0" tIns="12700" rIns="0" bIns="0" rtlCol="0">
            <a:spAutoFit/>
          </a:bodyPr>
          <a:lstStyle/>
          <a:p>
            <a:pPr marL="12700">
              <a:lnSpc>
                <a:spcPct val="100000"/>
              </a:lnSpc>
              <a:spcBef>
                <a:spcPts val="100"/>
              </a:spcBef>
            </a:pPr>
            <a:r>
              <a:rPr spc="-245" dirty="0"/>
              <a:t>OUR</a:t>
            </a:r>
            <a:r>
              <a:rPr spc="-615" dirty="0"/>
              <a:t> </a:t>
            </a:r>
            <a:r>
              <a:rPr lang="en-US" spc="-615" dirty="0"/>
              <a:t> </a:t>
            </a:r>
            <a:r>
              <a:rPr spc="-20" dirty="0"/>
              <a:t>COMMITMENTS</a:t>
            </a:r>
          </a:p>
        </p:txBody>
      </p:sp>
      <p:sp>
        <p:nvSpPr>
          <p:cNvPr id="4" name="object 4"/>
          <p:cNvSpPr txBox="1"/>
          <p:nvPr/>
        </p:nvSpPr>
        <p:spPr>
          <a:xfrm>
            <a:off x="9264553" y="934066"/>
            <a:ext cx="7588884" cy="968375"/>
          </a:xfrm>
          <a:prstGeom prst="rect">
            <a:avLst/>
          </a:prstGeom>
        </p:spPr>
        <p:txBody>
          <a:bodyPr vert="horz" wrap="square" lIns="0" tIns="12700" rIns="0" bIns="0" rtlCol="0">
            <a:spAutoFit/>
          </a:bodyPr>
          <a:lstStyle/>
          <a:p>
            <a:pPr marL="12700" marR="5080">
              <a:lnSpc>
                <a:spcPct val="114599"/>
              </a:lnSpc>
              <a:spcBef>
                <a:spcPts val="100"/>
              </a:spcBef>
            </a:pPr>
            <a:r>
              <a:rPr sz="1800" dirty="0">
                <a:solidFill>
                  <a:srgbClr val="FFFFFF"/>
                </a:solidFill>
                <a:latin typeface="Calibri"/>
                <a:cs typeface="Calibri"/>
              </a:rPr>
              <a:t>StreetGames</a:t>
            </a:r>
            <a:r>
              <a:rPr sz="1800" spc="-45" dirty="0">
                <a:solidFill>
                  <a:srgbClr val="FFFFFF"/>
                </a:solidFill>
                <a:latin typeface="Calibri"/>
                <a:cs typeface="Calibri"/>
              </a:rPr>
              <a:t> </a:t>
            </a:r>
            <a:r>
              <a:rPr sz="1800" dirty="0">
                <a:solidFill>
                  <a:srgbClr val="FFFFFF"/>
                </a:solidFill>
                <a:latin typeface="Calibri"/>
                <a:cs typeface="Calibri"/>
              </a:rPr>
              <a:t>is</a:t>
            </a:r>
            <a:r>
              <a:rPr sz="1800" spc="-45"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special</a:t>
            </a:r>
            <a:r>
              <a:rPr sz="1800" spc="-45" dirty="0">
                <a:solidFill>
                  <a:srgbClr val="FFFFFF"/>
                </a:solidFill>
                <a:latin typeface="Calibri"/>
                <a:cs typeface="Calibri"/>
              </a:rPr>
              <a:t> </a:t>
            </a:r>
            <a:r>
              <a:rPr sz="1800" dirty="0">
                <a:solidFill>
                  <a:srgbClr val="FFFFFF"/>
                </a:solidFill>
                <a:latin typeface="Calibri"/>
                <a:cs typeface="Calibri"/>
              </a:rPr>
              <a:t>place</a:t>
            </a:r>
            <a:r>
              <a:rPr sz="1800" spc="-45" dirty="0">
                <a:solidFill>
                  <a:srgbClr val="FFFFFF"/>
                </a:solidFill>
                <a:latin typeface="Calibri"/>
                <a:cs typeface="Calibri"/>
              </a:rPr>
              <a:t> </a:t>
            </a:r>
            <a:r>
              <a:rPr sz="1800" dirty="0">
                <a:solidFill>
                  <a:srgbClr val="FFFFFF"/>
                </a:solidFill>
                <a:latin typeface="Calibri"/>
                <a:cs typeface="Calibri"/>
              </a:rPr>
              <a:t>to</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dirty="0">
                <a:solidFill>
                  <a:srgbClr val="FFFFFF"/>
                </a:solidFill>
                <a:latin typeface="Calibri"/>
                <a:cs typeface="Calibri"/>
              </a:rPr>
              <a:t>Our</a:t>
            </a:r>
            <a:r>
              <a:rPr sz="1800" spc="-45" dirty="0">
                <a:solidFill>
                  <a:srgbClr val="FFFFFF"/>
                </a:solidFill>
                <a:latin typeface="Calibri"/>
                <a:cs typeface="Calibri"/>
              </a:rPr>
              <a:t> </a:t>
            </a:r>
            <a:r>
              <a:rPr sz="1800" dirty="0">
                <a:solidFill>
                  <a:srgbClr val="FFFFFF"/>
                </a:solidFill>
                <a:latin typeface="Calibri"/>
                <a:cs typeface="Calibri"/>
              </a:rPr>
              <a:t>workplace</a:t>
            </a:r>
            <a:r>
              <a:rPr sz="1800" spc="-45" dirty="0">
                <a:solidFill>
                  <a:srgbClr val="FFFFFF"/>
                </a:solidFill>
                <a:latin typeface="Calibri"/>
                <a:cs typeface="Calibri"/>
              </a:rPr>
              <a:t> </a:t>
            </a:r>
            <a:r>
              <a:rPr sz="1800" dirty="0">
                <a:solidFill>
                  <a:srgbClr val="FFFFFF"/>
                </a:solidFill>
                <a:latin typeface="Calibri"/>
                <a:cs typeface="Calibri"/>
              </a:rPr>
              <a:t>is</a:t>
            </a:r>
            <a:r>
              <a:rPr sz="1800" spc="-40" dirty="0">
                <a:solidFill>
                  <a:srgbClr val="FFFFFF"/>
                </a:solidFill>
                <a:latin typeface="Calibri"/>
                <a:cs typeface="Calibri"/>
              </a:rPr>
              <a:t> </a:t>
            </a:r>
            <a:r>
              <a:rPr sz="1800" dirty="0">
                <a:solidFill>
                  <a:srgbClr val="FFFFFF"/>
                </a:solidFill>
                <a:latin typeface="Calibri"/>
                <a:cs typeface="Calibri"/>
              </a:rPr>
              <a:t>a</a:t>
            </a:r>
            <a:r>
              <a:rPr sz="1800" spc="-45" dirty="0">
                <a:solidFill>
                  <a:srgbClr val="FFFFFF"/>
                </a:solidFill>
                <a:latin typeface="Calibri"/>
                <a:cs typeface="Calibri"/>
              </a:rPr>
              <a:t> </a:t>
            </a:r>
            <a:r>
              <a:rPr sz="1800" dirty="0">
                <a:solidFill>
                  <a:srgbClr val="FFFFFF"/>
                </a:solidFill>
                <a:latin typeface="Calibri"/>
                <a:cs typeface="Calibri"/>
              </a:rPr>
              <a:t>community</a:t>
            </a:r>
            <a:r>
              <a:rPr sz="1800" spc="-45" dirty="0">
                <a:solidFill>
                  <a:srgbClr val="FFFFFF"/>
                </a:solidFill>
                <a:latin typeface="Calibri"/>
                <a:cs typeface="Calibri"/>
              </a:rPr>
              <a:t> </a:t>
            </a:r>
            <a:r>
              <a:rPr sz="1800" dirty="0">
                <a:solidFill>
                  <a:srgbClr val="FFFFFF"/>
                </a:solidFill>
                <a:latin typeface="Calibri"/>
                <a:cs typeface="Calibri"/>
              </a:rPr>
              <a:t>of</a:t>
            </a:r>
            <a:r>
              <a:rPr sz="1800" spc="-45" dirty="0">
                <a:solidFill>
                  <a:srgbClr val="FFFFFF"/>
                </a:solidFill>
                <a:latin typeface="Calibri"/>
                <a:cs typeface="Calibri"/>
              </a:rPr>
              <a:t> </a:t>
            </a:r>
            <a:r>
              <a:rPr sz="1800" spc="-10" dirty="0">
                <a:solidFill>
                  <a:srgbClr val="FFFFFF"/>
                </a:solidFill>
                <a:latin typeface="Calibri"/>
                <a:cs typeface="Calibri"/>
              </a:rPr>
              <a:t>talented </a:t>
            </a:r>
            <a:r>
              <a:rPr sz="1800" dirty="0">
                <a:solidFill>
                  <a:srgbClr val="FFFFFF"/>
                </a:solidFill>
                <a:latin typeface="Calibri"/>
                <a:cs typeface="Calibri"/>
              </a:rPr>
              <a:t>people</a:t>
            </a:r>
            <a:r>
              <a:rPr sz="1800" spc="-45" dirty="0">
                <a:solidFill>
                  <a:srgbClr val="FFFFFF"/>
                </a:solidFill>
                <a:latin typeface="Calibri"/>
                <a:cs typeface="Calibri"/>
              </a:rPr>
              <a:t> </a:t>
            </a:r>
            <a:r>
              <a:rPr sz="1800" dirty="0">
                <a:solidFill>
                  <a:srgbClr val="FFFFFF"/>
                </a:solidFill>
                <a:latin typeface="Calibri"/>
                <a:cs typeface="Calibri"/>
              </a:rPr>
              <a:t>who</a:t>
            </a:r>
            <a:r>
              <a:rPr sz="1800" spc="-45" dirty="0">
                <a:solidFill>
                  <a:srgbClr val="FFFFFF"/>
                </a:solidFill>
                <a:latin typeface="Calibri"/>
                <a:cs typeface="Calibri"/>
              </a:rPr>
              <a:t> </a:t>
            </a:r>
            <a:r>
              <a:rPr sz="1800" dirty="0">
                <a:solidFill>
                  <a:srgbClr val="FFFFFF"/>
                </a:solidFill>
                <a:latin typeface="Calibri"/>
                <a:cs typeface="Calibri"/>
              </a:rPr>
              <a:t>work</a:t>
            </a:r>
            <a:r>
              <a:rPr sz="1800" spc="-40" dirty="0">
                <a:solidFill>
                  <a:srgbClr val="FFFFFF"/>
                </a:solidFill>
                <a:latin typeface="Calibri"/>
                <a:cs typeface="Calibri"/>
              </a:rPr>
              <a:t> </a:t>
            </a:r>
            <a:r>
              <a:rPr sz="1800" dirty="0">
                <a:solidFill>
                  <a:srgbClr val="FFFFFF"/>
                </a:solidFill>
                <a:latin typeface="Calibri"/>
                <a:cs typeface="Calibri"/>
              </a:rPr>
              <a:t>in</a:t>
            </a:r>
            <a:r>
              <a:rPr sz="1800" spc="-45" dirty="0">
                <a:solidFill>
                  <a:srgbClr val="FFFFFF"/>
                </a:solidFill>
                <a:latin typeface="Calibri"/>
                <a:cs typeface="Calibri"/>
              </a:rPr>
              <a:t> </a:t>
            </a:r>
            <a:r>
              <a:rPr sz="1800" dirty="0">
                <a:solidFill>
                  <a:srgbClr val="FFFFFF"/>
                </a:solidFill>
                <a:latin typeface="Calibri"/>
                <a:cs typeface="Calibri"/>
              </a:rPr>
              <a:t>innovative</a:t>
            </a:r>
            <a:r>
              <a:rPr sz="1800" spc="-40" dirty="0">
                <a:solidFill>
                  <a:srgbClr val="FFFFFF"/>
                </a:solidFill>
                <a:latin typeface="Calibri"/>
                <a:cs typeface="Calibri"/>
              </a:rPr>
              <a:t> </a:t>
            </a:r>
            <a:r>
              <a:rPr sz="1800" dirty="0">
                <a:solidFill>
                  <a:srgbClr val="FFFFFF"/>
                </a:solidFill>
                <a:latin typeface="Calibri"/>
                <a:cs typeface="Calibri"/>
              </a:rPr>
              <a:t>and</a:t>
            </a:r>
            <a:r>
              <a:rPr sz="1800" spc="-45" dirty="0">
                <a:solidFill>
                  <a:srgbClr val="FFFFFF"/>
                </a:solidFill>
                <a:latin typeface="Calibri"/>
                <a:cs typeface="Calibri"/>
              </a:rPr>
              <a:t> </a:t>
            </a:r>
            <a:r>
              <a:rPr sz="1800" spc="-20" dirty="0">
                <a:solidFill>
                  <a:srgbClr val="FFFFFF"/>
                </a:solidFill>
                <a:latin typeface="Calibri"/>
                <a:cs typeface="Calibri"/>
              </a:rPr>
              <a:t>co-</a:t>
            </a:r>
            <a:r>
              <a:rPr sz="1800" spc="-10" dirty="0">
                <a:solidFill>
                  <a:srgbClr val="FFFFFF"/>
                </a:solidFill>
                <a:latin typeface="Calibri"/>
                <a:cs typeface="Calibri"/>
              </a:rPr>
              <a:t>productive</a:t>
            </a:r>
            <a:r>
              <a:rPr sz="1800" spc="-40" dirty="0">
                <a:solidFill>
                  <a:srgbClr val="FFFFFF"/>
                </a:solidFill>
                <a:latin typeface="Calibri"/>
                <a:cs typeface="Calibri"/>
              </a:rPr>
              <a:t> </a:t>
            </a:r>
            <a:r>
              <a:rPr sz="1800" dirty="0">
                <a:solidFill>
                  <a:srgbClr val="FFFFFF"/>
                </a:solidFill>
                <a:latin typeface="Calibri"/>
                <a:cs typeface="Calibri"/>
              </a:rPr>
              <a:t>ways.</a:t>
            </a:r>
            <a:r>
              <a:rPr sz="1800" spc="-45" dirty="0">
                <a:solidFill>
                  <a:srgbClr val="FFFFFF"/>
                </a:solidFill>
                <a:latin typeface="Calibri"/>
                <a:cs typeface="Calibri"/>
              </a:rPr>
              <a:t> </a:t>
            </a:r>
            <a:r>
              <a:rPr sz="1800" dirty="0">
                <a:solidFill>
                  <a:srgbClr val="FFFFFF"/>
                </a:solidFill>
                <a:latin typeface="Calibri"/>
                <a:cs typeface="Calibri"/>
              </a:rPr>
              <a:t>How</a:t>
            </a:r>
            <a:r>
              <a:rPr sz="1800" spc="-40" dirty="0">
                <a:solidFill>
                  <a:srgbClr val="FFFFFF"/>
                </a:solidFill>
                <a:latin typeface="Calibri"/>
                <a:cs typeface="Calibri"/>
              </a:rPr>
              <a:t> </a:t>
            </a:r>
            <a:r>
              <a:rPr sz="1800" dirty="0">
                <a:solidFill>
                  <a:srgbClr val="FFFFFF"/>
                </a:solidFill>
                <a:latin typeface="Calibri"/>
                <a:cs typeface="Calibri"/>
              </a:rPr>
              <a:t>we</a:t>
            </a:r>
            <a:r>
              <a:rPr sz="1800" spc="-45" dirty="0">
                <a:solidFill>
                  <a:srgbClr val="FFFFFF"/>
                </a:solidFill>
                <a:latin typeface="Calibri"/>
                <a:cs typeface="Calibri"/>
              </a:rPr>
              <a:t> </a:t>
            </a:r>
            <a:r>
              <a:rPr sz="1800" dirty="0">
                <a:solidFill>
                  <a:srgbClr val="FFFFFF"/>
                </a:solidFill>
                <a:latin typeface="Calibri"/>
                <a:cs typeface="Calibri"/>
              </a:rPr>
              <a:t>work</a:t>
            </a:r>
            <a:r>
              <a:rPr sz="1800" spc="-45" dirty="0">
                <a:solidFill>
                  <a:srgbClr val="FFFFFF"/>
                </a:solidFill>
                <a:latin typeface="Calibri"/>
                <a:cs typeface="Calibri"/>
              </a:rPr>
              <a:t> </a:t>
            </a:r>
            <a:r>
              <a:rPr sz="1800" spc="-10" dirty="0">
                <a:solidFill>
                  <a:srgbClr val="FFFFFF"/>
                </a:solidFill>
                <a:latin typeface="Calibri"/>
                <a:cs typeface="Calibri"/>
              </a:rPr>
              <a:t>together </a:t>
            </a:r>
            <a:r>
              <a:rPr sz="1800" dirty="0">
                <a:solidFill>
                  <a:srgbClr val="FFFFFF"/>
                </a:solidFill>
                <a:latin typeface="Calibri"/>
                <a:cs typeface="Calibri"/>
              </a:rPr>
              <a:t>reflects</a:t>
            </a:r>
            <a:r>
              <a:rPr sz="1800" spc="-45" dirty="0">
                <a:solidFill>
                  <a:srgbClr val="FFFFFF"/>
                </a:solidFill>
                <a:latin typeface="Calibri"/>
                <a:cs typeface="Calibri"/>
              </a:rPr>
              <a:t> </a:t>
            </a:r>
            <a:r>
              <a:rPr sz="1800" dirty="0">
                <a:solidFill>
                  <a:srgbClr val="FFFFFF"/>
                </a:solidFill>
                <a:latin typeface="Calibri"/>
                <a:cs typeface="Calibri"/>
              </a:rPr>
              <a:t>a</a:t>
            </a:r>
            <a:r>
              <a:rPr sz="1800" spc="-40" dirty="0">
                <a:solidFill>
                  <a:srgbClr val="FFFFFF"/>
                </a:solidFill>
                <a:latin typeface="Calibri"/>
                <a:cs typeface="Calibri"/>
              </a:rPr>
              <a:t> </a:t>
            </a:r>
            <a:r>
              <a:rPr sz="1800" dirty="0">
                <a:solidFill>
                  <a:srgbClr val="FFFFFF"/>
                </a:solidFill>
                <a:latin typeface="Calibri"/>
                <a:cs typeface="Calibri"/>
              </a:rPr>
              <a:t>commitment</a:t>
            </a:r>
            <a:r>
              <a:rPr sz="1800" spc="-45" dirty="0">
                <a:solidFill>
                  <a:srgbClr val="FFFFFF"/>
                </a:solidFill>
                <a:latin typeface="Calibri"/>
                <a:cs typeface="Calibri"/>
              </a:rPr>
              <a:t> </a:t>
            </a:r>
            <a:r>
              <a:rPr sz="1800" dirty="0">
                <a:solidFill>
                  <a:srgbClr val="FFFFFF"/>
                </a:solidFill>
                <a:latin typeface="Calibri"/>
                <a:cs typeface="Calibri"/>
              </a:rPr>
              <a:t>we</a:t>
            </a:r>
            <a:r>
              <a:rPr sz="1800" spc="-40" dirty="0">
                <a:solidFill>
                  <a:srgbClr val="FFFFFF"/>
                </a:solidFill>
                <a:latin typeface="Calibri"/>
                <a:cs typeface="Calibri"/>
              </a:rPr>
              <a:t> </a:t>
            </a:r>
            <a:r>
              <a:rPr sz="1800" dirty="0">
                <a:solidFill>
                  <a:srgbClr val="FFFFFF"/>
                </a:solidFill>
                <a:latin typeface="Calibri"/>
                <a:cs typeface="Calibri"/>
              </a:rPr>
              <a:t>make</a:t>
            </a:r>
            <a:r>
              <a:rPr sz="1800" spc="-45" dirty="0">
                <a:solidFill>
                  <a:srgbClr val="FFFFFF"/>
                </a:solidFill>
                <a:latin typeface="Calibri"/>
                <a:cs typeface="Calibri"/>
              </a:rPr>
              <a:t> </a:t>
            </a:r>
            <a:r>
              <a:rPr sz="1800" dirty="0">
                <a:solidFill>
                  <a:srgbClr val="FFFFFF"/>
                </a:solidFill>
                <a:latin typeface="Calibri"/>
                <a:cs typeface="Calibri"/>
              </a:rPr>
              <a:t>to</a:t>
            </a:r>
            <a:r>
              <a:rPr sz="1800" spc="-40" dirty="0">
                <a:solidFill>
                  <a:srgbClr val="FFFFFF"/>
                </a:solidFill>
                <a:latin typeface="Calibri"/>
                <a:cs typeface="Calibri"/>
              </a:rPr>
              <a:t> </a:t>
            </a:r>
            <a:r>
              <a:rPr sz="1800" dirty="0">
                <a:solidFill>
                  <a:srgbClr val="FFFFFF"/>
                </a:solidFill>
                <a:latin typeface="Calibri"/>
                <a:cs typeface="Calibri"/>
              </a:rPr>
              <a:t>each</a:t>
            </a:r>
            <a:r>
              <a:rPr sz="1800" spc="-45" dirty="0">
                <a:solidFill>
                  <a:srgbClr val="FFFFFF"/>
                </a:solidFill>
                <a:latin typeface="Calibri"/>
                <a:cs typeface="Calibri"/>
              </a:rPr>
              <a:t> </a:t>
            </a:r>
            <a:r>
              <a:rPr sz="1800" dirty="0">
                <a:solidFill>
                  <a:srgbClr val="FFFFFF"/>
                </a:solidFill>
                <a:latin typeface="Calibri"/>
                <a:cs typeface="Calibri"/>
              </a:rPr>
              <a:t>other.</a:t>
            </a:r>
            <a:r>
              <a:rPr sz="1800" spc="-35" dirty="0">
                <a:solidFill>
                  <a:srgbClr val="FFFFFF"/>
                </a:solidFill>
                <a:latin typeface="Calibri"/>
                <a:cs typeface="Calibri"/>
              </a:rPr>
              <a:t> </a:t>
            </a:r>
            <a:r>
              <a:rPr sz="1800" b="1" dirty="0">
                <a:solidFill>
                  <a:srgbClr val="FFFFFF"/>
                </a:solidFill>
                <a:latin typeface="Calibri"/>
                <a:cs typeface="Calibri"/>
              </a:rPr>
              <a:t>We</a:t>
            </a:r>
            <a:r>
              <a:rPr sz="1800" b="1" spc="-45" dirty="0">
                <a:solidFill>
                  <a:srgbClr val="FFFFFF"/>
                </a:solidFill>
                <a:latin typeface="Calibri"/>
                <a:cs typeface="Calibri"/>
              </a:rPr>
              <a:t> </a:t>
            </a:r>
            <a:r>
              <a:rPr sz="1800" b="1" dirty="0">
                <a:solidFill>
                  <a:srgbClr val="FFFFFF"/>
                </a:solidFill>
                <a:latin typeface="Calibri"/>
                <a:cs typeface="Calibri"/>
              </a:rPr>
              <a:t>are</a:t>
            </a:r>
            <a:r>
              <a:rPr sz="1800" b="1" spc="-40" dirty="0">
                <a:solidFill>
                  <a:srgbClr val="FFFFFF"/>
                </a:solidFill>
                <a:latin typeface="Calibri"/>
                <a:cs typeface="Calibri"/>
              </a:rPr>
              <a:t> </a:t>
            </a:r>
            <a:r>
              <a:rPr sz="1800" b="1" dirty="0">
                <a:solidFill>
                  <a:srgbClr val="FFFFFF"/>
                </a:solidFill>
                <a:latin typeface="Calibri"/>
                <a:cs typeface="Calibri"/>
              </a:rPr>
              <a:t>committed</a:t>
            </a:r>
            <a:r>
              <a:rPr sz="1800" b="1" spc="-45" dirty="0">
                <a:solidFill>
                  <a:srgbClr val="FFFFFF"/>
                </a:solidFill>
                <a:latin typeface="Calibri"/>
                <a:cs typeface="Calibri"/>
              </a:rPr>
              <a:t> </a:t>
            </a:r>
            <a:r>
              <a:rPr sz="1800" b="1" spc="-25" dirty="0">
                <a:solidFill>
                  <a:srgbClr val="FFFFFF"/>
                </a:solidFill>
                <a:latin typeface="Calibri"/>
                <a:cs typeface="Calibri"/>
              </a:rPr>
              <a:t>to:</a:t>
            </a:r>
            <a:endParaRPr sz="1800" dirty="0">
              <a:latin typeface="Calibri"/>
              <a:cs typeface="Calibri"/>
            </a:endParaRPr>
          </a:p>
        </p:txBody>
      </p:sp>
      <p:sp>
        <p:nvSpPr>
          <p:cNvPr id="5" name="object 5"/>
          <p:cNvSpPr txBox="1"/>
          <p:nvPr/>
        </p:nvSpPr>
        <p:spPr>
          <a:xfrm>
            <a:off x="2465014" y="2748599"/>
            <a:ext cx="5300345" cy="99314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Respecting</a:t>
            </a:r>
            <a:r>
              <a:rPr sz="1800" b="1" spc="-55" dirty="0">
                <a:solidFill>
                  <a:srgbClr val="FFFFFF"/>
                </a:solidFill>
                <a:latin typeface="Calibri"/>
                <a:cs typeface="Calibri"/>
              </a:rPr>
              <a:t> </a:t>
            </a:r>
            <a:r>
              <a:rPr sz="1800" b="1" spc="-10" dirty="0">
                <a:solidFill>
                  <a:srgbClr val="FFFFFF"/>
                </a:solidFill>
                <a:latin typeface="Calibri"/>
                <a:cs typeface="Calibri"/>
              </a:rPr>
              <a:t>Everyone</a:t>
            </a:r>
            <a:endParaRPr sz="1800" dirty="0">
              <a:latin typeface="Calibri"/>
              <a:cs typeface="Calibri"/>
            </a:endParaRPr>
          </a:p>
          <a:p>
            <a:pPr marL="12700" marR="5080">
              <a:lnSpc>
                <a:spcPct val="113300"/>
              </a:lnSpc>
              <a:spcBef>
                <a:spcPts val="385"/>
              </a:spcBef>
            </a:pPr>
            <a:r>
              <a:rPr sz="1600" dirty="0">
                <a:solidFill>
                  <a:srgbClr val="FFFFFF"/>
                </a:solidFill>
                <a:latin typeface="Calibri"/>
                <a:cs typeface="Calibri"/>
              </a:rPr>
              <a:t>Valuing</a:t>
            </a:r>
            <a:r>
              <a:rPr sz="1600" spc="190" dirty="0">
                <a:solidFill>
                  <a:srgbClr val="FFFFFF"/>
                </a:solidFill>
                <a:latin typeface="Calibri"/>
                <a:cs typeface="Calibri"/>
              </a:rPr>
              <a:t> </a:t>
            </a:r>
            <a:r>
              <a:rPr sz="1600" dirty="0">
                <a:solidFill>
                  <a:srgbClr val="FFFFFF"/>
                </a:solidFill>
                <a:latin typeface="Calibri"/>
                <a:cs typeface="Calibri"/>
              </a:rPr>
              <a:t>every</a:t>
            </a:r>
            <a:r>
              <a:rPr sz="1600" spc="190" dirty="0">
                <a:solidFill>
                  <a:srgbClr val="FFFFFF"/>
                </a:solidFill>
                <a:latin typeface="Calibri"/>
                <a:cs typeface="Calibri"/>
              </a:rPr>
              <a:t> </a:t>
            </a:r>
            <a:r>
              <a:rPr sz="1600" dirty="0">
                <a:solidFill>
                  <a:srgbClr val="FFFFFF"/>
                </a:solidFill>
                <a:latin typeface="Calibri"/>
                <a:cs typeface="Calibri"/>
              </a:rPr>
              <a:t>member</a:t>
            </a:r>
            <a:r>
              <a:rPr sz="1600" spc="190" dirty="0">
                <a:solidFill>
                  <a:srgbClr val="FFFFFF"/>
                </a:solidFill>
                <a:latin typeface="Calibri"/>
                <a:cs typeface="Calibri"/>
              </a:rPr>
              <a:t> </a:t>
            </a:r>
            <a:r>
              <a:rPr sz="1600" dirty="0">
                <a:solidFill>
                  <a:srgbClr val="FFFFFF"/>
                </a:solidFill>
                <a:latin typeface="Calibri"/>
                <a:cs typeface="Calibri"/>
              </a:rPr>
              <a:t>of</a:t>
            </a:r>
            <a:r>
              <a:rPr sz="1600" spc="190" dirty="0">
                <a:solidFill>
                  <a:srgbClr val="FFFFFF"/>
                </a:solidFill>
                <a:latin typeface="Calibri"/>
                <a:cs typeface="Calibri"/>
              </a:rPr>
              <a:t> </a:t>
            </a:r>
            <a:r>
              <a:rPr sz="1600" dirty="0">
                <a:solidFill>
                  <a:srgbClr val="FFFFFF"/>
                </a:solidFill>
                <a:latin typeface="Calibri"/>
                <a:cs typeface="Calibri"/>
              </a:rPr>
              <a:t>our</a:t>
            </a:r>
            <a:r>
              <a:rPr sz="1600" spc="190" dirty="0">
                <a:solidFill>
                  <a:srgbClr val="FFFFFF"/>
                </a:solidFill>
                <a:latin typeface="Calibri"/>
                <a:cs typeface="Calibri"/>
              </a:rPr>
              <a:t> </a:t>
            </a:r>
            <a:r>
              <a:rPr sz="1600" dirty="0">
                <a:solidFill>
                  <a:srgbClr val="FFFFFF"/>
                </a:solidFill>
                <a:latin typeface="Calibri"/>
                <a:cs typeface="Calibri"/>
              </a:rPr>
              <a:t>workplace</a:t>
            </a:r>
            <a:r>
              <a:rPr sz="1600" spc="195" dirty="0">
                <a:solidFill>
                  <a:srgbClr val="FFFFFF"/>
                </a:solidFill>
                <a:latin typeface="Calibri"/>
                <a:cs typeface="Calibri"/>
              </a:rPr>
              <a:t> </a:t>
            </a:r>
            <a:r>
              <a:rPr sz="1600" dirty="0">
                <a:solidFill>
                  <a:srgbClr val="FFFFFF"/>
                </a:solidFill>
                <a:latin typeface="Calibri"/>
                <a:cs typeface="Calibri"/>
              </a:rPr>
              <a:t>community,</a:t>
            </a:r>
            <a:r>
              <a:rPr sz="1600" spc="190" dirty="0">
                <a:solidFill>
                  <a:srgbClr val="FFFFFF"/>
                </a:solidFill>
                <a:latin typeface="Calibri"/>
                <a:cs typeface="Calibri"/>
              </a:rPr>
              <a:t> </a:t>
            </a:r>
            <a:r>
              <a:rPr sz="1600" spc="-10" dirty="0">
                <a:solidFill>
                  <a:srgbClr val="FFFFFF"/>
                </a:solidFill>
                <a:latin typeface="Calibri"/>
                <a:cs typeface="Calibri"/>
              </a:rPr>
              <a:t>treating </a:t>
            </a:r>
            <a:r>
              <a:rPr sz="1600" dirty="0">
                <a:solidFill>
                  <a:srgbClr val="FFFFFF"/>
                </a:solidFill>
                <a:latin typeface="Calibri"/>
                <a:cs typeface="Calibri"/>
              </a:rPr>
              <a:t>each</a:t>
            </a:r>
            <a:r>
              <a:rPr sz="1600" spc="140" dirty="0">
                <a:solidFill>
                  <a:srgbClr val="FFFFFF"/>
                </a:solidFill>
                <a:latin typeface="Calibri"/>
                <a:cs typeface="Calibri"/>
              </a:rPr>
              <a:t> </a:t>
            </a:r>
            <a:r>
              <a:rPr sz="1600" dirty="0">
                <a:solidFill>
                  <a:srgbClr val="FFFFFF"/>
                </a:solidFill>
                <a:latin typeface="Calibri"/>
                <a:cs typeface="Calibri"/>
              </a:rPr>
              <a:t>other</a:t>
            </a:r>
            <a:r>
              <a:rPr sz="1600" spc="140" dirty="0">
                <a:solidFill>
                  <a:srgbClr val="FFFFFF"/>
                </a:solidFill>
                <a:latin typeface="Calibri"/>
                <a:cs typeface="Calibri"/>
              </a:rPr>
              <a:t> </a:t>
            </a:r>
            <a:r>
              <a:rPr sz="1600" dirty="0">
                <a:solidFill>
                  <a:srgbClr val="FFFFFF"/>
                </a:solidFill>
                <a:latin typeface="Calibri"/>
                <a:cs typeface="Calibri"/>
              </a:rPr>
              <a:t>as</a:t>
            </a:r>
            <a:r>
              <a:rPr sz="1600" spc="140" dirty="0">
                <a:solidFill>
                  <a:srgbClr val="FFFFFF"/>
                </a:solidFill>
                <a:latin typeface="Calibri"/>
                <a:cs typeface="Calibri"/>
              </a:rPr>
              <a:t> </a:t>
            </a:r>
            <a:r>
              <a:rPr sz="1600" dirty="0">
                <a:solidFill>
                  <a:srgbClr val="FFFFFF"/>
                </a:solidFill>
                <a:latin typeface="Calibri"/>
                <a:cs typeface="Calibri"/>
              </a:rPr>
              <a:t>equals</a:t>
            </a:r>
            <a:r>
              <a:rPr sz="1600" spc="140" dirty="0">
                <a:solidFill>
                  <a:srgbClr val="FFFFFF"/>
                </a:solidFill>
                <a:latin typeface="Calibri"/>
                <a:cs typeface="Calibri"/>
              </a:rPr>
              <a:t> </a:t>
            </a:r>
            <a:r>
              <a:rPr sz="1600" dirty="0">
                <a:solidFill>
                  <a:srgbClr val="FFFFFF"/>
                </a:solidFill>
                <a:latin typeface="Calibri"/>
                <a:cs typeface="Calibri"/>
              </a:rPr>
              <a:t>and</a:t>
            </a:r>
            <a:r>
              <a:rPr sz="1600" spc="145" dirty="0">
                <a:solidFill>
                  <a:srgbClr val="FFFFFF"/>
                </a:solidFill>
                <a:latin typeface="Calibri"/>
                <a:cs typeface="Calibri"/>
              </a:rPr>
              <a:t> </a:t>
            </a:r>
            <a:r>
              <a:rPr sz="1600" dirty="0">
                <a:solidFill>
                  <a:srgbClr val="FFFFFF"/>
                </a:solidFill>
                <a:latin typeface="Calibri"/>
                <a:cs typeface="Calibri"/>
              </a:rPr>
              <a:t>with</a:t>
            </a:r>
            <a:r>
              <a:rPr sz="1600" spc="140" dirty="0">
                <a:solidFill>
                  <a:srgbClr val="FFFFFF"/>
                </a:solidFill>
                <a:latin typeface="Calibri"/>
                <a:cs typeface="Calibri"/>
              </a:rPr>
              <a:t> </a:t>
            </a:r>
            <a:r>
              <a:rPr sz="1600" spc="-10" dirty="0">
                <a:solidFill>
                  <a:srgbClr val="FFFFFF"/>
                </a:solidFill>
                <a:latin typeface="Calibri"/>
                <a:cs typeface="Calibri"/>
              </a:rPr>
              <a:t>kindness.</a:t>
            </a:r>
            <a:endParaRPr sz="1600" dirty="0">
              <a:latin typeface="Calibri"/>
              <a:cs typeface="Calibri"/>
            </a:endParaRPr>
          </a:p>
        </p:txBody>
      </p:sp>
      <p:sp>
        <p:nvSpPr>
          <p:cNvPr id="6" name="object 6"/>
          <p:cNvSpPr txBox="1"/>
          <p:nvPr/>
        </p:nvSpPr>
        <p:spPr>
          <a:xfrm>
            <a:off x="2465014" y="4260069"/>
            <a:ext cx="5389880"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Inclusive</a:t>
            </a:r>
            <a:endParaRPr sz="1800" dirty="0">
              <a:latin typeface="Calibri"/>
              <a:cs typeface="Calibri"/>
            </a:endParaRPr>
          </a:p>
          <a:p>
            <a:pPr marL="12700" marR="5080">
              <a:lnSpc>
                <a:spcPct val="113300"/>
              </a:lnSpc>
              <a:spcBef>
                <a:spcPts val="385"/>
              </a:spcBef>
            </a:pPr>
            <a:r>
              <a:rPr sz="1600" dirty="0">
                <a:solidFill>
                  <a:srgbClr val="FFFFFF"/>
                </a:solidFill>
                <a:latin typeface="Calibri"/>
                <a:cs typeface="Calibri"/>
              </a:rPr>
              <a:t>Celebrating</a:t>
            </a:r>
            <a:r>
              <a:rPr sz="1600" spc="210" dirty="0">
                <a:solidFill>
                  <a:srgbClr val="FFFFFF"/>
                </a:solidFill>
                <a:latin typeface="Calibri"/>
                <a:cs typeface="Calibri"/>
              </a:rPr>
              <a:t> </a:t>
            </a:r>
            <a:r>
              <a:rPr sz="1600" dirty="0">
                <a:solidFill>
                  <a:srgbClr val="FFFFFF"/>
                </a:solidFill>
                <a:latin typeface="Calibri"/>
                <a:cs typeface="Calibri"/>
              </a:rPr>
              <a:t>the</a:t>
            </a:r>
            <a:r>
              <a:rPr sz="1600" spc="215" dirty="0">
                <a:solidFill>
                  <a:srgbClr val="FFFFFF"/>
                </a:solidFill>
                <a:latin typeface="Calibri"/>
                <a:cs typeface="Calibri"/>
              </a:rPr>
              <a:t> </a:t>
            </a:r>
            <a:r>
              <a:rPr sz="1600" dirty="0">
                <a:solidFill>
                  <a:srgbClr val="FFFFFF"/>
                </a:solidFill>
                <a:latin typeface="Calibri"/>
                <a:cs typeface="Calibri"/>
              </a:rPr>
              <a:t>diversity</a:t>
            </a:r>
            <a:r>
              <a:rPr sz="1600" spc="215" dirty="0">
                <a:solidFill>
                  <a:srgbClr val="FFFFFF"/>
                </a:solidFill>
                <a:latin typeface="Calibri"/>
                <a:cs typeface="Calibri"/>
              </a:rPr>
              <a:t> </a:t>
            </a:r>
            <a:r>
              <a:rPr sz="1600" dirty="0">
                <a:solidFill>
                  <a:srgbClr val="FFFFFF"/>
                </a:solidFill>
                <a:latin typeface="Calibri"/>
                <a:cs typeface="Calibri"/>
              </a:rPr>
              <a:t>in</a:t>
            </a:r>
            <a:r>
              <a:rPr sz="1600" spc="215" dirty="0">
                <a:solidFill>
                  <a:srgbClr val="FFFFFF"/>
                </a:solidFill>
                <a:latin typeface="Calibri"/>
                <a:cs typeface="Calibri"/>
              </a:rPr>
              <a:t> </a:t>
            </a:r>
            <a:r>
              <a:rPr sz="1600" dirty="0">
                <a:solidFill>
                  <a:srgbClr val="FFFFFF"/>
                </a:solidFill>
                <a:latin typeface="Calibri"/>
                <a:cs typeface="Calibri"/>
              </a:rPr>
              <a:t>our</a:t>
            </a:r>
            <a:r>
              <a:rPr sz="1600" spc="215" dirty="0">
                <a:solidFill>
                  <a:srgbClr val="FFFFFF"/>
                </a:solidFill>
                <a:latin typeface="Calibri"/>
                <a:cs typeface="Calibri"/>
              </a:rPr>
              <a:t> </a:t>
            </a:r>
            <a:r>
              <a:rPr sz="1600" dirty="0">
                <a:solidFill>
                  <a:srgbClr val="FFFFFF"/>
                </a:solidFill>
                <a:latin typeface="Calibri"/>
                <a:cs typeface="Calibri"/>
              </a:rPr>
              <a:t>workplace</a:t>
            </a:r>
            <a:r>
              <a:rPr sz="1600" spc="210" dirty="0">
                <a:solidFill>
                  <a:srgbClr val="FFFFFF"/>
                </a:solidFill>
                <a:latin typeface="Calibri"/>
                <a:cs typeface="Calibri"/>
              </a:rPr>
              <a:t> </a:t>
            </a:r>
            <a:r>
              <a:rPr sz="1600" dirty="0">
                <a:solidFill>
                  <a:srgbClr val="FFFFFF"/>
                </a:solidFill>
                <a:latin typeface="Calibri"/>
                <a:cs typeface="Calibri"/>
              </a:rPr>
              <a:t>community,</a:t>
            </a:r>
            <a:r>
              <a:rPr sz="1600" spc="215" dirty="0">
                <a:solidFill>
                  <a:srgbClr val="FFFFFF"/>
                </a:solidFill>
                <a:latin typeface="Calibri"/>
                <a:cs typeface="Calibri"/>
              </a:rPr>
              <a:t> </a:t>
            </a:r>
            <a:r>
              <a:rPr sz="1600" spc="-10" dirty="0">
                <a:solidFill>
                  <a:srgbClr val="FFFFFF"/>
                </a:solidFill>
                <a:latin typeface="Calibri"/>
                <a:cs typeface="Calibri"/>
              </a:rPr>
              <a:t>valuing </a:t>
            </a:r>
            <a:r>
              <a:rPr sz="1600" dirty="0">
                <a:solidFill>
                  <a:srgbClr val="FFFFFF"/>
                </a:solidFill>
                <a:latin typeface="Calibri"/>
                <a:cs typeface="Calibri"/>
              </a:rPr>
              <a:t>each</a:t>
            </a:r>
            <a:r>
              <a:rPr sz="1600" spc="260" dirty="0">
                <a:solidFill>
                  <a:srgbClr val="FFFFFF"/>
                </a:solidFill>
                <a:latin typeface="Calibri"/>
                <a:cs typeface="Calibri"/>
              </a:rPr>
              <a:t> </a:t>
            </a:r>
            <a:r>
              <a:rPr sz="1600" dirty="0">
                <a:solidFill>
                  <a:srgbClr val="FFFFFF"/>
                </a:solidFill>
                <a:latin typeface="Calibri"/>
                <a:cs typeface="Calibri"/>
              </a:rPr>
              <a:t>others'</a:t>
            </a:r>
            <a:r>
              <a:rPr sz="1600" spc="260" dirty="0">
                <a:solidFill>
                  <a:srgbClr val="FFFFFF"/>
                </a:solidFill>
                <a:latin typeface="Calibri"/>
                <a:cs typeface="Calibri"/>
              </a:rPr>
              <a:t> </a:t>
            </a:r>
            <a:r>
              <a:rPr sz="1600" dirty="0">
                <a:solidFill>
                  <a:srgbClr val="FFFFFF"/>
                </a:solidFill>
                <a:latin typeface="Calibri"/>
                <a:cs typeface="Calibri"/>
              </a:rPr>
              <a:t>experiences,</a:t>
            </a:r>
            <a:r>
              <a:rPr sz="1600" spc="260" dirty="0">
                <a:solidFill>
                  <a:srgbClr val="FFFFFF"/>
                </a:solidFill>
                <a:latin typeface="Calibri"/>
                <a:cs typeface="Calibri"/>
              </a:rPr>
              <a:t> </a:t>
            </a:r>
            <a:r>
              <a:rPr sz="1600" dirty="0">
                <a:solidFill>
                  <a:srgbClr val="FFFFFF"/>
                </a:solidFill>
                <a:latin typeface="Calibri"/>
                <a:cs typeface="Calibri"/>
              </a:rPr>
              <a:t>skills,</a:t>
            </a:r>
            <a:r>
              <a:rPr sz="1600" spc="260" dirty="0">
                <a:solidFill>
                  <a:srgbClr val="FFFFFF"/>
                </a:solidFill>
                <a:latin typeface="Calibri"/>
                <a:cs typeface="Calibri"/>
              </a:rPr>
              <a:t> </a:t>
            </a:r>
            <a:r>
              <a:rPr sz="1600" dirty="0">
                <a:solidFill>
                  <a:srgbClr val="FFFFFF"/>
                </a:solidFill>
                <a:latin typeface="Calibri"/>
                <a:cs typeface="Calibri"/>
              </a:rPr>
              <a:t>expertise,</a:t>
            </a:r>
            <a:r>
              <a:rPr sz="1600" spc="260" dirty="0">
                <a:solidFill>
                  <a:srgbClr val="FFFFFF"/>
                </a:solidFill>
                <a:latin typeface="Calibri"/>
                <a:cs typeface="Calibri"/>
              </a:rPr>
              <a:t> </a:t>
            </a:r>
            <a:r>
              <a:rPr sz="1600" dirty="0">
                <a:solidFill>
                  <a:srgbClr val="FFFFFF"/>
                </a:solidFill>
                <a:latin typeface="Calibri"/>
                <a:cs typeface="Calibri"/>
              </a:rPr>
              <a:t>preferences</a:t>
            </a:r>
            <a:r>
              <a:rPr sz="1600" spc="260" dirty="0">
                <a:solidFill>
                  <a:srgbClr val="FFFFFF"/>
                </a:solidFill>
                <a:latin typeface="Calibri"/>
                <a:cs typeface="Calibri"/>
              </a:rPr>
              <a:t> </a:t>
            </a:r>
            <a:r>
              <a:rPr sz="1600" spc="-25" dirty="0">
                <a:solidFill>
                  <a:srgbClr val="FFFFFF"/>
                </a:solidFill>
                <a:latin typeface="Calibri"/>
                <a:cs typeface="Calibri"/>
              </a:rPr>
              <a:t>and </a:t>
            </a:r>
            <a:r>
              <a:rPr sz="1600" spc="-10" dirty="0">
                <a:solidFill>
                  <a:srgbClr val="FFFFFF"/>
                </a:solidFill>
                <a:latin typeface="Calibri"/>
                <a:cs typeface="Calibri"/>
              </a:rPr>
              <a:t>thoughts.</a:t>
            </a:r>
            <a:endParaRPr sz="1600" dirty="0">
              <a:latin typeface="Calibri"/>
              <a:cs typeface="Calibri"/>
            </a:endParaRPr>
          </a:p>
        </p:txBody>
      </p:sp>
      <p:sp>
        <p:nvSpPr>
          <p:cNvPr id="7" name="object 7"/>
          <p:cNvSpPr txBox="1"/>
          <p:nvPr/>
        </p:nvSpPr>
        <p:spPr>
          <a:xfrm>
            <a:off x="2465014" y="5768856"/>
            <a:ext cx="5344795"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0" dirty="0">
                <a:solidFill>
                  <a:srgbClr val="FFFFFF"/>
                </a:solidFill>
                <a:latin typeface="Calibri"/>
                <a:cs typeface="Calibri"/>
              </a:rPr>
              <a:t> </a:t>
            </a:r>
            <a:r>
              <a:rPr sz="1800" b="1" dirty="0">
                <a:solidFill>
                  <a:srgbClr val="FFFFFF"/>
                </a:solidFill>
                <a:latin typeface="Calibri"/>
                <a:cs typeface="Calibri"/>
              </a:rPr>
              <a:t>Team</a:t>
            </a:r>
            <a:r>
              <a:rPr sz="1800" b="1" spc="-25" dirty="0">
                <a:solidFill>
                  <a:srgbClr val="FFFFFF"/>
                </a:solidFill>
                <a:latin typeface="Calibri"/>
                <a:cs typeface="Calibri"/>
              </a:rPr>
              <a:t> </a:t>
            </a:r>
            <a:r>
              <a:rPr sz="1800" b="1" spc="-10" dirty="0">
                <a:solidFill>
                  <a:srgbClr val="FFFFFF"/>
                </a:solidFill>
                <a:latin typeface="Calibri"/>
                <a:cs typeface="Calibri"/>
              </a:rPr>
              <a:t>Players</a:t>
            </a:r>
            <a:endParaRPr sz="1800" dirty="0">
              <a:latin typeface="Calibri"/>
              <a:cs typeface="Calibri"/>
            </a:endParaRPr>
          </a:p>
          <a:p>
            <a:pPr marL="12700" marR="5080">
              <a:lnSpc>
                <a:spcPct val="113300"/>
              </a:lnSpc>
              <a:spcBef>
                <a:spcPts val="385"/>
              </a:spcBef>
            </a:pPr>
            <a:r>
              <a:rPr sz="1600" dirty="0">
                <a:solidFill>
                  <a:srgbClr val="FFFFFF"/>
                </a:solidFill>
                <a:latin typeface="Calibri"/>
                <a:cs typeface="Calibri"/>
              </a:rPr>
              <a:t>Being</a:t>
            </a:r>
            <a:r>
              <a:rPr sz="1600" spc="180" dirty="0">
                <a:solidFill>
                  <a:srgbClr val="FFFFFF"/>
                </a:solidFill>
                <a:latin typeface="Calibri"/>
                <a:cs typeface="Calibri"/>
              </a:rPr>
              <a:t> </a:t>
            </a:r>
            <a:r>
              <a:rPr sz="1600" dirty="0">
                <a:solidFill>
                  <a:srgbClr val="FFFFFF"/>
                </a:solidFill>
                <a:latin typeface="Calibri"/>
                <a:cs typeface="Calibri"/>
              </a:rPr>
              <a:t>reliable</a:t>
            </a:r>
            <a:r>
              <a:rPr sz="1600" spc="185" dirty="0">
                <a:solidFill>
                  <a:srgbClr val="FFFFFF"/>
                </a:solidFill>
                <a:latin typeface="Calibri"/>
                <a:cs typeface="Calibri"/>
              </a:rPr>
              <a:t> </a:t>
            </a:r>
            <a:r>
              <a:rPr sz="1600" dirty="0">
                <a:solidFill>
                  <a:srgbClr val="FFFFFF"/>
                </a:solidFill>
                <a:latin typeface="Calibri"/>
                <a:cs typeface="Calibri"/>
              </a:rPr>
              <a:t>for</a:t>
            </a:r>
            <a:r>
              <a:rPr sz="1600" spc="185" dirty="0">
                <a:solidFill>
                  <a:srgbClr val="FFFFFF"/>
                </a:solidFill>
                <a:latin typeface="Calibri"/>
                <a:cs typeface="Calibri"/>
              </a:rPr>
              <a:t> </a:t>
            </a:r>
            <a:r>
              <a:rPr sz="1600" dirty="0">
                <a:solidFill>
                  <a:srgbClr val="FFFFFF"/>
                </a:solidFill>
                <a:latin typeface="Calibri"/>
                <a:cs typeface="Calibri"/>
              </a:rPr>
              <a:t>each</a:t>
            </a:r>
            <a:r>
              <a:rPr sz="1600" spc="185" dirty="0">
                <a:solidFill>
                  <a:srgbClr val="FFFFFF"/>
                </a:solidFill>
                <a:latin typeface="Calibri"/>
                <a:cs typeface="Calibri"/>
              </a:rPr>
              <a:t> </a:t>
            </a:r>
            <a:r>
              <a:rPr sz="1600" dirty="0">
                <a:solidFill>
                  <a:srgbClr val="FFFFFF"/>
                </a:solidFill>
                <a:latin typeface="Calibri"/>
                <a:cs typeface="Calibri"/>
              </a:rPr>
              <a:t>other.</a:t>
            </a:r>
            <a:r>
              <a:rPr sz="1600" spc="185" dirty="0">
                <a:solidFill>
                  <a:srgbClr val="FFFFFF"/>
                </a:solidFill>
                <a:latin typeface="Calibri"/>
                <a:cs typeface="Calibri"/>
              </a:rPr>
              <a:t> </a:t>
            </a:r>
            <a:r>
              <a:rPr sz="1600" dirty="0">
                <a:solidFill>
                  <a:srgbClr val="FFFFFF"/>
                </a:solidFill>
                <a:latin typeface="Calibri"/>
                <a:cs typeface="Calibri"/>
              </a:rPr>
              <a:t>Supporting</a:t>
            </a:r>
            <a:r>
              <a:rPr sz="1600" spc="185" dirty="0">
                <a:solidFill>
                  <a:srgbClr val="FFFFFF"/>
                </a:solidFill>
                <a:latin typeface="Calibri"/>
                <a:cs typeface="Calibri"/>
              </a:rPr>
              <a:t> </a:t>
            </a:r>
            <a:r>
              <a:rPr sz="1600" dirty="0">
                <a:solidFill>
                  <a:srgbClr val="FFFFFF"/>
                </a:solidFill>
                <a:latin typeface="Calibri"/>
                <a:cs typeface="Calibri"/>
              </a:rPr>
              <a:t>one</a:t>
            </a:r>
            <a:r>
              <a:rPr sz="1600" spc="185" dirty="0">
                <a:solidFill>
                  <a:srgbClr val="FFFFFF"/>
                </a:solidFill>
                <a:latin typeface="Calibri"/>
                <a:cs typeface="Calibri"/>
              </a:rPr>
              <a:t> </a:t>
            </a:r>
            <a:r>
              <a:rPr sz="1600" dirty="0">
                <a:solidFill>
                  <a:srgbClr val="FFFFFF"/>
                </a:solidFill>
                <a:latin typeface="Calibri"/>
                <a:cs typeface="Calibri"/>
              </a:rPr>
              <a:t>another</a:t>
            </a:r>
            <a:r>
              <a:rPr sz="1600" spc="185" dirty="0">
                <a:solidFill>
                  <a:srgbClr val="FFFFFF"/>
                </a:solidFill>
                <a:latin typeface="Calibri"/>
                <a:cs typeface="Calibri"/>
              </a:rPr>
              <a:t> </a:t>
            </a:r>
            <a:r>
              <a:rPr sz="1600" spc="-25" dirty="0">
                <a:solidFill>
                  <a:srgbClr val="FFFFFF"/>
                </a:solidFill>
                <a:latin typeface="Calibri"/>
                <a:cs typeface="Calibri"/>
              </a:rPr>
              <a:t>to </a:t>
            </a:r>
            <a:r>
              <a:rPr sz="1600" dirty="0">
                <a:solidFill>
                  <a:srgbClr val="FFFFFF"/>
                </a:solidFill>
                <a:latin typeface="Calibri"/>
                <a:cs typeface="Calibri"/>
              </a:rPr>
              <a:t>achieve.</a:t>
            </a:r>
            <a:r>
              <a:rPr sz="1600" spc="195" dirty="0">
                <a:solidFill>
                  <a:srgbClr val="FFFFFF"/>
                </a:solidFill>
                <a:latin typeface="Calibri"/>
                <a:cs typeface="Calibri"/>
              </a:rPr>
              <a:t> </a:t>
            </a:r>
            <a:r>
              <a:rPr sz="1600" dirty="0">
                <a:solidFill>
                  <a:srgbClr val="FFFFFF"/>
                </a:solidFill>
                <a:latin typeface="Calibri"/>
                <a:cs typeface="Calibri"/>
              </a:rPr>
              <a:t>Creating</a:t>
            </a:r>
            <a:r>
              <a:rPr sz="1600" spc="200" dirty="0">
                <a:solidFill>
                  <a:srgbClr val="FFFFFF"/>
                </a:solidFill>
                <a:latin typeface="Calibri"/>
                <a:cs typeface="Calibri"/>
              </a:rPr>
              <a:t> </a:t>
            </a:r>
            <a:r>
              <a:rPr sz="1600" dirty="0">
                <a:solidFill>
                  <a:srgbClr val="FFFFFF"/>
                </a:solidFill>
                <a:latin typeface="Calibri"/>
                <a:cs typeface="Calibri"/>
              </a:rPr>
              <a:t>an</a:t>
            </a:r>
            <a:r>
              <a:rPr sz="1600" spc="200" dirty="0">
                <a:solidFill>
                  <a:srgbClr val="FFFFFF"/>
                </a:solidFill>
                <a:latin typeface="Calibri"/>
                <a:cs typeface="Calibri"/>
              </a:rPr>
              <a:t> </a:t>
            </a:r>
            <a:r>
              <a:rPr sz="1600" dirty="0">
                <a:solidFill>
                  <a:srgbClr val="FFFFFF"/>
                </a:solidFill>
                <a:latin typeface="Calibri"/>
                <a:cs typeface="Calibri"/>
              </a:rPr>
              <a:t>environment</a:t>
            </a:r>
            <a:r>
              <a:rPr sz="1600" spc="195" dirty="0">
                <a:solidFill>
                  <a:srgbClr val="FFFFFF"/>
                </a:solidFill>
                <a:latin typeface="Calibri"/>
                <a:cs typeface="Calibri"/>
              </a:rPr>
              <a:t> </a:t>
            </a:r>
            <a:r>
              <a:rPr sz="1600" dirty="0">
                <a:solidFill>
                  <a:srgbClr val="FFFFFF"/>
                </a:solidFill>
                <a:latin typeface="Calibri"/>
                <a:cs typeface="Calibri"/>
              </a:rPr>
              <a:t>where</a:t>
            </a:r>
            <a:r>
              <a:rPr sz="1600" spc="200" dirty="0">
                <a:solidFill>
                  <a:srgbClr val="FFFFFF"/>
                </a:solidFill>
                <a:latin typeface="Calibri"/>
                <a:cs typeface="Calibri"/>
              </a:rPr>
              <a:t> </a:t>
            </a:r>
            <a:r>
              <a:rPr sz="1600" dirty="0">
                <a:solidFill>
                  <a:srgbClr val="FFFFFF"/>
                </a:solidFill>
                <a:latin typeface="Calibri"/>
                <a:cs typeface="Calibri"/>
              </a:rPr>
              <a:t>people</a:t>
            </a:r>
            <a:r>
              <a:rPr sz="1600" spc="200" dirty="0">
                <a:solidFill>
                  <a:srgbClr val="FFFFFF"/>
                </a:solidFill>
                <a:latin typeface="Calibri"/>
                <a:cs typeface="Calibri"/>
              </a:rPr>
              <a:t> </a:t>
            </a:r>
            <a:r>
              <a:rPr sz="1600" dirty="0">
                <a:solidFill>
                  <a:srgbClr val="FFFFFF"/>
                </a:solidFill>
                <a:latin typeface="Calibri"/>
                <a:cs typeface="Calibri"/>
              </a:rPr>
              <a:t>feel</a:t>
            </a:r>
            <a:r>
              <a:rPr sz="1600" spc="195" dirty="0">
                <a:solidFill>
                  <a:srgbClr val="FFFFFF"/>
                </a:solidFill>
                <a:latin typeface="Calibri"/>
                <a:cs typeface="Calibri"/>
              </a:rPr>
              <a:t> </a:t>
            </a:r>
            <a:r>
              <a:rPr sz="1600" spc="-10" dirty="0">
                <a:solidFill>
                  <a:srgbClr val="FFFFFF"/>
                </a:solidFill>
                <a:latin typeface="Calibri"/>
                <a:cs typeface="Calibri"/>
              </a:rPr>
              <a:t>included </a:t>
            </a:r>
            <a:r>
              <a:rPr sz="1600" dirty="0">
                <a:solidFill>
                  <a:srgbClr val="FFFFFF"/>
                </a:solidFill>
                <a:latin typeface="Calibri"/>
                <a:cs typeface="Calibri"/>
              </a:rPr>
              <a:t>and</a:t>
            </a:r>
            <a:r>
              <a:rPr sz="1600" spc="155" dirty="0">
                <a:solidFill>
                  <a:srgbClr val="FFFFFF"/>
                </a:solidFill>
                <a:latin typeface="Calibri"/>
                <a:cs typeface="Calibri"/>
              </a:rPr>
              <a:t> </a:t>
            </a:r>
            <a:r>
              <a:rPr sz="1600" dirty="0">
                <a:solidFill>
                  <a:srgbClr val="FFFFFF"/>
                </a:solidFill>
                <a:latin typeface="Calibri"/>
                <a:cs typeface="Calibri"/>
              </a:rPr>
              <a:t>empowered,</a:t>
            </a:r>
            <a:r>
              <a:rPr sz="1600" spc="160" dirty="0">
                <a:solidFill>
                  <a:srgbClr val="FFFFFF"/>
                </a:solidFill>
                <a:latin typeface="Calibri"/>
                <a:cs typeface="Calibri"/>
              </a:rPr>
              <a:t> </a:t>
            </a:r>
            <a:r>
              <a:rPr sz="1600" dirty="0">
                <a:solidFill>
                  <a:srgbClr val="FFFFFF"/>
                </a:solidFill>
                <a:latin typeface="Calibri"/>
                <a:cs typeface="Calibri"/>
              </a:rPr>
              <a:t>and</a:t>
            </a:r>
            <a:r>
              <a:rPr sz="1600" spc="160" dirty="0">
                <a:solidFill>
                  <a:srgbClr val="FFFFFF"/>
                </a:solidFill>
                <a:latin typeface="Calibri"/>
                <a:cs typeface="Calibri"/>
              </a:rPr>
              <a:t> </a:t>
            </a:r>
            <a:r>
              <a:rPr sz="1600" dirty="0">
                <a:solidFill>
                  <a:srgbClr val="FFFFFF"/>
                </a:solidFill>
                <a:latin typeface="Calibri"/>
                <a:cs typeface="Calibri"/>
              </a:rPr>
              <a:t>can</a:t>
            </a:r>
            <a:r>
              <a:rPr sz="1600" spc="160" dirty="0">
                <a:solidFill>
                  <a:srgbClr val="FFFFFF"/>
                </a:solidFill>
                <a:latin typeface="Calibri"/>
                <a:cs typeface="Calibri"/>
              </a:rPr>
              <a:t> </a:t>
            </a:r>
            <a:r>
              <a:rPr sz="1600" dirty="0">
                <a:solidFill>
                  <a:srgbClr val="FFFFFF"/>
                </a:solidFill>
                <a:latin typeface="Calibri"/>
                <a:cs typeface="Calibri"/>
              </a:rPr>
              <a:t>be</a:t>
            </a:r>
            <a:r>
              <a:rPr sz="1600" spc="160" dirty="0">
                <a:solidFill>
                  <a:srgbClr val="FFFFFF"/>
                </a:solidFill>
                <a:latin typeface="Calibri"/>
                <a:cs typeface="Calibri"/>
              </a:rPr>
              <a:t> </a:t>
            </a:r>
            <a:r>
              <a:rPr sz="1600" dirty="0">
                <a:solidFill>
                  <a:srgbClr val="FFFFFF"/>
                </a:solidFill>
                <a:latin typeface="Calibri"/>
                <a:cs typeface="Calibri"/>
              </a:rPr>
              <a:t>creative</a:t>
            </a:r>
            <a:r>
              <a:rPr sz="1600" spc="155" dirty="0">
                <a:solidFill>
                  <a:srgbClr val="FFFFFF"/>
                </a:solidFill>
                <a:latin typeface="Calibri"/>
                <a:cs typeface="Calibri"/>
              </a:rPr>
              <a:t> </a:t>
            </a:r>
            <a:r>
              <a:rPr sz="1600" dirty="0">
                <a:solidFill>
                  <a:srgbClr val="FFFFFF"/>
                </a:solidFill>
                <a:latin typeface="Calibri"/>
                <a:cs typeface="Calibri"/>
              </a:rPr>
              <a:t>and</a:t>
            </a:r>
            <a:r>
              <a:rPr sz="1600" spc="160" dirty="0">
                <a:solidFill>
                  <a:srgbClr val="FFFFFF"/>
                </a:solidFill>
                <a:latin typeface="Calibri"/>
                <a:cs typeface="Calibri"/>
              </a:rPr>
              <a:t> </a:t>
            </a:r>
            <a:r>
              <a:rPr sz="1600" dirty="0">
                <a:solidFill>
                  <a:srgbClr val="FFFFFF"/>
                </a:solidFill>
                <a:latin typeface="Calibri"/>
                <a:cs typeface="Calibri"/>
              </a:rPr>
              <a:t>supported</a:t>
            </a:r>
            <a:r>
              <a:rPr sz="1600" spc="160" dirty="0">
                <a:solidFill>
                  <a:srgbClr val="FFFFFF"/>
                </a:solidFill>
                <a:latin typeface="Calibri"/>
                <a:cs typeface="Calibri"/>
              </a:rPr>
              <a:t> </a:t>
            </a:r>
            <a:r>
              <a:rPr sz="1600" dirty="0">
                <a:solidFill>
                  <a:srgbClr val="FFFFFF"/>
                </a:solidFill>
                <a:latin typeface="Calibri"/>
                <a:cs typeface="Calibri"/>
              </a:rPr>
              <a:t>on</a:t>
            </a:r>
            <a:r>
              <a:rPr sz="1600" spc="160" dirty="0">
                <a:solidFill>
                  <a:srgbClr val="FFFFFF"/>
                </a:solidFill>
                <a:latin typeface="Calibri"/>
                <a:cs typeface="Calibri"/>
              </a:rPr>
              <a:t> </a:t>
            </a:r>
            <a:r>
              <a:rPr sz="1600" spc="-10" dirty="0">
                <a:solidFill>
                  <a:srgbClr val="FFFFFF"/>
                </a:solidFill>
                <a:latin typeface="Calibri"/>
                <a:cs typeface="Calibri"/>
              </a:rPr>
              <a:t>their </a:t>
            </a:r>
            <a:r>
              <a:rPr sz="1600" dirty="0">
                <a:solidFill>
                  <a:srgbClr val="FFFFFF"/>
                </a:solidFill>
                <a:latin typeface="Calibri"/>
                <a:cs typeface="Calibri"/>
              </a:rPr>
              <a:t>StreetGames</a:t>
            </a:r>
            <a:r>
              <a:rPr sz="1600" spc="300" dirty="0">
                <a:solidFill>
                  <a:srgbClr val="FFFFFF"/>
                </a:solidFill>
                <a:latin typeface="Calibri"/>
                <a:cs typeface="Calibri"/>
              </a:rPr>
              <a:t> </a:t>
            </a:r>
            <a:r>
              <a:rPr sz="1600" spc="-10" dirty="0">
                <a:solidFill>
                  <a:srgbClr val="FFFFFF"/>
                </a:solidFill>
                <a:latin typeface="Calibri"/>
                <a:cs typeface="Calibri"/>
              </a:rPr>
              <a:t>journey.</a:t>
            </a:r>
            <a:endParaRPr sz="1600" dirty="0">
              <a:latin typeface="Calibri"/>
              <a:cs typeface="Calibri"/>
            </a:endParaRPr>
          </a:p>
        </p:txBody>
      </p:sp>
      <p:sp>
        <p:nvSpPr>
          <p:cNvPr id="8" name="object 8"/>
          <p:cNvSpPr txBox="1"/>
          <p:nvPr/>
        </p:nvSpPr>
        <p:spPr>
          <a:xfrm>
            <a:off x="2465014" y="7684836"/>
            <a:ext cx="541147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Collaborative</a:t>
            </a:r>
            <a:endParaRPr sz="1800" dirty="0">
              <a:latin typeface="Calibri"/>
              <a:cs typeface="Calibri"/>
            </a:endParaRPr>
          </a:p>
          <a:p>
            <a:pPr marL="12700" marR="5080">
              <a:lnSpc>
                <a:spcPct val="113300"/>
              </a:lnSpc>
              <a:spcBef>
                <a:spcPts val="385"/>
              </a:spcBef>
            </a:pPr>
            <a:r>
              <a:rPr sz="1600" dirty="0">
                <a:solidFill>
                  <a:srgbClr val="FFFFFF"/>
                </a:solidFill>
                <a:latin typeface="Calibri"/>
                <a:cs typeface="Calibri"/>
              </a:rPr>
              <a:t>Working</a:t>
            </a:r>
            <a:r>
              <a:rPr sz="1600" spc="170" dirty="0">
                <a:solidFill>
                  <a:srgbClr val="FFFFFF"/>
                </a:solidFill>
                <a:latin typeface="Calibri"/>
                <a:cs typeface="Calibri"/>
              </a:rPr>
              <a:t> </a:t>
            </a:r>
            <a:r>
              <a:rPr sz="1600" dirty="0">
                <a:solidFill>
                  <a:srgbClr val="FFFFFF"/>
                </a:solidFill>
                <a:latin typeface="Calibri"/>
                <a:cs typeface="Calibri"/>
              </a:rPr>
              <a:t>with</a:t>
            </a:r>
            <a:r>
              <a:rPr sz="1600" spc="170" dirty="0">
                <a:solidFill>
                  <a:srgbClr val="FFFFFF"/>
                </a:solidFill>
                <a:latin typeface="Calibri"/>
                <a:cs typeface="Calibri"/>
              </a:rPr>
              <a:t> </a:t>
            </a:r>
            <a:r>
              <a:rPr sz="1600" dirty="0">
                <a:solidFill>
                  <a:srgbClr val="FFFFFF"/>
                </a:solidFill>
                <a:latin typeface="Calibri"/>
                <a:cs typeface="Calibri"/>
              </a:rPr>
              <a:t>others,</a:t>
            </a:r>
            <a:r>
              <a:rPr sz="1600" spc="175" dirty="0">
                <a:solidFill>
                  <a:srgbClr val="FFFFFF"/>
                </a:solidFill>
                <a:latin typeface="Calibri"/>
                <a:cs typeface="Calibri"/>
              </a:rPr>
              <a:t> </a:t>
            </a:r>
            <a:r>
              <a:rPr sz="1600" dirty="0">
                <a:solidFill>
                  <a:srgbClr val="FFFFFF"/>
                </a:solidFill>
                <a:latin typeface="Calibri"/>
                <a:cs typeface="Calibri"/>
              </a:rPr>
              <a:t>seeking</a:t>
            </a:r>
            <a:r>
              <a:rPr sz="1600" spc="170" dirty="0">
                <a:solidFill>
                  <a:srgbClr val="FFFFFF"/>
                </a:solidFill>
                <a:latin typeface="Calibri"/>
                <a:cs typeface="Calibri"/>
              </a:rPr>
              <a:t> </a:t>
            </a:r>
            <a:r>
              <a:rPr sz="1600" dirty="0">
                <a:solidFill>
                  <a:srgbClr val="FFFFFF"/>
                </a:solidFill>
                <a:latin typeface="Calibri"/>
                <a:cs typeface="Calibri"/>
              </a:rPr>
              <a:t>to</a:t>
            </a:r>
            <a:r>
              <a:rPr sz="1600" spc="175" dirty="0">
                <a:solidFill>
                  <a:srgbClr val="FFFFFF"/>
                </a:solidFill>
                <a:latin typeface="Calibri"/>
                <a:cs typeface="Calibri"/>
              </a:rPr>
              <a:t> </a:t>
            </a:r>
            <a:r>
              <a:rPr sz="1600" dirty="0">
                <a:solidFill>
                  <a:srgbClr val="FFFFFF"/>
                </a:solidFill>
                <a:latin typeface="Calibri"/>
                <a:cs typeface="Calibri"/>
              </a:rPr>
              <a:t>utilise</a:t>
            </a:r>
            <a:r>
              <a:rPr sz="1600" spc="170" dirty="0">
                <a:solidFill>
                  <a:srgbClr val="FFFFFF"/>
                </a:solidFill>
                <a:latin typeface="Calibri"/>
                <a:cs typeface="Calibri"/>
              </a:rPr>
              <a:t> </a:t>
            </a:r>
            <a:r>
              <a:rPr sz="1600" dirty="0">
                <a:solidFill>
                  <a:srgbClr val="FFFFFF"/>
                </a:solidFill>
                <a:latin typeface="Calibri"/>
                <a:cs typeface="Calibri"/>
              </a:rPr>
              <a:t>the</a:t>
            </a:r>
            <a:r>
              <a:rPr sz="1600" spc="175" dirty="0">
                <a:solidFill>
                  <a:srgbClr val="FFFFFF"/>
                </a:solidFill>
                <a:latin typeface="Calibri"/>
                <a:cs typeface="Calibri"/>
              </a:rPr>
              <a:t> </a:t>
            </a:r>
            <a:r>
              <a:rPr sz="1600" dirty="0">
                <a:solidFill>
                  <a:srgbClr val="FFFFFF"/>
                </a:solidFill>
                <a:latin typeface="Calibri"/>
                <a:cs typeface="Calibri"/>
              </a:rPr>
              <a:t>skills</a:t>
            </a:r>
            <a:r>
              <a:rPr sz="1600" spc="170" dirty="0">
                <a:solidFill>
                  <a:srgbClr val="FFFFFF"/>
                </a:solidFill>
                <a:latin typeface="Calibri"/>
                <a:cs typeface="Calibri"/>
              </a:rPr>
              <a:t> </a:t>
            </a:r>
            <a:r>
              <a:rPr sz="1600" dirty="0">
                <a:solidFill>
                  <a:srgbClr val="FFFFFF"/>
                </a:solidFill>
                <a:latin typeface="Calibri"/>
                <a:cs typeface="Calibri"/>
              </a:rPr>
              <a:t>and</a:t>
            </a:r>
            <a:r>
              <a:rPr sz="1600" spc="170" dirty="0">
                <a:solidFill>
                  <a:srgbClr val="FFFFFF"/>
                </a:solidFill>
                <a:latin typeface="Calibri"/>
                <a:cs typeface="Calibri"/>
              </a:rPr>
              <a:t> </a:t>
            </a:r>
            <a:r>
              <a:rPr sz="1600" spc="-10" dirty="0">
                <a:solidFill>
                  <a:srgbClr val="FFFFFF"/>
                </a:solidFill>
                <a:latin typeface="Calibri"/>
                <a:cs typeface="Calibri"/>
              </a:rPr>
              <a:t>expertise </a:t>
            </a:r>
            <a:r>
              <a:rPr sz="1600" dirty="0">
                <a:solidFill>
                  <a:srgbClr val="FFFFFF"/>
                </a:solidFill>
                <a:latin typeface="Calibri"/>
                <a:cs typeface="Calibri"/>
              </a:rPr>
              <a:t>of</a:t>
            </a:r>
            <a:r>
              <a:rPr sz="1600" spc="175" dirty="0">
                <a:solidFill>
                  <a:srgbClr val="FFFFFF"/>
                </a:solidFill>
                <a:latin typeface="Calibri"/>
                <a:cs typeface="Calibri"/>
              </a:rPr>
              <a:t> </a:t>
            </a:r>
            <a:r>
              <a:rPr sz="1600" dirty="0">
                <a:solidFill>
                  <a:srgbClr val="FFFFFF"/>
                </a:solidFill>
                <a:latin typeface="Calibri"/>
                <a:cs typeface="Calibri"/>
              </a:rPr>
              <a:t>many.</a:t>
            </a:r>
            <a:r>
              <a:rPr sz="1600" spc="175" dirty="0">
                <a:solidFill>
                  <a:srgbClr val="FFFFFF"/>
                </a:solidFill>
                <a:latin typeface="Calibri"/>
                <a:cs typeface="Calibri"/>
              </a:rPr>
              <a:t> </a:t>
            </a:r>
            <a:r>
              <a:rPr sz="1600" dirty="0">
                <a:solidFill>
                  <a:srgbClr val="FFFFFF"/>
                </a:solidFill>
                <a:latin typeface="Calibri"/>
                <a:cs typeface="Calibri"/>
              </a:rPr>
              <a:t>Sharing</a:t>
            </a:r>
            <a:r>
              <a:rPr sz="1600" spc="180" dirty="0">
                <a:solidFill>
                  <a:srgbClr val="FFFFFF"/>
                </a:solidFill>
                <a:latin typeface="Calibri"/>
                <a:cs typeface="Calibri"/>
              </a:rPr>
              <a:t> </a:t>
            </a:r>
            <a:r>
              <a:rPr sz="1600" dirty="0">
                <a:solidFill>
                  <a:srgbClr val="FFFFFF"/>
                </a:solidFill>
                <a:latin typeface="Calibri"/>
                <a:cs typeface="Calibri"/>
              </a:rPr>
              <a:t>our</a:t>
            </a:r>
            <a:r>
              <a:rPr sz="1600" spc="175" dirty="0">
                <a:solidFill>
                  <a:srgbClr val="FFFFFF"/>
                </a:solidFill>
                <a:latin typeface="Calibri"/>
                <a:cs typeface="Calibri"/>
              </a:rPr>
              <a:t> </a:t>
            </a:r>
            <a:r>
              <a:rPr sz="1600" dirty="0">
                <a:solidFill>
                  <a:srgbClr val="FFFFFF"/>
                </a:solidFill>
                <a:latin typeface="Calibri"/>
                <a:cs typeface="Calibri"/>
              </a:rPr>
              <a:t>learning,</a:t>
            </a:r>
            <a:r>
              <a:rPr sz="1600" spc="180" dirty="0">
                <a:solidFill>
                  <a:srgbClr val="FFFFFF"/>
                </a:solidFill>
                <a:latin typeface="Calibri"/>
                <a:cs typeface="Calibri"/>
              </a:rPr>
              <a:t> </a:t>
            </a:r>
            <a:r>
              <a:rPr sz="1600" dirty="0">
                <a:solidFill>
                  <a:srgbClr val="FFFFFF"/>
                </a:solidFill>
                <a:latin typeface="Calibri"/>
                <a:cs typeface="Calibri"/>
              </a:rPr>
              <a:t>ideas,</a:t>
            </a:r>
            <a:r>
              <a:rPr sz="1600" spc="175" dirty="0">
                <a:solidFill>
                  <a:srgbClr val="FFFFFF"/>
                </a:solidFill>
                <a:latin typeface="Calibri"/>
                <a:cs typeface="Calibri"/>
              </a:rPr>
              <a:t> </a:t>
            </a:r>
            <a:r>
              <a:rPr sz="1600" dirty="0">
                <a:solidFill>
                  <a:srgbClr val="FFFFFF"/>
                </a:solidFill>
                <a:latin typeface="Calibri"/>
                <a:cs typeface="Calibri"/>
              </a:rPr>
              <a:t>and</a:t>
            </a:r>
            <a:r>
              <a:rPr sz="1600" spc="180" dirty="0">
                <a:solidFill>
                  <a:srgbClr val="FFFFFF"/>
                </a:solidFill>
                <a:latin typeface="Calibri"/>
                <a:cs typeface="Calibri"/>
              </a:rPr>
              <a:t> </a:t>
            </a:r>
            <a:r>
              <a:rPr sz="1600" dirty="0">
                <a:solidFill>
                  <a:srgbClr val="FFFFFF"/>
                </a:solidFill>
                <a:latin typeface="Calibri"/>
                <a:cs typeface="Calibri"/>
              </a:rPr>
              <a:t>listening,</a:t>
            </a:r>
            <a:r>
              <a:rPr sz="1600" spc="175" dirty="0">
                <a:solidFill>
                  <a:srgbClr val="FFFFFF"/>
                </a:solidFill>
                <a:latin typeface="Calibri"/>
                <a:cs typeface="Calibri"/>
              </a:rPr>
              <a:t> </a:t>
            </a:r>
            <a:r>
              <a:rPr sz="1600" dirty="0">
                <a:solidFill>
                  <a:srgbClr val="FFFFFF"/>
                </a:solidFill>
                <a:latin typeface="Calibri"/>
                <a:cs typeface="Calibri"/>
              </a:rPr>
              <a:t>we</a:t>
            </a:r>
            <a:r>
              <a:rPr sz="1600" spc="180" dirty="0">
                <a:solidFill>
                  <a:srgbClr val="FFFFFF"/>
                </a:solidFill>
                <a:latin typeface="Calibri"/>
                <a:cs typeface="Calibri"/>
              </a:rPr>
              <a:t> </a:t>
            </a:r>
            <a:r>
              <a:rPr sz="1600" spc="-10" dirty="0">
                <a:solidFill>
                  <a:srgbClr val="FFFFFF"/>
                </a:solidFill>
                <a:latin typeface="Calibri"/>
                <a:cs typeface="Calibri"/>
              </a:rPr>
              <a:t>achieve </a:t>
            </a:r>
            <a:r>
              <a:rPr sz="1600" dirty="0">
                <a:solidFill>
                  <a:srgbClr val="FFFFFF"/>
                </a:solidFill>
                <a:latin typeface="Calibri"/>
                <a:cs typeface="Calibri"/>
              </a:rPr>
              <a:t>the</a:t>
            </a:r>
            <a:r>
              <a:rPr sz="1600" spc="195" dirty="0">
                <a:solidFill>
                  <a:srgbClr val="FFFFFF"/>
                </a:solidFill>
                <a:latin typeface="Calibri"/>
                <a:cs typeface="Calibri"/>
              </a:rPr>
              <a:t> </a:t>
            </a:r>
            <a:r>
              <a:rPr sz="1600" dirty="0">
                <a:solidFill>
                  <a:srgbClr val="FFFFFF"/>
                </a:solidFill>
                <a:latin typeface="Calibri"/>
                <a:cs typeface="Calibri"/>
              </a:rPr>
              <a:t>best</a:t>
            </a:r>
            <a:r>
              <a:rPr sz="1600" spc="200" dirty="0">
                <a:solidFill>
                  <a:srgbClr val="FFFFFF"/>
                </a:solidFill>
                <a:latin typeface="Calibri"/>
                <a:cs typeface="Calibri"/>
              </a:rPr>
              <a:t> </a:t>
            </a:r>
            <a:r>
              <a:rPr sz="1600" dirty="0">
                <a:solidFill>
                  <a:srgbClr val="FFFFFF"/>
                </a:solidFill>
                <a:latin typeface="Calibri"/>
                <a:cs typeface="Calibri"/>
              </a:rPr>
              <a:t>outcomes</a:t>
            </a:r>
            <a:r>
              <a:rPr sz="1600" spc="200" dirty="0">
                <a:solidFill>
                  <a:srgbClr val="FFFFFF"/>
                </a:solidFill>
                <a:latin typeface="Calibri"/>
                <a:cs typeface="Calibri"/>
              </a:rPr>
              <a:t> </a:t>
            </a:r>
            <a:r>
              <a:rPr sz="1600" dirty="0">
                <a:solidFill>
                  <a:srgbClr val="FFFFFF"/>
                </a:solidFill>
                <a:latin typeface="Calibri"/>
                <a:cs typeface="Calibri"/>
              </a:rPr>
              <a:t>for</a:t>
            </a:r>
            <a:r>
              <a:rPr sz="1600" spc="195" dirty="0">
                <a:solidFill>
                  <a:srgbClr val="FFFFFF"/>
                </a:solidFill>
                <a:latin typeface="Calibri"/>
                <a:cs typeface="Calibri"/>
              </a:rPr>
              <a:t> </a:t>
            </a:r>
            <a:r>
              <a:rPr sz="1600" dirty="0">
                <a:solidFill>
                  <a:srgbClr val="FFFFFF"/>
                </a:solidFill>
                <a:latin typeface="Calibri"/>
                <a:cs typeface="Calibri"/>
              </a:rPr>
              <a:t>community</a:t>
            </a:r>
            <a:r>
              <a:rPr sz="1600" spc="200" dirty="0">
                <a:solidFill>
                  <a:srgbClr val="FFFFFF"/>
                </a:solidFill>
                <a:latin typeface="Calibri"/>
                <a:cs typeface="Calibri"/>
              </a:rPr>
              <a:t> </a:t>
            </a:r>
            <a:r>
              <a:rPr sz="1600" dirty="0">
                <a:solidFill>
                  <a:srgbClr val="FFFFFF"/>
                </a:solidFill>
                <a:latin typeface="Calibri"/>
                <a:cs typeface="Calibri"/>
              </a:rPr>
              <a:t>organisations</a:t>
            </a:r>
            <a:r>
              <a:rPr sz="1600" spc="200" dirty="0">
                <a:solidFill>
                  <a:srgbClr val="FFFFFF"/>
                </a:solidFill>
                <a:latin typeface="Calibri"/>
                <a:cs typeface="Calibri"/>
              </a:rPr>
              <a:t> </a:t>
            </a:r>
            <a:r>
              <a:rPr sz="1600" dirty="0">
                <a:solidFill>
                  <a:srgbClr val="FFFFFF"/>
                </a:solidFill>
                <a:latin typeface="Calibri"/>
                <a:cs typeface="Calibri"/>
              </a:rPr>
              <a:t>and</a:t>
            </a:r>
            <a:r>
              <a:rPr sz="1600" spc="200" dirty="0">
                <a:solidFill>
                  <a:srgbClr val="FFFFFF"/>
                </a:solidFill>
                <a:latin typeface="Calibri"/>
                <a:cs typeface="Calibri"/>
              </a:rPr>
              <a:t> </a:t>
            </a:r>
            <a:r>
              <a:rPr sz="1600" spc="-10" dirty="0">
                <a:solidFill>
                  <a:srgbClr val="FFFFFF"/>
                </a:solidFill>
                <a:latin typeface="Calibri"/>
                <a:cs typeface="Calibri"/>
              </a:rPr>
              <a:t>young people.</a:t>
            </a:r>
            <a:endParaRPr sz="1600" dirty="0">
              <a:latin typeface="Calibri"/>
              <a:cs typeface="Calibri"/>
            </a:endParaRPr>
          </a:p>
        </p:txBody>
      </p:sp>
      <p:sp>
        <p:nvSpPr>
          <p:cNvPr id="9" name="object 9"/>
          <p:cNvSpPr txBox="1"/>
          <p:nvPr/>
        </p:nvSpPr>
        <p:spPr>
          <a:xfrm>
            <a:off x="10719686" y="2472374"/>
            <a:ext cx="681228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Learning</a:t>
            </a:r>
            <a:r>
              <a:rPr sz="1800" b="1" spc="-45" dirty="0">
                <a:solidFill>
                  <a:srgbClr val="FFFFFF"/>
                </a:solidFill>
                <a:latin typeface="Calibri"/>
                <a:cs typeface="Calibri"/>
              </a:rPr>
              <a:t> </a:t>
            </a:r>
            <a:r>
              <a:rPr sz="1800" b="1" spc="-10" dirty="0">
                <a:solidFill>
                  <a:srgbClr val="FFFFFF"/>
                </a:solidFill>
                <a:latin typeface="Calibri"/>
                <a:cs typeface="Calibri"/>
              </a:rPr>
              <a:t>Together</a:t>
            </a:r>
            <a:endParaRPr sz="1800" dirty="0">
              <a:latin typeface="Calibri"/>
              <a:cs typeface="Calibri"/>
            </a:endParaRPr>
          </a:p>
          <a:p>
            <a:pPr marL="12700" marR="5080">
              <a:lnSpc>
                <a:spcPct val="113300"/>
              </a:lnSpc>
              <a:spcBef>
                <a:spcPts val="385"/>
              </a:spcBef>
            </a:pPr>
            <a:r>
              <a:rPr sz="1600" dirty="0">
                <a:solidFill>
                  <a:srgbClr val="FFFFFF"/>
                </a:solidFill>
                <a:latin typeface="Calibri"/>
                <a:cs typeface="Calibri"/>
              </a:rPr>
              <a:t>Embracing</a:t>
            </a:r>
            <a:r>
              <a:rPr sz="1600" spc="270" dirty="0">
                <a:solidFill>
                  <a:srgbClr val="FFFFFF"/>
                </a:solidFill>
                <a:latin typeface="Calibri"/>
                <a:cs typeface="Calibri"/>
              </a:rPr>
              <a:t> </a:t>
            </a:r>
            <a:r>
              <a:rPr sz="1600" dirty="0">
                <a:solidFill>
                  <a:srgbClr val="FFFFFF"/>
                </a:solidFill>
                <a:latin typeface="Calibri"/>
                <a:cs typeface="Calibri"/>
              </a:rPr>
              <a:t>critical</a:t>
            </a:r>
            <a:r>
              <a:rPr sz="1600" spc="275" dirty="0">
                <a:solidFill>
                  <a:srgbClr val="FFFFFF"/>
                </a:solidFill>
                <a:latin typeface="Calibri"/>
                <a:cs typeface="Calibri"/>
              </a:rPr>
              <a:t> </a:t>
            </a:r>
            <a:r>
              <a:rPr sz="1600" dirty="0">
                <a:solidFill>
                  <a:srgbClr val="FFFFFF"/>
                </a:solidFill>
                <a:latin typeface="Calibri"/>
                <a:cs typeface="Calibri"/>
              </a:rPr>
              <a:t>thinking,</a:t>
            </a:r>
            <a:r>
              <a:rPr sz="1600" spc="275" dirty="0">
                <a:solidFill>
                  <a:srgbClr val="FFFFFF"/>
                </a:solidFill>
                <a:latin typeface="Calibri"/>
                <a:cs typeface="Calibri"/>
              </a:rPr>
              <a:t> </a:t>
            </a:r>
            <a:r>
              <a:rPr sz="1600" dirty="0">
                <a:solidFill>
                  <a:srgbClr val="FFFFFF"/>
                </a:solidFill>
                <a:latin typeface="Calibri"/>
                <a:cs typeface="Calibri"/>
              </a:rPr>
              <a:t>celebrating</a:t>
            </a:r>
            <a:r>
              <a:rPr sz="1600" spc="275" dirty="0">
                <a:solidFill>
                  <a:srgbClr val="FFFFFF"/>
                </a:solidFill>
                <a:latin typeface="Calibri"/>
                <a:cs typeface="Calibri"/>
              </a:rPr>
              <a:t> </a:t>
            </a:r>
            <a:r>
              <a:rPr sz="1600" dirty="0">
                <a:solidFill>
                  <a:srgbClr val="FFFFFF"/>
                </a:solidFill>
                <a:latin typeface="Calibri"/>
                <a:cs typeface="Calibri"/>
              </a:rPr>
              <a:t>success,</a:t>
            </a:r>
            <a:r>
              <a:rPr sz="1600" spc="270" dirty="0">
                <a:solidFill>
                  <a:srgbClr val="FFFFFF"/>
                </a:solidFill>
                <a:latin typeface="Calibri"/>
                <a:cs typeface="Calibri"/>
              </a:rPr>
              <a:t> </a:t>
            </a:r>
            <a:r>
              <a:rPr sz="1600" dirty="0">
                <a:solidFill>
                  <a:srgbClr val="FFFFFF"/>
                </a:solidFill>
                <a:latin typeface="Calibri"/>
                <a:cs typeface="Calibri"/>
              </a:rPr>
              <a:t>and</a:t>
            </a:r>
            <a:r>
              <a:rPr sz="1600" spc="275" dirty="0">
                <a:solidFill>
                  <a:srgbClr val="FFFFFF"/>
                </a:solidFill>
                <a:latin typeface="Calibri"/>
                <a:cs typeface="Calibri"/>
              </a:rPr>
              <a:t> </a:t>
            </a:r>
            <a:r>
              <a:rPr sz="1600" dirty="0">
                <a:solidFill>
                  <a:srgbClr val="FFFFFF"/>
                </a:solidFill>
                <a:latin typeface="Calibri"/>
                <a:cs typeface="Calibri"/>
              </a:rPr>
              <a:t>encouraging</a:t>
            </a:r>
            <a:r>
              <a:rPr sz="1600" spc="275" dirty="0">
                <a:solidFill>
                  <a:srgbClr val="FFFFFF"/>
                </a:solidFill>
                <a:latin typeface="Calibri"/>
                <a:cs typeface="Calibri"/>
              </a:rPr>
              <a:t> </a:t>
            </a:r>
            <a:r>
              <a:rPr sz="1600" spc="-10" dirty="0">
                <a:solidFill>
                  <a:srgbClr val="FFFFFF"/>
                </a:solidFill>
                <a:latin typeface="Calibri"/>
                <a:cs typeface="Calibri"/>
              </a:rPr>
              <a:t>challenge </a:t>
            </a:r>
            <a:r>
              <a:rPr sz="1600" dirty="0">
                <a:solidFill>
                  <a:srgbClr val="FFFFFF"/>
                </a:solidFill>
                <a:latin typeface="Calibri"/>
                <a:cs typeface="Calibri"/>
              </a:rPr>
              <a:t>whilst</a:t>
            </a:r>
            <a:r>
              <a:rPr sz="1600" spc="170" dirty="0">
                <a:solidFill>
                  <a:srgbClr val="FFFFFF"/>
                </a:solidFill>
                <a:latin typeface="Calibri"/>
                <a:cs typeface="Calibri"/>
              </a:rPr>
              <a:t> </a:t>
            </a:r>
            <a:r>
              <a:rPr sz="1600" dirty="0">
                <a:solidFill>
                  <a:srgbClr val="FFFFFF"/>
                </a:solidFill>
                <a:latin typeface="Calibri"/>
                <a:cs typeface="Calibri"/>
              </a:rPr>
              <a:t>drawing</a:t>
            </a:r>
            <a:r>
              <a:rPr sz="1600" spc="170" dirty="0">
                <a:solidFill>
                  <a:srgbClr val="FFFFFF"/>
                </a:solidFill>
                <a:latin typeface="Calibri"/>
                <a:cs typeface="Calibri"/>
              </a:rPr>
              <a:t> </a:t>
            </a:r>
            <a:r>
              <a:rPr sz="1600" dirty="0">
                <a:solidFill>
                  <a:srgbClr val="FFFFFF"/>
                </a:solidFill>
                <a:latin typeface="Calibri"/>
                <a:cs typeface="Calibri"/>
              </a:rPr>
              <a:t>on</a:t>
            </a:r>
            <a:r>
              <a:rPr sz="1600" spc="175" dirty="0">
                <a:solidFill>
                  <a:srgbClr val="FFFFFF"/>
                </a:solidFill>
                <a:latin typeface="Calibri"/>
                <a:cs typeface="Calibri"/>
              </a:rPr>
              <a:t> </a:t>
            </a:r>
            <a:r>
              <a:rPr sz="1600" dirty="0">
                <a:solidFill>
                  <a:srgbClr val="FFFFFF"/>
                </a:solidFill>
                <a:latin typeface="Calibri"/>
                <a:cs typeface="Calibri"/>
              </a:rPr>
              <a:t>our</a:t>
            </a:r>
            <a:r>
              <a:rPr sz="1600" spc="170" dirty="0">
                <a:solidFill>
                  <a:srgbClr val="FFFFFF"/>
                </a:solidFill>
                <a:latin typeface="Calibri"/>
                <a:cs typeface="Calibri"/>
              </a:rPr>
              <a:t> </a:t>
            </a:r>
            <a:r>
              <a:rPr sz="1600" dirty="0">
                <a:solidFill>
                  <a:srgbClr val="FFFFFF"/>
                </a:solidFill>
                <a:latin typeface="Calibri"/>
                <a:cs typeface="Calibri"/>
              </a:rPr>
              <a:t>learning</a:t>
            </a:r>
            <a:r>
              <a:rPr sz="1600" spc="175" dirty="0">
                <a:solidFill>
                  <a:srgbClr val="FFFFFF"/>
                </a:solidFill>
                <a:latin typeface="Calibri"/>
                <a:cs typeface="Calibri"/>
              </a:rPr>
              <a:t> </a:t>
            </a:r>
            <a:r>
              <a:rPr sz="1600" dirty="0">
                <a:solidFill>
                  <a:srgbClr val="FFFFFF"/>
                </a:solidFill>
                <a:latin typeface="Calibri"/>
                <a:cs typeface="Calibri"/>
              </a:rPr>
              <a:t>and</a:t>
            </a:r>
            <a:r>
              <a:rPr sz="1600" spc="170" dirty="0">
                <a:solidFill>
                  <a:srgbClr val="FFFFFF"/>
                </a:solidFill>
                <a:latin typeface="Calibri"/>
                <a:cs typeface="Calibri"/>
              </a:rPr>
              <a:t> </a:t>
            </a:r>
            <a:r>
              <a:rPr sz="1600" dirty="0">
                <a:solidFill>
                  <a:srgbClr val="FFFFFF"/>
                </a:solidFill>
                <a:latin typeface="Calibri"/>
                <a:cs typeface="Calibri"/>
              </a:rPr>
              <a:t>then</a:t>
            </a:r>
            <a:r>
              <a:rPr sz="1600" spc="175" dirty="0">
                <a:solidFill>
                  <a:srgbClr val="FFFFFF"/>
                </a:solidFill>
                <a:latin typeface="Calibri"/>
                <a:cs typeface="Calibri"/>
              </a:rPr>
              <a:t> </a:t>
            </a:r>
            <a:r>
              <a:rPr sz="1600" dirty="0">
                <a:solidFill>
                  <a:srgbClr val="FFFFFF"/>
                </a:solidFill>
                <a:latin typeface="Calibri"/>
                <a:cs typeface="Calibri"/>
              </a:rPr>
              <a:t>applying</a:t>
            </a:r>
            <a:r>
              <a:rPr sz="1600" spc="170" dirty="0">
                <a:solidFill>
                  <a:srgbClr val="FFFFFF"/>
                </a:solidFill>
                <a:latin typeface="Calibri"/>
                <a:cs typeface="Calibri"/>
              </a:rPr>
              <a:t> </a:t>
            </a:r>
            <a:r>
              <a:rPr sz="1600" dirty="0">
                <a:solidFill>
                  <a:srgbClr val="FFFFFF"/>
                </a:solidFill>
                <a:latin typeface="Calibri"/>
                <a:cs typeface="Calibri"/>
              </a:rPr>
              <a:t>our</a:t>
            </a:r>
            <a:r>
              <a:rPr sz="1600" spc="175" dirty="0">
                <a:solidFill>
                  <a:srgbClr val="FFFFFF"/>
                </a:solidFill>
                <a:latin typeface="Calibri"/>
                <a:cs typeface="Calibri"/>
              </a:rPr>
              <a:t> </a:t>
            </a:r>
            <a:r>
              <a:rPr sz="1600" dirty="0">
                <a:solidFill>
                  <a:srgbClr val="FFFFFF"/>
                </a:solidFill>
                <a:latin typeface="Calibri"/>
                <a:cs typeface="Calibri"/>
              </a:rPr>
              <a:t>understanding</a:t>
            </a:r>
            <a:r>
              <a:rPr sz="1600" spc="170" dirty="0">
                <a:solidFill>
                  <a:srgbClr val="FFFFFF"/>
                </a:solidFill>
                <a:latin typeface="Calibri"/>
                <a:cs typeface="Calibri"/>
              </a:rPr>
              <a:t> </a:t>
            </a:r>
            <a:r>
              <a:rPr sz="1600" dirty="0">
                <a:solidFill>
                  <a:srgbClr val="FFFFFF"/>
                </a:solidFill>
                <a:latin typeface="Calibri"/>
                <a:cs typeface="Calibri"/>
              </a:rPr>
              <a:t>so</a:t>
            </a:r>
            <a:r>
              <a:rPr sz="1600" spc="170" dirty="0">
                <a:solidFill>
                  <a:srgbClr val="FFFFFF"/>
                </a:solidFill>
                <a:latin typeface="Calibri"/>
                <a:cs typeface="Calibri"/>
              </a:rPr>
              <a:t> </a:t>
            </a:r>
            <a:r>
              <a:rPr sz="1600" dirty="0">
                <a:solidFill>
                  <a:srgbClr val="FFFFFF"/>
                </a:solidFill>
                <a:latin typeface="Calibri"/>
                <a:cs typeface="Calibri"/>
              </a:rPr>
              <a:t>we</a:t>
            </a:r>
            <a:r>
              <a:rPr sz="1600" spc="175" dirty="0">
                <a:solidFill>
                  <a:srgbClr val="FFFFFF"/>
                </a:solidFill>
                <a:latin typeface="Calibri"/>
                <a:cs typeface="Calibri"/>
              </a:rPr>
              <a:t> </a:t>
            </a:r>
            <a:r>
              <a:rPr sz="1600" spc="-25" dirty="0">
                <a:solidFill>
                  <a:srgbClr val="FFFFFF"/>
                </a:solidFill>
                <a:latin typeface="Calibri"/>
                <a:cs typeface="Calibri"/>
              </a:rPr>
              <a:t>can </a:t>
            </a:r>
            <a:r>
              <a:rPr sz="1600" dirty="0">
                <a:solidFill>
                  <a:srgbClr val="FFFFFF"/>
                </a:solidFill>
                <a:latin typeface="Calibri"/>
                <a:cs typeface="Calibri"/>
              </a:rPr>
              <a:t>make</a:t>
            </a:r>
            <a:r>
              <a:rPr sz="1600" spc="180" dirty="0">
                <a:solidFill>
                  <a:srgbClr val="FFFFFF"/>
                </a:solidFill>
                <a:latin typeface="Calibri"/>
                <a:cs typeface="Calibri"/>
              </a:rPr>
              <a:t> </a:t>
            </a:r>
            <a:r>
              <a:rPr sz="1600" dirty="0">
                <a:solidFill>
                  <a:srgbClr val="FFFFFF"/>
                </a:solidFill>
                <a:latin typeface="Calibri"/>
                <a:cs typeface="Calibri"/>
              </a:rPr>
              <a:t>the</a:t>
            </a:r>
            <a:r>
              <a:rPr sz="1600" spc="185" dirty="0">
                <a:solidFill>
                  <a:srgbClr val="FFFFFF"/>
                </a:solidFill>
                <a:latin typeface="Calibri"/>
                <a:cs typeface="Calibri"/>
              </a:rPr>
              <a:t> </a:t>
            </a:r>
            <a:r>
              <a:rPr sz="1600" dirty="0">
                <a:solidFill>
                  <a:srgbClr val="FFFFFF"/>
                </a:solidFill>
                <a:latin typeface="Calibri"/>
                <a:cs typeface="Calibri"/>
              </a:rPr>
              <a:t>most</a:t>
            </a:r>
            <a:r>
              <a:rPr sz="1600" spc="185" dirty="0">
                <a:solidFill>
                  <a:srgbClr val="FFFFFF"/>
                </a:solidFill>
                <a:latin typeface="Calibri"/>
                <a:cs typeface="Calibri"/>
              </a:rPr>
              <a:t> </a:t>
            </a:r>
            <a:r>
              <a:rPr sz="1600" dirty="0">
                <a:solidFill>
                  <a:srgbClr val="FFFFFF"/>
                </a:solidFill>
                <a:latin typeface="Calibri"/>
                <a:cs typeface="Calibri"/>
              </a:rPr>
              <a:t>significant</a:t>
            </a:r>
            <a:r>
              <a:rPr sz="1600" spc="185" dirty="0">
                <a:solidFill>
                  <a:srgbClr val="FFFFFF"/>
                </a:solidFill>
                <a:latin typeface="Calibri"/>
                <a:cs typeface="Calibri"/>
              </a:rPr>
              <a:t> </a:t>
            </a:r>
            <a:r>
              <a:rPr sz="1600" dirty="0">
                <a:solidFill>
                  <a:srgbClr val="FFFFFF"/>
                </a:solidFill>
                <a:latin typeface="Calibri"/>
                <a:cs typeface="Calibri"/>
              </a:rPr>
              <a:t>impact</a:t>
            </a:r>
            <a:r>
              <a:rPr sz="1600" spc="180" dirty="0">
                <a:solidFill>
                  <a:srgbClr val="FFFFFF"/>
                </a:solidFill>
                <a:latin typeface="Calibri"/>
                <a:cs typeface="Calibri"/>
              </a:rPr>
              <a:t> </a:t>
            </a:r>
            <a:r>
              <a:rPr sz="1600" dirty="0">
                <a:solidFill>
                  <a:srgbClr val="FFFFFF"/>
                </a:solidFill>
                <a:latin typeface="Calibri"/>
                <a:cs typeface="Calibri"/>
              </a:rPr>
              <a:t>on</a:t>
            </a:r>
            <a:r>
              <a:rPr sz="1600" spc="185" dirty="0">
                <a:solidFill>
                  <a:srgbClr val="FFFFFF"/>
                </a:solidFill>
                <a:latin typeface="Calibri"/>
                <a:cs typeface="Calibri"/>
              </a:rPr>
              <a:t> </a:t>
            </a:r>
            <a:r>
              <a:rPr sz="1600" dirty="0">
                <a:solidFill>
                  <a:srgbClr val="FFFFFF"/>
                </a:solidFill>
                <a:latin typeface="Calibri"/>
                <a:cs typeface="Calibri"/>
              </a:rPr>
              <a:t>young</a:t>
            </a:r>
            <a:r>
              <a:rPr sz="1600" spc="185" dirty="0">
                <a:solidFill>
                  <a:srgbClr val="FFFFFF"/>
                </a:solidFill>
                <a:latin typeface="Calibri"/>
                <a:cs typeface="Calibri"/>
              </a:rPr>
              <a:t> </a:t>
            </a:r>
            <a:r>
              <a:rPr sz="1600" dirty="0">
                <a:solidFill>
                  <a:srgbClr val="FFFFFF"/>
                </a:solidFill>
                <a:latin typeface="Calibri"/>
                <a:cs typeface="Calibri"/>
              </a:rPr>
              <a:t>people</a:t>
            </a:r>
            <a:r>
              <a:rPr sz="1600" spc="185" dirty="0">
                <a:solidFill>
                  <a:srgbClr val="FFFFFF"/>
                </a:solidFill>
                <a:latin typeface="Calibri"/>
                <a:cs typeface="Calibri"/>
              </a:rPr>
              <a:t> </a:t>
            </a:r>
            <a:r>
              <a:rPr sz="1600" dirty="0">
                <a:solidFill>
                  <a:srgbClr val="FFFFFF"/>
                </a:solidFill>
                <a:latin typeface="Calibri"/>
                <a:cs typeface="Calibri"/>
              </a:rPr>
              <a:t>through</a:t>
            </a:r>
            <a:r>
              <a:rPr sz="1600" spc="180" dirty="0">
                <a:solidFill>
                  <a:srgbClr val="FFFFFF"/>
                </a:solidFill>
                <a:latin typeface="Calibri"/>
                <a:cs typeface="Calibri"/>
              </a:rPr>
              <a:t> </a:t>
            </a:r>
            <a:r>
              <a:rPr sz="1600" dirty="0">
                <a:solidFill>
                  <a:srgbClr val="FFFFFF"/>
                </a:solidFill>
                <a:latin typeface="Calibri"/>
                <a:cs typeface="Calibri"/>
              </a:rPr>
              <a:t>Doorstep</a:t>
            </a:r>
            <a:r>
              <a:rPr sz="1600" spc="185" dirty="0">
                <a:solidFill>
                  <a:srgbClr val="FFFFFF"/>
                </a:solidFill>
                <a:latin typeface="Calibri"/>
                <a:cs typeface="Calibri"/>
              </a:rPr>
              <a:t> </a:t>
            </a:r>
            <a:r>
              <a:rPr sz="1600" spc="-10" dirty="0">
                <a:solidFill>
                  <a:srgbClr val="FFFFFF"/>
                </a:solidFill>
                <a:latin typeface="Calibri"/>
                <a:cs typeface="Calibri"/>
              </a:rPr>
              <a:t>Sport together.</a:t>
            </a:r>
            <a:endParaRPr sz="1600" dirty="0">
              <a:latin typeface="Calibri"/>
              <a:cs typeface="Calibri"/>
            </a:endParaRPr>
          </a:p>
        </p:txBody>
      </p:sp>
      <p:sp>
        <p:nvSpPr>
          <p:cNvPr id="10" name="object 10"/>
          <p:cNvSpPr txBox="1"/>
          <p:nvPr/>
        </p:nvSpPr>
        <p:spPr>
          <a:xfrm>
            <a:off x="10770879" y="4121956"/>
            <a:ext cx="5311140" cy="1545590"/>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Acting</a:t>
            </a:r>
            <a:r>
              <a:rPr sz="1800" b="1" spc="-30" dirty="0">
                <a:solidFill>
                  <a:srgbClr val="FFFFFF"/>
                </a:solidFill>
                <a:latin typeface="Calibri"/>
                <a:cs typeface="Calibri"/>
              </a:rPr>
              <a:t> </a:t>
            </a:r>
            <a:r>
              <a:rPr sz="1800" b="1" dirty="0">
                <a:solidFill>
                  <a:srgbClr val="FFFFFF"/>
                </a:solidFill>
                <a:latin typeface="Calibri"/>
                <a:cs typeface="Calibri"/>
              </a:rPr>
              <a:t>with</a:t>
            </a:r>
            <a:r>
              <a:rPr sz="1800" b="1" spc="-25" dirty="0">
                <a:solidFill>
                  <a:srgbClr val="FFFFFF"/>
                </a:solidFill>
                <a:latin typeface="Calibri"/>
                <a:cs typeface="Calibri"/>
              </a:rPr>
              <a:t> </a:t>
            </a:r>
            <a:r>
              <a:rPr sz="1800" b="1" spc="-10" dirty="0">
                <a:solidFill>
                  <a:srgbClr val="FFFFFF"/>
                </a:solidFill>
                <a:latin typeface="Calibri"/>
                <a:cs typeface="Calibri"/>
              </a:rPr>
              <a:t>Integrity</a:t>
            </a:r>
            <a:endParaRPr sz="1800" dirty="0">
              <a:latin typeface="Calibri"/>
              <a:cs typeface="Calibri"/>
            </a:endParaRPr>
          </a:p>
          <a:p>
            <a:pPr marL="12700" marR="5080">
              <a:lnSpc>
                <a:spcPct val="113300"/>
              </a:lnSpc>
              <a:spcBef>
                <a:spcPts val="385"/>
              </a:spcBef>
            </a:pPr>
            <a:r>
              <a:rPr sz="1600" dirty="0">
                <a:solidFill>
                  <a:srgbClr val="FFFFFF"/>
                </a:solidFill>
                <a:latin typeface="Calibri"/>
                <a:cs typeface="Calibri"/>
              </a:rPr>
              <a:t>Championing</a:t>
            </a:r>
            <a:r>
              <a:rPr sz="1600" spc="285" dirty="0">
                <a:solidFill>
                  <a:srgbClr val="FFFFFF"/>
                </a:solidFill>
                <a:latin typeface="Calibri"/>
                <a:cs typeface="Calibri"/>
              </a:rPr>
              <a:t> </a:t>
            </a:r>
            <a:r>
              <a:rPr sz="1600" dirty="0">
                <a:solidFill>
                  <a:srgbClr val="FFFFFF"/>
                </a:solidFill>
                <a:latin typeface="Calibri"/>
                <a:cs typeface="Calibri"/>
              </a:rPr>
              <a:t>the</a:t>
            </a:r>
            <a:r>
              <a:rPr sz="1600" spc="290" dirty="0">
                <a:solidFill>
                  <a:srgbClr val="FFFFFF"/>
                </a:solidFill>
                <a:latin typeface="Calibri"/>
                <a:cs typeface="Calibri"/>
              </a:rPr>
              <a:t> </a:t>
            </a:r>
            <a:r>
              <a:rPr sz="1600" dirty="0">
                <a:solidFill>
                  <a:srgbClr val="FFFFFF"/>
                </a:solidFill>
                <a:latin typeface="Calibri"/>
                <a:cs typeface="Calibri"/>
              </a:rPr>
              <a:t>highest</a:t>
            </a:r>
            <a:r>
              <a:rPr sz="1600" spc="290" dirty="0">
                <a:solidFill>
                  <a:srgbClr val="FFFFFF"/>
                </a:solidFill>
                <a:latin typeface="Calibri"/>
                <a:cs typeface="Calibri"/>
              </a:rPr>
              <a:t> </a:t>
            </a:r>
            <a:r>
              <a:rPr sz="1600" dirty="0">
                <a:solidFill>
                  <a:srgbClr val="FFFFFF"/>
                </a:solidFill>
                <a:latin typeface="Calibri"/>
                <a:cs typeface="Calibri"/>
              </a:rPr>
              <a:t>organisational</a:t>
            </a:r>
            <a:r>
              <a:rPr sz="1600" spc="290" dirty="0">
                <a:solidFill>
                  <a:srgbClr val="FFFFFF"/>
                </a:solidFill>
                <a:latin typeface="Calibri"/>
                <a:cs typeface="Calibri"/>
              </a:rPr>
              <a:t> </a:t>
            </a:r>
            <a:r>
              <a:rPr sz="1600" dirty="0">
                <a:solidFill>
                  <a:srgbClr val="FFFFFF"/>
                </a:solidFill>
                <a:latin typeface="Calibri"/>
                <a:cs typeface="Calibri"/>
              </a:rPr>
              <a:t>standards.</a:t>
            </a:r>
            <a:r>
              <a:rPr sz="1600" spc="290" dirty="0">
                <a:solidFill>
                  <a:srgbClr val="FFFFFF"/>
                </a:solidFill>
                <a:latin typeface="Calibri"/>
                <a:cs typeface="Calibri"/>
              </a:rPr>
              <a:t> </a:t>
            </a:r>
            <a:r>
              <a:rPr sz="1600" spc="-10" dirty="0">
                <a:solidFill>
                  <a:srgbClr val="FFFFFF"/>
                </a:solidFill>
                <a:latin typeface="Calibri"/>
                <a:cs typeface="Calibri"/>
              </a:rPr>
              <a:t>Being </a:t>
            </a:r>
            <a:r>
              <a:rPr sz="1600" dirty="0">
                <a:solidFill>
                  <a:srgbClr val="FFFFFF"/>
                </a:solidFill>
                <a:latin typeface="Calibri"/>
                <a:cs typeface="Calibri"/>
              </a:rPr>
              <a:t>greatly</a:t>
            </a:r>
            <a:r>
              <a:rPr sz="1600" spc="220" dirty="0">
                <a:solidFill>
                  <a:srgbClr val="FFFFFF"/>
                </a:solidFill>
                <a:latin typeface="Calibri"/>
                <a:cs typeface="Calibri"/>
              </a:rPr>
              <a:t> </a:t>
            </a:r>
            <a:r>
              <a:rPr sz="1600" dirty="0">
                <a:solidFill>
                  <a:srgbClr val="FFFFFF"/>
                </a:solidFill>
                <a:latin typeface="Calibri"/>
                <a:cs typeface="Calibri"/>
              </a:rPr>
              <a:t>aware</a:t>
            </a:r>
            <a:r>
              <a:rPr sz="1600" spc="225" dirty="0">
                <a:solidFill>
                  <a:srgbClr val="FFFFFF"/>
                </a:solidFill>
                <a:latin typeface="Calibri"/>
                <a:cs typeface="Calibri"/>
              </a:rPr>
              <a:t> </a:t>
            </a:r>
            <a:r>
              <a:rPr sz="1600" dirty="0">
                <a:solidFill>
                  <a:srgbClr val="FFFFFF"/>
                </a:solidFill>
                <a:latin typeface="Calibri"/>
                <a:cs typeface="Calibri"/>
              </a:rPr>
              <a:t>of</a:t>
            </a:r>
            <a:r>
              <a:rPr sz="1600" spc="225" dirty="0">
                <a:solidFill>
                  <a:srgbClr val="FFFFFF"/>
                </a:solidFill>
                <a:latin typeface="Calibri"/>
                <a:cs typeface="Calibri"/>
              </a:rPr>
              <a:t> </a:t>
            </a:r>
            <a:r>
              <a:rPr sz="1600" dirty="0">
                <a:solidFill>
                  <a:srgbClr val="FFFFFF"/>
                </a:solidFill>
                <a:latin typeface="Calibri"/>
                <a:cs typeface="Calibri"/>
              </a:rPr>
              <a:t>our</a:t>
            </a:r>
            <a:r>
              <a:rPr sz="1600" spc="225" dirty="0">
                <a:solidFill>
                  <a:srgbClr val="FFFFFF"/>
                </a:solidFill>
                <a:latin typeface="Calibri"/>
                <a:cs typeface="Calibri"/>
              </a:rPr>
              <a:t> </a:t>
            </a:r>
            <a:r>
              <a:rPr sz="1600" dirty="0">
                <a:solidFill>
                  <a:srgbClr val="FFFFFF"/>
                </a:solidFill>
                <a:latin typeface="Calibri"/>
                <a:cs typeface="Calibri"/>
              </a:rPr>
              <a:t>accountability</a:t>
            </a:r>
            <a:r>
              <a:rPr sz="1600" spc="225" dirty="0">
                <a:solidFill>
                  <a:srgbClr val="FFFFFF"/>
                </a:solidFill>
                <a:latin typeface="Calibri"/>
                <a:cs typeface="Calibri"/>
              </a:rPr>
              <a:t> </a:t>
            </a:r>
            <a:r>
              <a:rPr sz="1600" dirty="0">
                <a:solidFill>
                  <a:srgbClr val="FFFFFF"/>
                </a:solidFill>
                <a:latin typeface="Calibri"/>
                <a:cs typeface="Calibri"/>
              </a:rPr>
              <a:t>and</a:t>
            </a:r>
            <a:r>
              <a:rPr sz="1600" spc="225" dirty="0">
                <a:solidFill>
                  <a:srgbClr val="FFFFFF"/>
                </a:solidFill>
                <a:latin typeface="Calibri"/>
                <a:cs typeface="Calibri"/>
              </a:rPr>
              <a:t> </a:t>
            </a:r>
            <a:r>
              <a:rPr sz="1600" dirty="0">
                <a:solidFill>
                  <a:srgbClr val="FFFFFF"/>
                </a:solidFill>
                <a:latin typeface="Calibri"/>
                <a:cs typeface="Calibri"/>
              </a:rPr>
              <a:t>responsibility.</a:t>
            </a:r>
            <a:r>
              <a:rPr sz="1600" spc="225" dirty="0">
                <a:solidFill>
                  <a:srgbClr val="FFFFFF"/>
                </a:solidFill>
                <a:latin typeface="Calibri"/>
                <a:cs typeface="Calibri"/>
              </a:rPr>
              <a:t> </a:t>
            </a:r>
            <a:r>
              <a:rPr sz="1600" spc="-10" dirty="0">
                <a:solidFill>
                  <a:srgbClr val="FFFFFF"/>
                </a:solidFill>
                <a:latin typeface="Calibri"/>
                <a:cs typeface="Calibri"/>
              </a:rPr>
              <a:t>Doing </a:t>
            </a:r>
            <a:r>
              <a:rPr sz="1600" dirty="0">
                <a:solidFill>
                  <a:srgbClr val="FFFFFF"/>
                </a:solidFill>
                <a:latin typeface="Calibri"/>
                <a:cs typeface="Calibri"/>
              </a:rPr>
              <a:t>what</a:t>
            </a:r>
            <a:r>
              <a:rPr sz="1600" spc="135" dirty="0">
                <a:solidFill>
                  <a:srgbClr val="FFFFFF"/>
                </a:solidFill>
                <a:latin typeface="Calibri"/>
                <a:cs typeface="Calibri"/>
              </a:rPr>
              <a:t> </a:t>
            </a:r>
            <a:r>
              <a:rPr sz="1600" dirty="0">
                <a:solidFill>
                  <a:srgbClr val="FFFFFF"/>
                </a:solidFill>
                <a:latin typeface="Calibri"/>
                <a:cs typeface="Calibri"/>
              </a:rPr>
              <a:t>we</a:t>
            </a:r>
            <a:r>
              <a:rPr sz="1600" spc="135" dirty="0">
                <a:solidFill>
                  <a:srgbClr val="FFFFFF"/>
                </a:solidFill>
                <a:latin typeface="Calibri"/>
                <a:cs typeface="Calibri"/>
              </a:rPr>
              <a:t> </a:t>
            </a:r>
            <a:r>
              <a:rPr sz="1600" dirty="0">
                <a:solidFill>
                  <a:srgbClr val="FFFFFF"/>
                </a:solidFill>
                <a:latin typeface="Calibri"/>
                <a:cs typeface="Calibri"/>
              </a:rPr>
              <a:t>say</a:t>
            </a:r>
            <a:r>
              <a:rPr sz="1600" spc="140" dirty="0">
                <a:solidFill>
                  <a:srgbClr val="FFFFFF"/>
                </a:solidFill>
                <a:latin typeface="Calibri"/>
                <a:cs typeface="Calibri"/>
              </a:rPr>
              <a:t> </a:t>
            </a:r>
            <a:r>
              <a:rPr sz="1600" dirty="0">
                <a:solidFill>
                  <a:srgbClr val="FFFFFF"/>
                </a:solidFill>
                <a:latin typeface="Calibri"/>
                <a:cs typeface="Calibri"/>
              </a:rPr>
              <a:t>we</a:t>
            </a:r>
            <a:r>
              <a:rPr sz="1600" spc="135" dirty="0">
                <a:solidFill>
                  <a:srgbClr val="FFFFFF"/>
                </a:solidFill>
                <a:latin typeface="Calibri"/>
                <a:cs typeface="Calibri"/>
              </a:rPr>
              <a:t> </a:t>
            </a:r>
            <a:r>
              <a:rPr sz="1600" dirty="0">
                <a:solidFill>
                  <a:srgbClr val="FFFFFF"/>
                </a:solidFill>
                <a:latin typeface="Calibri"/>
                <a:cs typeface="Calibri"/>
              </a:rPr>
              <a:t>will</a:t>
            </a:r>
            <a:r>
              <a:rPr sz="1600" spc="135" dirty="0">
                <a:solidFill>
                  <a:srgbClr val="FFFFFF"/>
                </a:solidFill>
                <a:latin typeface="Calibri"/>
                <a:cs typeface="Calibri"/>
              </a:rPr>
              <a:t> </a:t>
            </a:r>
            <a:r>
              <a:rPr sz="1600" dirty="0">
                <a:solidFill>
                  <a:srgbClr val="FFFFFF"/>
                </a:solidFill>
                <a:latin typeface="Calibri"/>
                <a:cs typeface="Calibri"/>
              </a:rPr>
              <a:t>do</a:t>
            </a:r>
            <a:r>
              <a:rPr sz="1600" spc="140" dirty="0">
                <a:solidFill>
                  <a:srgbClr val="FFFFFF"/>
                </a:solidFill>
                <a:latin typeface="Calibri"/>
                <a:cs typeface="Calibri"/>
              </a:rPr>
              <a:t> </a:t>
            </a:r>
            <a:r>
              <a:rPr sz="1600" dirty="0">
                <a:solidFill>
                  <a:srgbClr val="FFFFFF"/>
                </a:solidFill>
                <a:latin typeface="Calibri"/>
                <a:cs typeface="Calibri"/>
              </a:rPr>
              <a:t>and</a:t>
            </a:r>
            <a:r>
              <a:rPr sz="1600" spc="135" dirty="0">
                <a:solidFill>
                  <a:srgbClr val="FFFFFF"/>
                </a:solidFill>
                <a:latin typeface="Calibri"/>
                <a:cs typeface="Calibri"/>
              </a:rPr>
              <a:t> </a:t>
            </a:r>
            <a:r>
              <a:rPr sz="1600" dirty="0">
                <a:solidFill>
                  <a:srgbClr val="FFFFFF"/>
                </a:solidFill>
                <a:latin typeface="Calibri"/>
                <a:cs typeface="Calibri"/>
              </a:rPr>
              <a:t>holding</a:t>
            </a:r>
            <a:r>
              <a:rPr sz="1600" spc="135" dirty="0">
                <a:solidFill>
                  <a:srgbClr val="FFFFFF"/>
                </a:solidFill>
                <a:latin typeface="Calibri"/>
                <a:cs typeface="Calibri"/>
              </a:rPr>
              <a:t> </a:t>
            </a:r>
            <a:r>
              <a:rPr sz="1600" dirty="0">
                <a:solidFill>
                  <a:srgbClr val="FFFFFF"/>
                </a:solidFill>
                <a:latin typeface="Calibri"/>
                <a:cs typeface="Calibri"/>
              </a:rPr>
              <a:t>ourselves</a:t>
            </a:r>
            <a:r>
              <a:rPr sz="1600" spc="140" dirty="0">
                <a:solidFill>
                  <a:srgbClr val="FFFFFF"/>
                </a:solidFill>
                <a:latin typeface="Calibri"/>
                <a:cs typeface="Calibri"/>
              </a:rPr>
              <a:t> </a:t>
            </a:r>
            <a:r>
              <a:rPr sz="1600" dirty="0">
                <a:solidFill>
                  <a:srgbClr val="FFFFFF"/>
                </a:solidFill>
                <a:latin typeface="Calibri"/>
                <a:cs typeface="Calibri"/>
              </a:rPr>
              <a:t>and</a:t>
            </a:r>
            <a:r>
              <a:rPr sz="1600" spc="135" dirty="0">
                <a:solidFill>
                  <a:srgbClr val="FFFFFF"/>
                </a:solidFill>
                <a:latin typeface="Calibri"/>
                <a:cs typeface="Calibri"/>
              </a:rPr>
              <a:t> </a:t>
            </a:r>
            <a:r>
              <a:rPr sz="1600" dirty="0">
                <a:solidFill>
                  <a:srgbClr val="FFFFFF"/>
                </a:solidFill>
                <a:latin typeface="Calibri"/>
                <a:cs typeface="Calibri"/>
              </a:rPr>
              <a:t>each</a:t>
            </a:r>
            <a:r>
              <a:rPr sz="1600" spc="135" dirty="0">
                <a:solidFill>
                  <a:srgbClr val="FFFFFF"/>
                </a:solidFill>
                <a:latin typeface="Calibri"/>
                <a:cs typeface="Calibri"/>
              </a:rPr>
              <a:t> </a:t>
            </a:r>
            <a:r>
              <a:rPr sz="1600" spc="-10" dirty="0">
                <a:solidFill>
                  <a:srgbClr val="FFFFFF"/>
                </a:solidFill>
                <a:latin typeface="Calibri"/>
                <a:cs typeface="Calibri"/>
              </a:rPr>
              <a:t>other </a:t>
            </a:r>
            <a:r>
              <a:rPr sz="1600" dirty="0">
                <a:solidFill>
                  <a:srgbClr val="FFFFFF"/>
                </a:solidFill>
                <a:latin typeface="Calibri"/>
                <a:cs typeface="Calibri"/>
              </a:rPr>
              <a:t>to</a:t>
            </a:r>
            <a:r>
              <a:rPr sz="1600" spc="110" dirty="0">
                <a:solidFill>
                  <a:srgbClr val="FFFFFF"/>
                </a:solidFill>
                <a:latin typeface="Calibri"/>
                <a:cs typeface="Calibri"/>
              </a:rPr>
              <a:t> </a:t>
            </a:r>
            <a:r>
              <a:rPr sz="1600" dirty="0">
                <a:solidFill>
                  <a:srgbClr val="FFFFFF"/>
                </a:solidFill>
                <a:latin typeface="Calibri"/>
                <a:cs typeface="Calibri"/>
              </a:rPr>
              <a:t>high</a:t>
            </a:r>
            <a:r>
              <a:rPr sz="1600" spc="114" dirty="0">
                <a:solidFill>
                  <a:srgbClr val="FFFFFF"/>
                </a:solidFill>
                <a:latin typeface="Calibri"/>
                <a:cs typeface="Calibri"/>
              </a:rPr>
              <a:t> </a:t>
            </a:r>
            <a:r>
              <a:rPr sz="1600" spc="-10" dirty="0">
                <a:solidFill>
                  <a:srgbClr val="FFFFFF"/>
                </a:solidFill>
                <a:latin typeface="Calibri"/>
                <a:cs typeface="Calibri"/>
              </a:rPr>
              <a:t>standards.</a:t>
            </a:r>
            <a:endParaRPr sz="1600" dirty="0">
              <a:latin typeface="Calibri"/>
              <a:cs typeface="Calibri"/>
            </a:endParaRPr>
          </a:p>
        </p:txBody>
      </p:sp>
      <p:sp>
        <p:nvSpPr>
          <p:cNvPr id="11" name="object 11"/>
          <p:cNvSpPr txBox="1"/>
          <p:nvPr/>
        </p:nvSpPr>
        <p:spPr>
          <a:xfrm>
            <a:off x="10770879" y="5906968"/>
            <a:ext cx="5259070"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5" dirty="0">
                <a:solidFill>
                  <a:srgbClr val="FFFFFF"/>
                </a:solidFill>
                <a:latin typeface="Calibri"/>
                <a:cs typeface="Calibri"/>
              </a:rPr>
              <a:t> </a:t>
            </a:r>
            <a:r>
              <a:rPr sz="1800" b="1" spc="-10" dirty="0">
                <a:solidFill>
                  <a:srgbClr val="FFFFFF"/>
                </a:solidFill>
                <a:latin typeface="Calibri"/>
                <a:cs typeface="Calibri"/>
              </a:rPr>
              <a:t>Agile</a:t>
            </a:r>
            <a:endParaRPr sz="1800" dirty="0">
              <a:latin typeface="Calibri"/>
              <a:cs typeface="Calibri"/>
            </a:endParaRPr>
          </a:p>
          <a:p>
            <a:pPr marL="12700" marR="5080">
              <a:lnSpc>
                <a:spcPct val="113300"/>
              </a:lnSpc>
              <a:spcBef>
                <a:spcPts val="385"/>
              </a:spcBef>
            </a:pPr>
            <a:r>
              <a:rPr sz="1600" dirty="0">
                <a:solidFill>
                  <a:srgbClr val="FFFFFF"/>
                </a:solidFill>
                <a:latin typeface="Calibri"/>
                <a:cs typeface="Calibri"/>
              </a:rPr>
              <a:t>By</a:t>
            </a:r>
            <a:r>
              <a:rPr sz="1600" spc="195" dirty="0">
                <a:solidFill>
                  <a:srgbClr val="FFFFFF"/>
                </a:solidFill>
                <a:latin typeface="Calibri"/>
                <a:cs typeface="Calibri"/>
              </a:rPr>
              <a:t> </a:t>
            </a:r>
            <a:r>
              <a:rPr sz="1600" dirty="0">
                <a:solidFill>
                  <a:srgbClr val="FFFFFF"/>
                </a:solidFill>
                <a:latin typeface="Calibri"/>
                <a:cs typeface="Calibri"/>
              </a:rPr>
              <a:t>being</a:t>
            </a:r>
            <a:r>
              <a:rPr sz="1600" spc="195" dirty="0">
                <a:solidFill>
                  <a:srgbClr val="FFFFFF"/>
                </a:solidFill>
                <a:latin typeface="Calibri"/>
                <a:cs typeface="Calibri"/>
              </a:rPr>
              <a:t> </a:t>
            </a:r>
            <a:r>
              <a:rPr sz="1600" dirty="0">
                <a:solidFill>
                  <a:srgbClr val="FFFFFF"/>
                </a:solidFill>
                <a:latin typeface="Calibri"/>
                <a:cs typeface="Calibri"/>
              </a:rPr>
              <a:t>curious,</a:t>
            </a:r>
            <a:r>
              <a:rPr sz="1600" spc="200" dirty="0">
                <a:solidFill>
                  <a:srgbClr val="FFFFFF"/>
                </a:solidFill>
                <a:latin typeface="Calibri"/>
                <a:cs typeface="Calibri"/>
              </a:rPr>
              <a:t> </a:t>
            </a:r>
            <a:r>
              <a:rPr sz="1600" dirty="0">
                <a:solidFill>
                  <a:srgbClr val="FFFFFF"/>
                </a:solidFill>
                <a:latin typeface="Calibri"/>
                <a:cs typeface="Calibri"/>
              </a:rPr>
              <a:t>thinking</a:t>
            </a:r>
            <a:r>
              <a:rPr sz="1600" spc="195" dirty="0">
                <a:solidFill>
                  <a:srgbClr val="FFFFFF"/>
                </a:solidFill>
                <a:latin typeface="Calibri"/>
                <a:cs typeface="Calibri"/>
              </a:rPr>
              <a:t> </a:t>
            </a:r>
            <a:r>
              <a:rPr sz="1600" dirty="0">
                <a:solidFill>
                  <a:srgbClr val="FFFFFF"/>
                </a:solidFill>
                <a:latin typeface="Calibri"/>
                <a:cs typeface="Calibri"/>
              </a:rPr>
              <a:t>flexibly</a:t>
            </a:r>
            <a:r>
              <a:rPr sz="1600" spc="200" dirty="0">
                <a:solidFill>
                  <a:srgbClr val="FFFFFF"/>
                </a:solidFill>
                <a:latin typeface="Calibri"/>
                <a:cs typeface="Calibri"/>
              </a:rPr>
              <a:t> </a:t>
            </a:r>
            <a:r>
              <a:rPr sz="1600" dirty="0">
                <a:solidFill>
                  <a:srgbClr val="FFFFFF"/>
                </a:solidFill>
                <a:latin typeface="Calibri"/>
                <a:cs typeface="Calibri"/>
              </a:rPr>
              <a:t>and</a:t>
            </a:r>
            <a:r>
              <a:rPr sz="1600" spc="195" dirty="0">
                <a:solidFill>
                  <a:srgbClr val="FFFFFF"/>
                </a:solidFill>
                <a:latin typeface="Calibri"/>
                <a:cs typeface="Calibri"/>
              </a:rPr>
              <a:t> </a:t>
            </a:r>
            <a:r>
              <a:rPr sz="1600" dirty="0">
                <a:solidFill>
                  <a:srgbClr val="FFFFFF"/>
                </a:solidFill>
                <a:latin typeface="Calibri"/>
                <a:cs typeface="Calibri"/>
              </a:rPr>
              <a:t>creatively</a:t>
            </a:r>
            <a:r>
              <a:rPr sz="1600" spc="200" dirty="0">
                <a:solidFill>
                  <a:srgbClr val="FFFFFF"/>
                </a:solidFill>
                <a:latin typeface="Calibri"/>
                <a:cs typeface="Calibri"/>
              </a:rPr>
              <a:t> </a:t>
            </a:r>
            <a:r>
              <a:rPr sz="1600" dirty="0">
                <a:solidFill>
                  <a:srgbClr val="FFFFFF"/>
                </a:solidFill>
                <a:latin typeface="Calibri"/>
                <a:cs typeface="Calibri"/>
              </a:rPr>
              <a:t>and</a:t>
            </a:r>
            <a:r>
              <a:rPr sz="1600" spc="195" dirty="0">
                <a:solidFill>
                  <a:srgbClr val="FFFFFF"/>
                </a:solidFill>
                <a:latin typeface="Calibri"/>
                <a:cs typeface="Calibri"/>
              </a:rPr>
              <a:t> </a:t>
            </a:r>
            <a:r>
              <a:rPr sz="1600" spc="-10" dirty="0">
                <a:solidFill>
                  <a:srgbClr val="FFFFFF"/>
                </a:solidFill>
                <a:latin typeface="Calibri"/>
                <a:cs typeface="Calibri"/>
              </a:rPr>
              <a:t>seeking </a:t>
            </a:r>
            <a:r>
              <a:rPr sz="1600" dirty="0">
                <a:solidFill>
                  <a:srgbClr val="FFFFFF"/>
                </a:solidFill>
                <a:latin typeface="Calibri"/>
                <a:cs typeface="Calibri"/>
              </a:rPr>
              <a:t>new</a:t>
            </a:r>
            <a:r>
              <a:rPr sz="1600" spc="204" dirty="0">
                <a:solidFill>
                  <a:srgbClr val="FFFFFF"/>
                </a:solidFill>
                <a:latin typeface="Calibri"/>
                <a:cs typeface="Calibri"/>
              </a:rPr>
              <a:t> </a:t>
            </a:r>
            <a:r>
              <a:rPr sz="1600" dirty="0">
                <a:solidFill>
                  <a:srgbClr val="FFFFFF"/>
                </a:solidFill>
                <a:latin typeface="Calibri"/>
                <a:cs typeface="Calibri"/>
              </a:rPr>
              <a:t>opportunities,</a:t>
            </a:r>
            <a:r>
              <a:rPr sz="1600" spc="204" dirty="0">
                <a:solidFill>
                  <a:srgbClr val="FFFFFF"/>
                </a:solidFill>
                <a:latin typeface="Calibri"/>
                <a:cs typeface="Calibri"/>
              </a:rPr>
              <a:t> </a:t>
            </a:r>
            <a:r>
              <a:rPr sz="1600" dirty="0">
                <a:solidFill>
                  <a:srgbClr val="FFFFFF"/>
                </a:solidFill>
                <a:latin typeface="Calibri"/>
                <a:cs typeface="Calibri"/>
              </a:rPr>
              <a:t>we</a:t>
            </a:r>
            <a:r>
              <a:rPr sz="1600" spc="204" dirty="0">
                <a:solidFill>
                  <a:srgbClr val="FFFFFF"/>
                </a:solidFill>
                <a:latin typeface="Calibri"/>
                <a:cs typeface="Calibri"/>
              </a:rPr>
              <a:t> </a:t>
            </a:r>
            <a:r>
              <a:rPr sz="1600" dirty="0">
                <a:solidFill>
                  <a:srgbClr val="FFFFFF"/>
                </a:solidFill>
                <a:latin typeface="Calibri"/>
                <a:cs typeface="Calibri"/>
              </a:rPr>
              <a:t>pro-actively</a:t>
            </a:r>
            <a:r>
              <a:rPr sz="1600" spc="204" dirty="0">
                <a:solidFill>
                  <a:srgbClr val="FFFFFF"/>
                </a:solidFill>
                <a:latin typeface="Calibri"/>
                <a:cs typeface="Calibri"/>
              </a:rPr>
              <a:t> </a:t>
            </a:r>
            <a:r>
              <a:rPr sz="1600" dirty="0">
                <a:solidFill>
                  <a:srgbClr val="FFFFFF"/>
                </a:solidFill>
                <a:latin typeface="Calibri"/>
                <a:cs typeface="Calibri"/>
              </a:rPr>
              <a:t>adapt</a:t>
            </a:r>
            <a:r>
              <a:rPr sz="1600" spc="204" dirty="0">
                <a:solidFill>
                  <a:srgbClr val="FFFFFF"/>
                </a:solidFill>
                <a:latin typeface="Calibri"/>
                <a:cs typeface="Calibri"/>
              </a:rPr>
              <a:t> </a:t>
            </a:r>
            <a:r>
              <a:rPr sz="1600" dirty="0">
                <a:solidFill>
                  <a:srgbClr val="FFFFFF"/>
                </a:solidFill>
                <a:latin typeface="Calibri"/>
                <a:cs typeface="Calibri"/>
              </a:rPr>
              <a:t>and</a:t>
            </a:r>
            <a:r>
              <a:rPr sz="1600" spc="204" dirty="0">
                <a:solidFill>
                  <a:srgbClr val="FFFFFF"/>
                </a:solidFill>
                <a:latin typeface="Calibri"/>
                <a:cs typeface="Calibri"/>
              </a:rPr>
              <a:t> </a:t>
            </a:r>
            <a:r>
              <a:rPr sz="1600" spc="-10" dirty="0">
                <a:solidFill>
                  <a:srgbClr val="FFFFFF"/>
                </a:solidFill>
                <a:latin typeface="Calibri"/>
                <a:cs typeface="Calibri"/>
              </a:rPr>
              <a:t>provide </a:t>
            </a:r>
            <a:r>
              <a:rPr sz="1600" dirty="0">
                <a:solidFill>
                  <a:srgbClr val="FFFFFF"/>
                </a:solidFill>
                <a:latin typeface="Calibri"/>
                <a:cs typeface="Calibri"/>
              </a:rPr>
              <a:t>meaningful</a:t>
            </a:r>
            <a:r>
              <a:rPr sz="1600" spc="220" dirty="0">
                <a:solidFill>
                  <a:srgbClr val="FFFFFF"/>
                </a:solidFill>
                <a:latin typeface="Calibri"/>
                <a:cs typeface="Calibri"/>
              </a:rPr>
              <a:t> </a:t>
            </a:r>
            <a:r>
              <a:rPr sz="1600" dirty="0">
                <a:solidFill>
                  <a:srgbClr val="FFFFFF"/>
                </a:solidFill>
                <a:latin typeface="Calibri"/>
                <a:cs typeface="Calibri"/>
              </a:rPr>
              <a:t>support</a:t>
            </a:r>
            <a:r>
              <a:rPr sz="1600" spc="220" dirty="0">
                <a:solidFill>
                  <a:srgbClr val="FFFFFF"/>
                </a:solidFill>
                <a:latin typeface="Calibri"/>
                <a:cs typeface="Calibri"/>
              </a:rPr>
              <a:t> </a:t>
            </a:r>
            <a:r>
              <a:rPr sz="1600" dirty="0">
                <a:solidFill>
                  <a:srgbClr val="FFFFFF"/>
                </a:solidFill>
                <a:latin typeface="Calibri"/>
                <a:cs typeface="Calibri"/>
              </a:rPr>
              <a:t>when</a:t>
            </a:r>
            <a:r>
              <a:rPr sz="1600" spc="220" dirty="0">
                <a:solidFill>
                  <a:srgbClr val="FFFFFF"/>
                </a:solidFill>
                <a:latin typeface="Calibri"/>
                <a:cs typeface="Calibri"/>
              </a:rPr>
              <a:t> </a:t>
            </a:r>
            <a:r>
              <a:rPr sz="1600" dirty="0">
                <a:solidFill>
                  <a:srgbClr val="FFFFFF"/>
                </a:solidFill>
                <a:latin typeface="Calibri"/>
                <a:cs typeface="Calibri"/>
              </a:rPr>
              <a:t>these</a:t>
            </a:r>
            <a:r>
              <a:rPr sz="1600" spc="220" dirty="0">
                <a:solidFill>
                  <a:srgbClr val="FFFFFF"/>
                </a:solidFill>
                <a:latin typeface="Calibri"/>
                <a:cs typeface="Calibri"/>
              </a:rPr>
              <a:t> </a:t>
            </a:r>
            <a:r>
              <a:rPr sz="1600" dirty="0">
                <a:solidFill>
                  <a:srgbClr val="FFFFFF"/>
                </a:solidFill>
                <a:latin typeface="Calibri"/>
                <a:cs typeface="Calibri"/>
              </a:rPr>
              <a:t>new</a:t>
            </a:r>
            <a:r>
              <a:rPr sz="1600" spc="220" dirty="0">
                <a:solidFill>
                  <a:srgbClr val="FFFFFF"/>
                </a:solidFill>
                <a:latin typeface="Calibri"/>
                <a:cs typeface="Calibri"/>
              </a:rPr>
              <a:t> </a:t>
            </a:r>
            <a:r>
              <a:rPr sz="1600" dirty="0">
                <a:solidFill>
                  <a:srgbClr val="FFFFFF"/>
                </a:solidFill>
                <a:latin typeface="Calibri"/>
                <a:cs typeface="Calibri"/>
              </a:rPr>
              <a:t>opportunities</a:t>
            </a:r>
            <a:r>
              <a:rPr sz="1600" spc="225" dirty="0">
                <a:solidFill>
                  <a:srgbClr val="FFFFFF"/>
                </a:solidFill>
                <a:latin typeface="Calibri"/>
                <a:cs typeface="Calibri"/>
              </a:rPr>
              <a:t> </a:t>
            </a:r>
            <a:r>
              <a:rPr sz="1600" spc="-10" dirty="0">
                <a:solidFill>
                  <a:srgbClr val="FFFFFF"/>
                </a:solidFill>
                <a:latin typeface="Calibri"/>
                <a:cs typeface="Calibri"/>
              </a:rPr>
              <a:t>arise.</a:t>
            </a:r>
            <a:endParaRPr sz="1600" dirty="0">
              <a:latin typeface="Calibri"/>
              <a:cs typeface="Calibri"/>
            </a:endParaRPr>
          </a:p>
        </p:txBody>
      </p:sp>
      <p:sp>
        <p:nvSpPr>
          <p:cNvPr id="12" name="object 12"/>
          <p:cNvSpPr txBox="1"/>
          <p:nvPr/>
        </p:nvSpPr>
        <p:spPr>
          <a:xfrm>
            <a:off x="10770879" y="7809855"/>
            <a:ext cx="5410835" cy="1269365"/>
          </a:xfrm>
          <a:prstGeom prst="rect">
            <a:avLst/>
          </a:prstGeom>
        </p:spPr>
        <p:txBody>
          <a:bodyPr vert="horz" wrap="square" lIns="0" tIns="104139" rIns="0" bIns="0" rtlCol="0">
            <a:spAutoFit/>
          </a:bodyPr>
          <a:lstStyle/>
          <a:p>
            <a:pPr marL="12700">
              <a:lnSpc>
                <a:spcPct val="100000"/>
              </a:lnSpc>
              <a:spcBef>
                <a:spcPts val="819"/>
              </a:spcBef>
            </a:pPr>
            <a:r>
              <a:rPr sz="1800" b="1" dirty="0">
                <a:solidFill>
                  <a:srgbClr val="FFFFFF"/>
                </a:solidFill>
                <a:latin typeface="Calibri"/>
                <a:cs typeface="Calibri"/>
              </a:rPr>
              <a:t>Being</a:t>
            </a:r>
            <a:r>
              <a:rPr sz="1800" b="1" spc="-30" dirty="0">
                <a:solidFill>
                  <a:srgbClr val="FFFFFF"/>
                </a:solidFill>
                <a:latin typeface="Calibri"/>
                <a:cs typeface="Calibri"/>
              </a:rPr>
              <a:t> </a:t>
            </a:r>
            <a:r>
              <a:rPr sz="1800" b="1" dirty="0">
                <a:solidFill>
                  <a:srgbClr val="FFFFFF"/>
                </a:solidFill>
                <a:latin typeface="Calibri"/>
                <a:cs typeface="Calibri"/>
              </a:rPr>
              <a:t>the</a:t>
            </a:r>
            <a:r>
              <a:rPr sz="1800" b="1" spc="-30" dirty="0">
                <a:solidFill>
                  <a:srgbClr val="FFFFFF"/>
                </a:solidFill>
                <a:latin typeface="Calibri"/>
                <a:cs typeface="Calibri"/>
              </a:rPr>
              <a:t> </a:t>
            </a:r>
            <a:r>
              <a:rPr sz="1800" b="1" dirty="0">
                <a:solidFill>
                  <a:srgbClr val="FFFFFF"/>
                </a:solidFill>
                <a:latin typeface="Calibri"/>
                <a:cs typeface="Calibri"/>
              </a:rPr>
              <a:t>People</a:t>
            </a:r>
            <a:r>
              <a:rPr sz="1800" b="1" spc="-30" dirty="0">
                <a:solidFill>
                  <a:srgbClr val="FFFFFF"/>
                </a:solidFill>
                <a:latin typeface="Calibri"/>
                <a:cs typeface="Calibri"/>
              </a:rPr>
              <a:t> </a:t>
            </a:r>
            <a:r>
              <a:rPr sz="1800" b="1" dirty="0">
                <a:solidFill>
                  <a:srgbClr val="FFFFFF"/>
                </a:solidFill>
                <a:latin typeface="Calibri"/>
                <a:cs typeface="Calibri"/>
              </a:rPr>
              <a:t>Beside</a:t>
            </a:r>
            <a:r>
              <a:rPr sz="1800" b="1" spc="-30" dirty="0">
                <a:solidFill>
                  <a:srgbClr val="FFFFFF"/>
                </a:solidFill>
                <a:latin typeface="Calibri"/>
                <a:cs typeface="Calibri"/>
              </a:rPr>
              <a:t> </a:t>
            </a:r>
            <a:r>
              <a:rPr sz="1800" b="1" dirty="0">
                <a:solidFill>
                  <a:srgbClr val="FFFFFF"/>
                </a:solidFill>
                <a:latin typeface="Calibri"/>
                <a:cs typeface="Calibri"/>
              </a:rPr>
              <a:t>the</a:t>
            </a:r>
            <a:r>
              <a:rPr sz="1800" b="1" spc="-25" dirty="0">
                <a:solidFill>
                  <a:srgbClr val="FFFFFF"/>
                </a:solidFill>
                <a:latin typeface="Calibri"/>
                <a:cs typeface="Calibri"/>
              </a:rPr>
              <a:t> </a:t>
            </a:r>
            <a:r>
              <a:rPr sz="1800" b="1" spc="-10" dirty="0">
                <a:solidFill>
                  <a:srgbClr val="FFFFFF"/>
                </a:solidFill>
                <a:latin typeface="Calibri"/>
                <a:cs typeface="Calibri"/>
              </a:rPr>
              <a:t>People</a:t>
            </a:r>
            <a:endParaRPr sz="1800" dirty="0">
              <a:latin typeface="Calibri"/>
              <a:cs typeface="Calibri"/>
            </a:endParaRPr>
          </a:p>
          <a:p>
            <a:pPr marL="12700" marR="5080">
              <a:lnSpc>
                <a:spcPct val="113300"/>
              </a:lnSpc>
              <a:spcBef>
                <a:spcPts val="385"/>
              </a:spcBef>
            </a:pPr>
            <a:r>
              <a:rPr sz="1600" dirty="0">
                <a:solidFill>
                  <a:srgbClr val="FFFFFF"/>
                </a:solidFill>
                <a:latin typeface="Calibri"/>
                <a:cs typeface="Calibri"/>
              </a:rPr>
              <a:t>Making</a:t>
            </a:r>
            <a:r>
              <a:rPr sz="1600" spc="155" dirty="0">
                <a:solidFill>
                  <a:srgbClr val="FFFFFF"/>
                </a:solidFill>
                <a:latin typeface="Calibri"/>
                <a:cs typeface="Calibri"/>
              </a:rPr>
              <a:t> </a:t>
            </a:r>
            <a:r>
              <a:rPr sz="1600" dirty="0">
                <a:solidFill>
                  <a:srgbClr val="FFFFFF"/>
                </a:solidFill>
                <a:latin typeface="Calibri"/>
                <a:cs typeface="Calibri"/>
              </a:rPr>
              <a:t>decisions</a:t>
            </a:r>
            <a:r>
              <a:rPr sz="1600" spc="160" dirty="0">
                <a:solidFill>
                  <a:srgbClr val="FFFFFF"/>
                </a:solidFill>
                <a:latin typeface="Calibri"/>
                <a:cs typeface="Calibri"/>
              </a:rPr>
              <a:t> </a:t>
            </a:r>
            <a:r>
              <a:rPr sz="1600" dirty="0">
                <a:solidFill>
                  <a:srgbClr val="FFFFFF"/>
                </a:solidFill>
                <a:latin typeface="Calibri"/>
                <a:cs typeface="Calibri"/>
              </a:rPr>
              <a:t>in</a:t>
            </a:r>
            <a:r>
              <a:rPr sz="1600" spc="160" dirty="0">
                <a:solidFill>
                  <a:srgbClr val="FFFFFF"/>
                </a:solidFill>
                <a:latin typeface="Calibri"/>
                <a:cs typeface="Calibri"/>
              </a:rPr>
              <a:t> </a:t>
            </a:r>
            <a:r>
              <a:rPr sz="1600" dirty="0">
                <a:solidFill>
                  <a:srgbClr val="FFFFFF"/>
                </a:solidFill>
                <a:latin typeface="Calibri"/>
                <a:cs typeface="Calibri"/>
              </a:rPr>
              <a:t>the</a:t>
            </a:r>
            <a:r>
              <a:rPr sz="1600" spc="160" dirty="0">
                <a:solidFill>
                  <a:srgbClr val="FFFFFF"/>
                </a:solidFill>
                <a:latin typeface="Calibri"/>
                <a:cs typeface="Calibri"/>
              </a:rPr>
              <a:t> </a:t>
            </a:r>
            <a:r>
              <a:rPr sz="1600" dirty="0">
                <a:solidFill>
                  <a:srgbClr val="FFFFFF"/>
                </a:solidFill>
                <a:latin typeface="Calibri"/>
                <a:cs typeface="Calibri"/>
              </a:rPr>
              <a:t>best</a:t>
            </a:r>
            <a:r>
              <a:rPr sz="1600" spc="155" dirty="0">
                <a:solidFill>
                  <a:srgbClr val="FFFFFF"/>
                </a:solidFill>
                <a:latin typeface="Calibri"/>
                <a:cs typeface="Calibri"/>
              </a:rPr>
              <a:t> </a:t>
            </a:r>
            <a:r>
              <a:rPr sz="1600" dirty="0">
                <a:solidFill>
                  <a:srgbClr val="FFFFFF"/>
                </a:solidFill>
                <a:latin typeface="Calibri"/>
                <a:cs typeface="Calibri"/>
              </a:rPr>
              <a:t>interest</a:t>
            </a:r>
            <a:r>
              <a:rPr sz="1600" spc="160" dirty="0">
                <a:solidFill>
                  <a:srgbClr val="FFFFFF"/>
                </a:solidFill>
                <a:latin typeface="Calibri"/>
                <a:cs typeface="Calibri"/>
              </a:rPr>
              <a:t> </a:t>
            </a:r>
            <a:r>
              <a:rPr sz="1600" dirty="0">
                <a:solidFill>
                  <a:srgbClr val="FFFFFF"/>
                </a:solidFill>
                <a:latin typeface="Calibri"/>
                <a:cs typeface="Calibri"/>
              </a:rPr>
              <a:t>of</a:t>
            </a:r>
            <a:r>
              <a:rPr sz="1600" spc="160" dirty="0">
                <a:solidFill>
                  <a:srgbClr val="FFFFFF"/>
                </a:solidFill>
                <a:latin typeface="Calibri"/>
                <a:cs typeface="Calibri"/>
              </a:rPr>
              <a:t> </a:t>
            </a:r>
            <a:r>
              <a:rPr sz="1600" dirty="0">
                <a:solidFill>
                  <a:srgbClr val="FFFFFF"/>
                </a:solidFill>
                <a:latin typeface="Calibri"/>
                <a:cs typeface="Calibri"/>
              </a:rPr>
              <a:t>the</a:t>
            </a:r>
            <a:r>
              <a:rPr sz="1600" spc="160" dirty="0">
                <a:solidFill>
                  <a:srgbClr val="FFFFFF"/>
                </a:solidFill>
                <a:latin typeface="Calibri"/>
                <a:cs typeface="Calibri"/>
              </a:rPr>
              <a:t> </a:t>
            </a:r>
            <a:r>
              <a:rPr sz="1600" spc="-10" dirty="0">
                <a:solidFill>
                  <a:srgbClr val="FFFFFF"/>
                </a:solidFill>
                <a:latin typeface="Calibri"/>
                <a:cs typeface="Calibri"/>
              </a:rPr>
              <a:t>community </a:t>
            </a:r>
            <a:r>
              <a:rPr sz="1600" dirty="0">
                <a:solidFill>
                  <a:srgbClr val="FFFFFF"/>
                </a:solidFill>
                <a:latin typeface="Calibri"/>
                <a:cs typeface="Calibri"/>
              </a:rPr>
              <a:t>organisations</a:t>
            </a:r>
            <a:r>
              <a:rPr sz="1600" spc="170" dirty="0">
                <a:solidFill>
                  <a:srgbClr val="FFFFFF"/>
                </a:solidFill>
                <a:latin typeface="Calibri"/>
                <a:cs typeface="Calibri"/>
              </a:rPr>
              <a:t> </a:t>
            </a:r>
            <a:r>
              <a:rPr sz="1600" dirty="0">
                <a:solidFill>
                  <a:srgbClr val="FFFFFF"/>
                </a:solidFill>
                <a:latin typeface="Calibri"/>
                <a:cs typeface="Calibri"/>
              </a:rPr>
              <a:t>and</a:t>
            </a:r>
            <a:r>
              <a:rPr sz="1600" spc="175" dirty="0">
                <a:solidFill>
                  <a:srgbClr val="FFFFFF"/>
                </a:solidFill>
                <a:latin typeface="Calibri"/>
                <a:cs typeface="Calibri"/>
              </a:rPr>
              <a:t> </a:t>
            </a:r>
            <a:r>
              <a:rPr sz="1600" dirty="0">
                <a:solidFill>
                  <a:srgbClr val="FFFFFF"/>
                </a:solidFill>
                <a:latin typeface="Calibri"/>
                <a:cs typeface="Calibri"/>
              </a:rPr>
              <a:t>the</a:t>
            </a:r>
            <a:r>
              <a:rPr sz="1600" spc="175" dirty="0">
                <a:solidFill>
                  <a:srgbClr val="FFFFFF"/>
                </a:solidFill>
                <a:latin typeface="Calibri"/>
                <a:cs typeface="Calibri"/>
              </a:rPr>
              <a:t> </a:t>
            </a:r>
            <a:r>
              <a:rPr sz="1600" dirty="0">
                <a:solidFill>
                  <a:srgbClr val="FFFFFF"/>
                </a:solidFill>
                <a:latin typeface="Calibri"/>
                <a:cs typeface="Calibri"/>
              </a:rPr>
              <a:t>young</a:t>
            </a:r>
            <a:r>
              <a:rPr sz="1600" spc="175" dirty="0">
                <a:solidFill>
                  <a:srgbClr val="FFFFFF"/>
                </a:solidFill>
                <a:latin typeface="Calibri"/>
                <a:cs typeface="Calibri"/>
              </a:rPr>
              <a:t> </a:t>
            </a:r>
            <a:r>
              <a:rPr sz="1600" dirty="0">
                <a:solidFill>
                  <a:srgbClr val="FFFFFF"/>
                </a:solidFill>
                <a:latin typeface="Calibri"/>
                <a:cs typeface="Calibri"/>
              </a:rPr>
              <a:t>people</a:t>
            </a:r>
            <a:r>
              <a:rPr sz="1600" spc="170" dirty="0">
                <a:solidFill>
                  <a:srgbClr val="FFFFFF"/>
                </a:solidFill>
                <a:latin typeface="Calibri"/>
                <a:cs typeface="Calibri"/>
              </a:rPr>
              <a:t> </a:t>
            </a:r>
            <a:r>
              <a:rPr sz="1600" dirty="0">
                <a:solidFill>
                  <a:srgbClr val="FFFFFF"/>
                </a:solidFill>
                <a:latin typeface="Calibri"/>
                <a:cs typeface="Calibri"/>
              </a:rPr>
              <a:t>we</a:t>
            </a:r>
            <a:r>
              <a:rPr sz="1600" spc="175" dirty="0">
                <a:solidFill>
                  <a:srgbClr val="FFFFFF"/>
                </a:solidFill>
                <a:latin typeface="Calibri"/>
                <a:cs typeface="Calibri"/>
              </a:rPr>
              <a:t> </a:t>
            </a:r>
            <a:r>
              <a:rPr sz="1600" dirty="0">
                <a:solidFill>
                  <a:srgbClr val="FFFFFF"/>
                </a:solidFill>
                <a:latin typeface="Calibri"/>
                <a:cs typeface="Calibri"/>
              </a:rPr>
              <a:t>support</a:t>
            </a:r>
            <a:r>
              <a:rPr sz="1600" spc="175" dirty="0">
                <a:solidFill>
                  <a:srgbClr val="FFFFFF"/>
                </a:solidFill>
                <a:latin typeface="Calibri"/>
                <a:cs typeface="Calibri"/>
              </a:rPr>
              <a:t> </a:t>
            </a:r>
            <a:r>
              <a:rPr sz="1600" dirty="0">
                <a:solidFill>
                  <a:srgbClr val="FFFFFF"/>
                </a:solidFill>
                <a:latin typeface="Calibri"/>
                <a:cs typeface="Calibri"/>
              </a:rPr>
              <a:t>and</a:t>
            </a:r>
            <a:r>
              <a:rPr sz="1600" spc="175" dirty="0">
                <a:solidFill>
                  <a:srgbClr val="FFFFFF"/>
                </a:solidFill>
                <a:latin typeface="Calibri"/>
                <a:cs typeface="Calibri"/>
              </a:rPr>
              <a:t> </a:t>
            </a:r>
            <a:r>
              <a:rPr sz="1600" spc="-10" dirty="0">
                <a:solidFill>
                  <a:srgbClr val="FFFFFF"/>
                </a:solidFill>
                <a:latin typeface="Calibri"/>
                <a:cs typeface="Calibri"/>
              </a:rPr>
              <a:t>represent </a:t>
            </a:r>
            <a:r>
              <a:rPr sz="1600" dirty="0">
                <a:solidFill>
                  <a:srgbClr val="FFFFFF"/>
                </a:solidFill>
                <a:latin typeface="Calibri"/>
                <a:cs typeface="Calibri"/>
              </a:rPr>
              <a:t>so</a:t>
            </a:r>
            <a:r>
              <a:rPr sz="1600" spc="140" dirty="0">
                <a:solidFill>
                  <a:srgbClr val="FFFFFF"/>
                </a:solidFill>
                <a:latin typeface="Calibri"/>
                <a:cs typeface="Calibri"/>
              </a:rPr>
              <a:t> </a:t>
            </a:r>
            <a:r>
              <a:rPr sz="1600" dirty="0">
                <a:solidFill>
                  <a:srgbClr val="FFFFFF"/>
                </a:solidFill>
                <a:latin typeface="Calibri"/>
                <a:cs typeface="Calibri"/>
              </a:rPr>
              <a:t>they</a:t>
            </a:r>
            <a:r>
              <a:rPr sz="1600" spc="145" dirty="0">
                <a:solidFill>
                  <a:srgbClr val="FFFFFF"/>
                </a:solidFill>
                <a:latin typeface="Calibri"/>
                <a:cs typeface="Calibri"/>
              </a:rPr>
              <a:t> </a:t>
            </a:r>
            <a:r>
              <a:rPr sz="1600" dirty="0">
                <a:solidFill>
                  <a:srgbClr val="FFFFFF"/>
                </a:solidFill>
                <a:latin typeface="Calibri"/>
                <a:cs typeface="Calibri"/>
              </a:rPr>
              <a:t>reap</a:t>
            </a:r>
            <a:r>
              <a:rPr sz="1600" spc="145" dirty="0">
                <a:solidFill>
                  <a:srgbClr val="FFFFFF"/>
                </a:solidFill>
                <a:latin typeface="Calibri"/>
                <a:cs typeface="Calibri"/>
              </a:rPr>
              <a:t> </a:t>
            </a:r>
            <a:r>
              <a:rPr sz="1600" dirty="0">
                <a:solidFill>
                  <a:srgbClr val="FFFFFF"/>
                </a:solidFill>
                <a:latin typeface="Calibri"/>
                <a:cs typeface="Calibri"/>
              </a:rPr>
              <a:t>the</a:t>
            </a:r>
            <a:r>
              <a:rPr sz="1600" spc="145" dirty="0">
                <a:solidFill>
                  <a:srgbClr val="FFFFFF"/>
                </a:solidFill>
                <a:latin typeface="Calibri"/>
                <a:cs typeface="Calibri"/>
              </a:rPr>
              <a:t> </a:t>
            </a:r>
            <a:r>
              <a:rPr sz="1600" dirty="0">
                <a:solidFill>
                  <a:srgbClr val="FFFFFF"/>
                </a:solidFill>
                <a:latin typeface="Calibri"/>
                <a:cs typeface="Calibri"/>
              </a:rPr>
              <a:t>benefits</a:t>
            </a:r>
            <a:r>
              <a:rPr sz="1600" spc="145" dirty="0">
                <a:solidFill>
                  <a:srgbClr val="FFFFFF"/>
                </a:solidFill>
                <a:latin typeface="Calibri"/>
                <a:cs typeface="Calibri"/>
              </a:rPr>
              <a:t> </a:t>
            </a:r>
            <a:r>
              <a:rPr sz="1600" dirty="0">
                <a:solidFill>
                  <a:srgbClr val="FFFFFF"/>
                </a:solidFill>
                <a:latin typeface="Calibri"/>
                <a:cs typeface="Calibri"/>
              </a:rPr>
              <a:t>of</a:t>
            </a:r>
            <a:r>
              <a:rPr sz="1600" spc="145" dirty="0">
                <a:solidFill>
                  <a:srgbClr val="FFFFFF"/>
                </a:solidFill>
                <a:latin typeface="Calibri"/>
                <a:cs typeface="Calibri"/>
              </a:rPr>
              <a:t> </a:t>
            </a:r>
            <a:r>
              <a:rPr sz="1600" dirty="0">
                <a:solidFill>
                  <a:srgbClr val="FFFFFF"/>
                </a:solidFill>
                <a:latin typeface="Calibri"/>
                <a:cs typeface="Calibri"/>
              </a:rPr>
              <a:t>Doorstep</a:t>
            </a:r>
            <a:r>
              <a:rPr sz="1600" spc="145" dirty="0">
                <a:solidFill>
                  <a:srgbClr val="FFFFFF"/>
                </a:solidFill>
                <a:latin typeface="Calibri"/>
                <a:cs typeface="Calibri"/>
              </a:rPr>
              <a:t> </a:t>
            </a:r>
            <a:r>
              <a:rPr sz="1600" spc="-10" dirty="0">
                <a:solidFill>
                  <a:srgbClr val="FFFFFF"/>
                </a:solidFill>
                <a:latin typeface="Calibri"/>
                <a:cs typeface="Calibri"/>
              </a:rPr>
              <a:t>Sport.</a:t>
            </a:r>
            <a:endParaRPr sz="1600" dirty="0">
              <a:latin typeface="Calibri"/>
              <a:cs typeface="Calibri"/>
            </a:endParaRPr>
          </a:p>
        </p:txBody>
      </p:sp>
      <p:grpSp>
        <p:nvGrpSpPr>
          <p:cNvPr id="13" name="object 13"/>
          <p:cNvGrpSpPr/>
          <p:nvPr/>
        </p:nvGrpSpPr>
        <p:grpSpPr>
          <a:xfrm>
            <a:off x="1009651" y="2724541"/>
            <a:ext cx="1209040" cy="1209040"/>
            <a:chOff x="1009651" y="2724541"/>
            <a:chExt cx="1209040" cy="1209040"/>
          </a:xfrm>
        </p:grpSpPr>
        <p:pic>
          <p:nvPicPr>
            <p:cNvPr id="14" name="object 14"/>
            <p:cNvPicPr/>
            <p:nvPr/>
          </p:nvPicPr>
          <p:blipFill>
            <a:blip r:embed="rId2" cstate="print"/>
            <a:stretch>
              <a:fillRect/>
            </a:stretch>
          </p:blipFill>
          <p:spPr>
            <a:xfrm>
              <a:off x="1028699" y="2743590"/>
              <a:ext cx="1170647" cy="1170647"/>
            </a:xfrm>
            <a:prstGeom prst="rect">
              <a:avLst/>
            </a:prstGeom>
          </p:spPr>
        </p:pic>
        <p:sp>
          <p:nvSpPr>
            <p:cNvPr id="15" name="object 15"/>
            <p:cNvSpPr/>
            <p:nvPr/>
          </p:nvSpPr>
          <p:spPr>
            <a:xfrm>
              <a:off x="1028701" y="2743591"/>
              <a:ext cx="1170940" cy="1170940"/>
            </a:xfrm>
            <a:custGeom>
              <a:avLst/>
              <a:gdLst/>
              <a:ahLst/>
              <a:cxnLst/>
              <a:rect l="l" t="t" r="r" b="b"/>
              <a:pathLst>
                <a:path w="1170939" h="1170939">
                  <a:moveTo>
                    <a:pt x="0" y="585294"/>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3" y="1170531"/>
                  </a:lnTo>
                </a:path>
                <a:path w="1170939" h="1170939">
                  <a:moveTo>
                    <a:pt x="585267" y="1170531"/>
                  </a:move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dirty="0"/>
            </a:p>
          </p:txBody>
        </p:sp>
      </p:grpSp>
      <p:grpSp>
        <p:nvGrpSpPr>
          <p:cNvPr id="16" name="object 16"/>
          <p:cNvGrpSpPr/>
          <p:nvPr/>
        </p:nvGrpSpPr>
        <p:grpSpPr>
          <a:xfrm>
            <a:off x="1009651" y="4374124"/>
            <a:ext cx="1209040" cy="1209040"/>
            <a:chOff x="1009651" y="4374124"/>
            <a:chExt cx="1209040" cy="1209040"/>
          </a:xfrm>
        </p:grpSpPr>
        <p:pic>
          <p:nvPicPr>
            <p:cNvPr id="17" name="object 17"/>
            <p:cNvPicPr/>
            <p:nvPr/>
          </p:nvPicPr>
          <p:blipFill>
            <a:blip r:embed="rId3" cstate="print"/>
            <a:stretch>
              <a:fillRect/>
            </a:stretch>
          </p:blipFill>
          <p:spPr>
            <a:xfrm>
              <a:off x="1028699" y="4393173"/>
              <a:ext cx="1170647" cy="1170647"/>
            </a:xfrm>
            <a:prstGeom prst="rect">
              <a:avLst/>
            </a:prstGeom>
          </p:spPr>
        </p:pic>
        <p:sp>
          <p:nvSpPr>
            <p:cNvPr id="18" name="object 18"/>
            <p:cNvSpPr/>
            <p:nvPr/>
          </p:nvSpPr>
          <p:spPr>
            <a:xfrm>
              <a:off x="1028701" y="4393174"/>
              <a:ext cx="1170940" cy="1170940"/>
            </a:xfrm>
            <a:custGeom>
              <a:avLst/>
              <a:gdLst/>
              <a:ahLst/>
              <a:cxnLst/>
              <a:rect l="l" t="t" r="r" b="b"/>
              <a:pathLst>
                <a:path w="1170939" h="1170939">
                  <a:moveTo>
                    <a:pt x="0" y="585294"/>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dirty="0"/>
            </a:p>
          </p:txBody>
        </p:sp>
      </p:grpSp>
      <p:grpSp>
        <p:nvGrpSpPr>
          <p:cNvPr id="19" name="object 19"/>
          <p:cNvGrpSpPr/>
          <p:nvPr/>
        </p:nvGrpSpPr>
        <p:grpSpPr>
          <a:xfrm>
            <a:off x="1009651" y="6021023"/>
            <a:ext cx="1209040" cy="1209040"/>
            <a:chOff x="1009651" y="6021023"/>
            <a:chExt cx="1209040" cy="1209040"/>
          </a:xfrm>
        </p:grpSpPr>
        <p:pic>
          <p:nvPicPr>
            <p:cNvPr id="20" name="object 20"/>
            <p:cNvPicPr/>
            <p:nvPr/>
          </p:nvPicPr>
          <p:blipFill>
            <a:blip r:embed="rId4" cstate="print"/>
            <a:stretch>
              <a:fillRect/>
            </a:stretch>
          </p:blipFill>
          <p:spPr>
            <a:xfrm>
              <a:off x="1028699" y="6040071"/>
              <a:ext cx="1170647" cy="1170647"/>
            </a:xfrm>
            <a:prstGeom prst="rect">
              <a:avLst/>
            </a:prstGeom>
          </p:spPr>
        </p:pic>
        <p:sp>
          <p:nvSpPr>
            <p:cNvPr id="21" name="object 21"/>
            <p:cNvSpPr/>
            <p:nvPr/>
          </p:nvSpPr>
          <p:spPr>
            <a:xfrm>
              <a:off x="1028701" y="6040073"/>
              <a:ext cx="1170940" cy="1170940"/>
            </a:xfrm>
            <a:custGeom>
              <a:avLst/>
              <a:gdLst/>
              <a:ahLst/>
              <a:cxnLst/>
              <a:rect l="l" t="t" r="r" b="b"/>
              <a:pathLst>
                <a:path w="1170939" h="1170940">
                  <a:moveTo>
                    <a:pt x="0" y="585293"/>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dirty="0"/>
            </a:p>
          </p:txBody>
        </p:sp>
      </p:grpSp>
      <p:grpSp>
        <p:nvGrpSpPr>
          <p:cNvPr id="22" name="object 22"/>
          <p:cNvGrpSpPr/>
          <p:nvPr/>
        </p:nvGrpSpPr>
        <p:grpSpPr>
          <a:xfrm>
            <a:off x="1009651" y="7937003"/>
            <a:ext cx="1209040" cy="1209040"/>
            <a:chOff x="1009651" y="7937003"/>
            <a:chExt cx="1209040" cy="1209040"/>
          </a:xfrm>
        </p:grpSpPr>
        <p:pic>
          <p:nvPicPr>
            <p:cNvPr id="23" name="object 23"/>
            <p:cNvPicPr/>
            <p:nvPr/>
          </p:nvPicPr>
          <p:blipFill>
            <a:blip r:embed="rId5" cstate="print"/>
            <a:stretch>
              <a:fillRect/>
            </a:stretch>
          </p:blipFill>
          <p:spPr>
            <a:xfrm>
              <a:off x="1028699" y="7956052"/>
              <a:ext cx="1170647" cy="1170646"/>
            </a:xfrm>
            <a:prstGeom prst="rect">
              <a:avLst/>
            </a:prstGeom>
          </p:spPr>
        </p:pic>
        <p:sp>
          <p:nvSpPr>
            <p:cNvPr id="24" name="object 24"/>
            <p:cNvSpPr/>
            <p:nvPr/>
          </p:nvSpPr>
          <p:spPr>
            <a:xfrm>
              <a:off x="1028701" y="7956053"/>
              <a:ext cx="1170940" cy="1170940"/>
            </a:xfrm>
            <a:custGeom>
              <a:avLst/>
              <a:gdLst/>
              <a:ahLst/>
              <a:cxnLst/>
              <a:rect l="l" t="t" r="r" b="b"/>
              <a:pathLst>
                <a:path w="1170939" h="1170940">
                  <a:moveTo>
                    <a:pt x="0" y="585294"/>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9"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9"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9"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dirty="0"/>
            </a:p>
          </p:txBody>
        </p:sp>
      </p:grpSp>
      <p:grpSp>
        <p:nvGrpSpPr>
          <p:cNvPr id="25" name="object 25"/>
          <p:cNvGrpSpPr/>
          <p:nvPr/>
        </p:nvGrpSpPr>
        <p:grpSpPr>
          <a:xfrm>
            <a:off x="9207010" y="2724541"/>
            <a:ext cx="1209040" cy="1209040"/>
            <a:chOff x="9207010" y="2724541"/>
            <a:chExt cx="1209040" cy="1209040"/>
          </a:xfrm>
        </p:grpSpPr>
        <p:pic>
          <p:nvPicPr>
            <p:cNvPr id="26" name="object 26"/>
            <p:cNvPicPr/>
            <p:nvPr/>
          </p:nvPicPr>
          <p:blipFill>
            <a:blip r:embed="rId6" cstate="print"/>
            <a:stretch>
              <a:fillRect/>
            </a:stretch>
          </p:blipFill>
          <p:spPr>
            <a:xfrm>
              <a:off x="9226059" y="2743590"/>
              <a:ext cx="1170647" cy="1170647"/>
            </a:xfrm>
            <a:prstGeom prst="rect">
              <a:avLst/>
            </a:prstGeom>
          </p:spPr>
        </p:pic>
        <p:sp>
          <p:nvSpPr>
            <p:cNvPr id="27" name="object 27"/>
            <p:cNvSpPr/>
            <p:nvPr/>
          </p:nvSpPr>
          <p:spPr>
            <a:xfrm>
              <a:off x="9226060" y="2743591"/>
              <a:ext cx="1170940" cy="1170940"/>
            </a:xfrm>
            <a:custGeom>
              <a:avLst/>
              <a:gdLst/>
              <a:ahLst/>
              <a:cxnLst/>
              <a:rect l="l" t="t" r="r" b="b"/>
              <a:pathLst>
                <a:path w="1170940" h="1170939">
                  <a:moveTo>
                    <a:pt x="0" y="585296"/>
                  </a:moveTo>
                  <a:lnTo>
                    <a:pt x="1938" y="633266"/>
                  </a:lnTo>
                  <a:lnTo>
                    <a:pt x="7658" y="680198"/>
                  </a:lnTo>
                  <a:lnTo>
                    <a:pt x="17008" y="725911"/>
                  </a:lnTo>
                  <a:lnTo>
                    <a:pt x="29836" y="770254"/>
                  </a:lnTo>
                  <a:lnTo>
                    <a:pt x="45991" y="813077"/>
                  </a:lnTo>
                  <a:lnTo>
                    <a:pt x="65325" y="854229"/>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3" y="1170531"/>
                  </a:lnTo>
                </a:path>
                <a:path w="1170940" h="1170939">
                  <a:moveTo>
                    <a:pt x="585267" y="1170531"/>
                  </a:move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9"/>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4" y="0"/>
                  </a:lnTo>
                </a:path>
              </a:pathLst>
            </a:custGeom>
            <a:ln w="38099">
              <a:solidFill>
                <a:srgbClr val="FFFFFF"/>
              </a:solidFill>
            </a:ln>
          </p:spPr>
          <p:txBody>
            <a:bodyPr wrap="square" lIns="0" tIns="0" rIns="0" bIns="0" rtlCol="0"/>
            <a:lstStyle/>
            <a:p>
              <a:endParaRPr dirty="0"/>
            </a:p>
          </p:txBody>
        </p:sp>
      </p:grpSp>
      <p:grpSp>
        <p:nvGrpSpPr>
          <p:cNvPr id="28" name="object 28"/>
          <p:cNvGrpSpPr/>
          <p:nvPr/>
        </p:nvGrpSpPr>
        <p:grpSpPr>
          <a:xfrm>
            <a:off x="9258204" y="4374124"/>
            <a:ext cx="1209040" cy="1209040"/>
            <a:chOff x="9258204" y="4374124"/>
            <a:chExt cx="1209040" cy="1209040"/>
          </a:xfrm>
        </p:grpSpPr>
        <p:pic>
          <p:nvPicPr>
            <p:cNvPr id="29" name="object 29"/>
            <p:cNvPicPr/>
            <p:nvPr/>
          </p:nvPicPr>
          <p:blipFill>
            <a:blip r:embed="rId7" cstate="print"/>
            <a:stretch>
              <a:fillRect/>
            </a:stretch>
          </p:blipFill>
          <p:spPr>
            <a:xfrm>
              <a:off x="9277253" y="4393173"/>
              <a:ext cx="1170647" cy="1170647"/>
            </a:xfrm>
            <a:prstGeom prst="rect">
              <a:avLst/>
            </a:prstGeom>
          </p:spPr>
        </p:pic>
        <p:sp>
          <p:nvSpPr>
            <p:cNvPr id="30" name="object 30"/>
            <p:cNvSpPr/>
            <p:nvPr/>
          </p:nvSpPr>
          <p:spPr>
            <a:xfrm>
              <a:off x="9277254" y="4393174"/>
              <a:ext cx="1170940" cy="1170940"/>
            </a:xfrm>
            <a:custGeom>
              <a:avLst/>
              <a:gdLst/>
              <a:ahLst/>
              <a:cxnLst/>
              <a:rect l="l" t="t" r="r" b="b"/>
              <a:pathLst>
                <a:path w="1170940" h="1170939">
                  <a:moveTo>
                    <a:pt x="0" y="585296"/>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9"/>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dirty="0"/>
            </a:p>
          </p:txBody>
        </p:sp>
      </p:grpSp>
      <p:grpSp>
        <p:nvGrpSpPr>
          <p:cNvPr id="31" name="object 31"/>
          <p:cNvGrpSpPr/>
          <p:nvPr/>
        </p:nvGrpSpPr>
        <p:grpSpPr>
          <a:xfrm>
            <a:off x="9258204" y="6021023"/>
            <a:ext cx="1209040" cy="1209040"/>
            <a:chOff x="9258204" y="6021023"/>
            <a:chExt cx="1209040" cy="1209040"/>
          </a:xfrm>
        </p:grpSpPr>
        <p:pic>
          <p:nvPicPr>
            <p:cNvPr id="32" name="object 32"/>
            <p:cNvPicPr/>
            <p:nvPr/>
          </p:nvPicPr>
          <p:blipFill>
            <a:blip r:embed="rId8" cstate="print"/>
            <a:stretch>
              <a:fillRect/>
            </a:stretch>
          </p:blipFill>
          <p:spPr>
            <a:xfrm>
              <a:off x="9277253" y="6040071"/>
              <a:ext cx="1170647" cy="1170647"/>
            </a:xfrm>
            <a:prstGeom prst="rect">
              <a:avLst/>
            </a:prstGeom>
          </p:spPr>
        </p:pic>
        <p:sp>
          <p:nvSpPr>
            <p:cNvPr id="33" name="object 33"/>
            <p:cNvSpPr/>
            <p:nvPr/>
          </p:nvSpPr>
          <p:spPr>
            <a:xfrm>
              <a:off x="9277254" y="6040073"/>
              <a:ext cx="1170940" cy="1170940"/>
            </a:xfrm>
            <a:custGeom>
              <a:avLst/>
              <a:gdLst/>
              <a:ahLst/>
              <a:cxnLst/>
              <a:rect l="l" t="t" r="r" b="b"/>
              <a:pathLst>
                <a:path w="1170940" h="1170940">
                  <a:moveTo>
                    <a:pt x="0" y="585295"/>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dirty="0"/>
            </a:p>
          </p:txBody>
        </p:sp>
      </p:grpSp>
      <p:grpSp>
        <p:nvGrpSpPr>
          <p:cNvPr id="34" name="object 34"/>
          <p:cNvGrpSpPr/>
          <p:nvPr/>
        </p:nvGrpSpPr>
        <p:grpSpPr>
          <a:xfrm>
            <a:off x="9258204" y="7937003"/>
            <a:ext cx="1209040" cy="1209040"/>
            <a:chOff x="9258204" y="7937003"/>
            <a:chExt cx="1209040" cy="1209040"/>
          </a:xfrm>
        </p:grpSpPr>
        <p:pic>
          <p:nvPicPr>
            <p:cNvPr id="35" name="object 35"/>
            <p:cNvPicPr/>
            <p:nvPr/>
          </p:nvPicPr>
          <p:blipFill>
            <a:blip r:embed="rId9" cstate="print"/>
            <a:stretch>
              <a:fillRect/>
            </a:stretch>
          </p:blipFill>
          <p:spPr>
            <a:xfrm>
              <a:off x="9277253" y="7956052"/>
              <a:ext cx="1170647" cy="1170646"/>
            </a:xfrm>
            <a:prstGeom prst="rect">
              <a:avLst/>
            </a:prstGeom>
          </p:spPr>
        </p:pic>
        <p:sp>
          <p:nvSpPr>
            <p:cNvPr id="36" name="object 36"/>
            <p:cNvSpPr/>
            <p:nvPr/>
          </p:nvSpPr>
          <p:spPr>
            <a:xfrm>
              <a:off x="9277254" y="7956053"/>
              <a:ext cx="1170940" cy="1170940"/>
            </a:xfrm>
            <a:custGeom>
              <a:avLst/>
              <a:gdLst/>
              <a:ahLst/>
              <a:cxnLst/>
              <a:rect l="l" t="t" r="r" b="b"/>
              <a:pathLst>
                <a:path w="1170940" h="1170940">
                  <a:moveTo>
                    <a:pt x="0" y="585296"/>
                  </a:moveTo>
                  <a:lnTo>
                    <a:pt x="1938" y="633266"/>
                  </a:lnTo>
                  <a:lnTo>
                    <a:pt x="7658" y="680198"/>
                  </a:lnTo>
                  <a:lnTo>
                    <a:pt x="17008" y="725911"/>
                  </a:lnTo>
                  <a:lnTo>
                    <a:pt x="29836" y="770254"/>
                  </a:lnTo>
                  <a:lnTo>
                    <a:pt x="45991" y="813077"/>
                  </a:lnTo>
                  <a:lnTo>
                    <a:pt x="65325" y="854228"/>
                  </a:lnTo>
                  <a:lnTo>
                    <a:pt x="87685" y="893558"/>
                  </a:lnTo>
                  <a:lnTo>
                    <a:pt x="112921" y="930916"/>
                  </a:lnTo>
                  <a:lnTo>
                    <a:pt x="140882" y="966150"/>
                  </a:lnTo>
                  <a:lnTo>
                    <a:pt x="171419" y="999111"/>
                  </a:lnTo>
                  <a:lnTo>
                    <a:pt x="204380" y="1029647"/>
                  </a:lnTo>
                  <a:lnTo>
                    <a:pt x="239614" y="1057609"/>
                  </a:lnTo>
                  <a:lnTo>
                    <a:pt x="276971" y="1082845"/>
                  </a:lnTo>
                  <a:lnTo>
                    <a:pt x="316301" y="1105205"/>
                  </a:lnTo>
                  <a:lnTo>
                    <a:pt x="357453" y="1124538"/>
                  </a:lnTo>
                  <a:lnTo>
                    <a:pt x="400275" y="1140694"/>
                  </a:lnTo>
                  <a:lnTo>
                    <a:pt x="444618" y="1153522"/>
                  </a:lnTo>
                  <a:lnTo>
                    <a:pt x="490332" y="1162871"/>
                  </a:lnTo>
                  <a:lnTo>
                    <a:pt x="537264" y="1168591"/>
                  </a:lnTo>
                  <a:lnTo>
                    <a:pt x="585265" y="1170531"/>
                  </a:lnTo>
                  <a:lnTo>
                    <a:pt x="633266" y="1168591"/>
                  </a:lnTo>
                  <a:lnTo>
                    <a:pt x="680198" y="1162871"/>
                  </a:lnTo>
                  <a:lnTo>
                    <a:pt x="725911" y="1153522"/>
                  </a:lnTo>
                  <a:lnTo>
                    <a:pt x="770254" y="1140694"/>
                  </a:lnTo>
                  <a:lnTo>
                    <a:pt x="813077" y="1124538"/>
                  </a:lnTo>
                  <a:lnTo>
                    <a:pt x="854228" y="1105205"/>
                  </a:lnTo>
                  <a:lnTo>
                    <a:pt x="893558" y="1082845"/>
                  </a:lnTo>
                  <a:lnTo>
                    <a:pt x="930916" y="1057609"/>
                  </a:lnTo>
                  <a:lnTo>
                    <a:pt x="966150" y="1029647"/>
                  </a:lnTo>
                  <a:lnTo>
                    <a:pt x="999111" y="999111"/>
                  </a:lnTo>
                  <a:lnTo>
                    <a:pt x="1029647" y="966150"/>
                  </a:lnTo>
                  <a:lnTo>
                    <a:pt x="1057609" y="930916"/>
                  </a:lnTo>
                  <a:lnTo>
                    <a:pt x="1082845" y="893558"/>
                  </a:lnTo>
                  <a:lnTo>
                    <a:pt x="1105205" y="854228"/>
                  </a:lnTo>
                  <a:lnTo>
                    <a:pt x="1124538" y="813077"/>
                  </a:lnTo>
                  <a:lnTo>
                    <a:pt x="1140694" y="770254"/>
                  </a:lnTo>
                  <a:lnTo>
                    <a:pt x="1153522" y="725911"/>
                  </a:lnTo>
                  <a:lnTo>
                    <a:pt x="1162871" y="680198"/>
                  </a:lnTo>
                  <a:lnTo>
                    <a:pt x="1168591" y="633266"/>
                  </a:lnTo>
                  <a:lnTo>
                    <a:pt x="1170531" y="585265"/>
                  </a:lnTo>
                  <a:lnTo>
                    <a:pt x="1168591" y="537264"/>
                  </a:lnTo>
                  <a:lnTo>
                    <a:pt x="1162871" y="490332"/>
                  </a:lnTo>
                  <a:lnTo>
                    <a:pt x="1153522" y="444618"/>
                  </a:lnTo>
                  <a:lnTo>
                    <a:pt x="1140694" y="400275"/>
                  </a:lnTo>
                  <a:lnTo>
                    <a:pt x="1124538" y="357453"/>
                  </a:lnTo>
                  <a:lnTo>
                    <a:pt x="1105205" y="316301"/>
                  </a:lnTo>
                  <a:lnTo>
                    <a:pt x="1082845" y="276971"/>
                  </a:lnTo>
                  <a:lnTo>
                    <a:pt x="1057609" y="239614"/>
                  </a:lnTo>
                  <a:lnTo>
                    <a:pt x="1029647" y="204380"/>
                  </a:lnTo>
                  <a:lnTo>
                    <a:pt x="999111" y="171419"/>
                  </a:lnTo>
                  <a:lnTo>
                    <a:pt x="966150" y="140882"/>
                  </a:lnTo>
                  <a:lnTo>
                    <a:pt x="930916" y="112921"/>
                  </a:lnTo>
                  <a:lnTo>
                    <a:pt x="893558" y="87685"/>
                  </a:lnTo>
                  <a:lnTo>
                    <a:pt x="854228" y="65325"/>
                  </a:lnTo>
                  <a:lnTo>
                    <a:pt x="813077" y="45991"/>
                  </a:lnTo>
                  <a:lnTo>
                    <a:pt x="770254" y="29836"/>
                  </a:lnTo>
                  <a:lnTo>
                    <a:pt x="725911" y="17008"/>
                  </a:lnTo>
                  <a:lnTo>
                    <a:pt x="680198" y="7658"/>
                  </a:lnTo>
                  <a:lnTo>
                    <a:pt x="633266" y="1938"/>
                  </a:lnTo>
                  <a:lnTo>
                    <a:pt x="585295" y="0"/>
                  </a:lnTo>
                </a:path>
              </a:pathLst>
            </a:custGeom>
            <a:ln w="38099">
              <a:solidFill>
                <a:srgbClr val="FFFFFF"/>
              </a:solidFill>
            </a:ln>
          </p:spPr>
          <p:txBody>
            <a:bodyPr wrap="square" lIns="0" tIns="0" rIns="0" bIns="0" rtlCol="0"/>
            <a:lstStyle/>
            <a:p>
              <a:endParaRPr dirty="0"/>
            </a:p>
          </p:txBody>
        </p:sp>
      </p:gr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5</a:t>
            </a:fld>
            <a:endParaRPr spc="-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554755" y="0"/>
            <a:ext cx="8733790" cy="10287000"/>
            <a:chOff x="9554755" y="0"/>
            <a:chExt cx="8733790" cy="10287000"/>
          </a:xfrm>
        </p:grpSpPr>
        <p:sp>
          <p:nvSpPr>
            <p:cNvPr id="3" name="object 3"/>
            <p:cNvSpPr/>
            <p:nvPr/>
          </p:nvSpPr>
          <p:spPr>
            <a:xfrm>
              <a:off x="15719817" y="0"/>
              <a:ext cx="2568575" cy="10287000"/>
            </a:xfrm>
            <a:custGeom>
              <a:avLst/>
              <a:gdLst/>
              <a:ahLst/>
              <a:cxnLst/>
              <a:rect l="l" t="t" r="r" b="b"/>
              <a:pathLst>
                <a:path w="2568575" h="10287000">
                  <a:moveTo>
                    <a:pt x="2568181" y="10286999"/>
                  </a:moveTo>
                  <a:lnTo>
                    <a:pt x="0" y="10286999"/>
                  </a:lnTo>
                  <a:lnTo>
                    <a:pt x="0" y="0"/>
                  </a:lnTo>
                  <a:lnTo>
                    <a:pt x="2568181" y="0"/>
                  </a:lnTo>
                  <a:lnTo>
                    <a:pt x="2568181" y="10286999"/>
                  </a:lnTo>
                  <a:close/>
                </a:path>
              </a:pathLst>
            </a:custGeom>
            <a:solidFill>
              <a:srgbClr val="C7263D"/>
            </a:solidFill>
          </p:spPr>
          <p:txBody>
            <a:bodyPr wrap="square" lIns="0" tIns="0" rIns="0" bIns="0" rtlCol="0"/>
            <a:lstStyle/>
            <a:p>
              <a:endParaRPr dirty="0"/>
            </a:p>
          </p:txBody>
        </p:sp>
        <p:pic>
          <p:nvPicPr>
            <p:cNvPr id="4" name="object 4"/>
            <p:cNvPicPr/>
            <p:nvPr/>
          </p:nvPicPr>
          <p:blipFill>
            <a:blip r:embed="rId2" cstate="print"/>
            <a:stretch>
              <a:fillRect/>
            </a:stretch>
          </p:blipFill>
          <p:spPr>
            <a:xfrm>
              <a:off x="9554755" y="5930987"/>
              <a:ext cx="8733243" cy="4356012"/>
            </a:xfrm>
            <a:prstGeom prst="rect">
              <a:avLst/>
            </a:prstGeom>
          </p:spPr>
        </p:pic>
      </p:grpSp>
      <p:sp>
        <p:nvSpPr>
          <p:cNvPr id="5" name="object 5"/>
          <p:cNvSpPr txBox="1">
            <a:spLocks noGrp="1"/>
          </p:cNvSpPr>
          <p:nvPr>
            <p:ph type="title"/>
          </p:nvPr>
        </p:nvSpPr>
        <p:spPr>
          <a:xfrm>
            <a:off x="1016000" y="979805"/>
            <a:ext cx="16256000" cy="705321"/>
          </a:xfrm>
          <a:prstGeom prst="rect">
            <a:avLst/>
          </a:prstGeom>
        </p:spPr>
        <p:txBody>
          <a:bodyPr vert="horz" wrap="square" lIns="0" tIns="12700" rIns="0" bIns="0" rtlCol="0">
            <a:spAutoFit/>
          </a:bodyPr>
          <a:lstStyle/>
          <a:p>
            <a:pPr marL="12700">
              <a:lnSpc>
                <a:spcPct val="100000"/>
              </a:lnSpc>
              <a:spcBef>
                <a:spcPts val="100"/>
              </a:spcBef>
            </a:pPr>
            <a:r>
              <a:rPr spc="-580" dirty="0"/>
              <a:t> </a:t>
            </a:r>
            <a:r>
              <a:rPr lang="en-GB" spc="-175" dirty="0"/>
              <a:t>EQUALITY, </a:t>
            </a:r>
            <a:r>
              <a:rPr spc="-170" dirty="0"/>
              <a:t>DIVERSITY</a:t>
            </a:r>
            <a:r>
              <a:rPr lang="en-GB" spc="-170" dirty="0"/>
              <a:t>, </a:t>
            </a:r>
            <a:r>
              <a:rPr spc="-114" dirty="0"/>
              <a:t>INCLUSION</a:t>
            </a:r>
            <a:r>
              <a:rPr lang="en-GB" spc="-114" dirty="0"/>
              <a:t> and BELONGING</a:t>
            </a:r>
            <a:endParaRPr spc="-114" dirty="0"/>
          </a:p>
        </p:txBody>
      </p:sp>
      <p:sp>
        <p:nvSpPr>
          <p:cNvPr id="6" name="object 6"/>
          <p:cNvSpPr/>
          <p:nvPr/>
        </p:nvSpPr>
        <p:spPr>
          <a:xfrm>
            <a:off x="1028700" y="2166293"/>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dirty="0"/>
          </a:p>
        </p:txBody>
      </p:sp>
      <p:sp>
        <p:nvSpPr>
          <p:cNvPr id="7" name="object 7"/>
          <p:cNvSpPr txBox="1"/>
          <p:nvPr/>
        </p:nvSpPr>
        <p:spPr>
          <a:xfrm>
            <a:off x="1016000" y="2426298"/>
            <a:ext cx="13982065" cy="6373155"/>
          </a:xfrm>
          <a:prstGeom prst="rect">
            <a:avLst/>
          </a:prstGeom>
        </p:spPr>
        <p:txBody>
          <a:bodyPr vert="horz" wrap="square" lIns="0" tIns="12700" rIns="0" bIns="0" rtlCol="0">
            <a:spAutoFit/>
          </a:bodyPr>
          <a:lstStyle/>
          <a:p>
            <a:pPr marL="12700" marR="156210">
              <a:lnSpc>
                <a:spcPct val="114599"/>
              </a:lnSpc>
              <a:spcBef>
                <a:spcPts val="100"/>
              </a:spcBef>
            </a:pPr>
            <a:r>
              <a:rPr sz="1800" spc="-95" dirty="0">
                <a:solidFill>
                  <a:srgbClr val="FFFFFF"/>
                </a:solidFill>
                <a:latin typeface="Arial"/>
                <a:cs typeface="Arial"/>
              </a:rPr>
              <a:t>StreetGames</a:t>
            </a:r>
            <a:r>
              <a:rPr sz="1800" spc="-105"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dirty="0">
                <a:solidFill>
                  <a:srgbClr val="FFFFFF"/>
                </a:solidFill>
                <a:latin typeface="Arial"/>
                <a:cs typeface="Arial"/>
              </a:rPr>
              <a:t>fully</a:t>
            </a:r>
            <a:r>
              <a:rPr sz="1800" spc="-105" dirty="0">
                <a:solidFill>
                  <a:srgbClr val="FFFFFF"/>
                </a:solidFill>
                <a:latin typeface="Arial"/>
                <a:cs typeface="Arial"/>
              </a:rPr>
              <a:t> </a:t>
            </a:r>
            <a:r>
              <a:rPr sz="1800" spc="-10" dirty="0">
                <a:solidFill>
                  <a:srgbClr val="FFFFFF"/>
                </a:solidFill>
                <a:latin typeface="Arial"/>
                <a:cs typeface="Arial"/>
              </a:rPr>
              <a:t>committed</a:t>
            </a:r>
            <a:r>
              <a:rPr sz="1800" spc="-105"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15" dirty="0">
                <a:solidFill>
                  <a:srgbClr val="FFFFFF"/>
                </a:solidFill>
                <a:latin typeface="Arial"/>
                <a:cs typeface="Arial"/>
              </a:rPr>
              <a:t>the</a:t>
            </a:r>
            <a:r>
              <a:rPr sz="1800" spc="-105" dirty="0">
                <a:solidFill>
                  <a:srgbClr val="FFFFFF"/>
                </a:solidFill>
                <a:latin typeface="Arial"/>
                <a:cs typeface="Arial"/>
              </a:rPr>
              <a:t> </a:t>
            </a:r>
            <a:r>
              <a:rPr sz="1800" spc="-35" dirty="0">
                <a:solidFill>
                  <a:srgbClr val="FFFFFF"/>
                </a:solidFill>
                <a:latin typeface="Arial"/>
                <a:cs typeface="Arial"/>
              </a:rPr>
              <a:t>principles</a:t>
            </a:r>
            <a:r>
              <a:rPr sz="1800" spc="-105"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spc="-25" dirty="0">
                <a:solidFill>
                  <a:srgbClr val="FFFFFF"/>
                </a:solidFill>
                <a:latin typeface="Arial"/>
                <a:cs typeface="Arial"/>
              </a:rPr>
              <a:t>equality</a:t>
            </a:r>
            <a:r>
              <a:rPr sz="1800" spc="-100"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dirty="0">
                <a:solidFill>
                  <a:srgbClr val="FFFFFF"/>
                </a:solidFill>
                <a:latin typeface="Arial"/>
                <a:cs typeface="Arial"/>
              </a:rPr>
              <a:t>opportunity</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spc="-55" dirty="0">
                <a:solidFill>
                  <a:srgbClr val="FFFFFF"/>
                </a:solidFill>
                <a:latin typeface="Arial"/>
                <a:cs typeface="Arial"/>
              </a:rPr>
              <a:t>responsible</a:t>
            </a:r>
            <a:r>
              <a:rPr sz="1800" spc="-105" dirty="0">
                <a:solidFill>
                  <a:srgbClr val="FFFFFF"/>
                </a:solidFill>
                <a:latin typeface="Arial"/>
                <a:cs typeface="Arial"/>
              </a:rPr>
              <a:t> </a:t>
            </a:r>
            <a:r>
              <a:rPr sz="1800" dirty="0">
                <a:solidFill>
                  <a:srgbClr val="FFFFFF"/>
                </a:solidFill>
                <a:latin typeface="Arial"/>
                <a:cs typeface="Arial"/>
              </a:rPr>
              <a:t>for</a:t>
            </a:r>
            <a:r>
              <a:rPr sz="1800" spc="-105" dirty="0">
                <a:solidFill>
                  <a:srgbClr val="FFFFFF"/>
                </a:solidFill>
                <a:latin typeface="Arial"/>
                <a:cs typeface="Arial"/>
              </a:rPr>
              <a:t> </a:t>
            </a:r>
            <a:r>
              <a:rPr sz="1800" spc="-60" dirty="0">
                <a:solidFill>
                  <a:srgbClr val="FFFFFF"/>
                </a:solidFill>
                <a:latin typeface="Arial"/>
                <a:cs typeface="Arial"/>
              </a:rPr>
              <a:t>ensuring</a:t>
            </a:r>
            <a:r>
              <a:rPr sz="1800" spc="-105" dirty="0">
                <a:solidFill>
                  <a:srgbClr val="FFFFFF"/>
                </a:solidFill>
                <a:latin typeface="Arial"/>
                <a:cs typeface="Arial"/>
              </a:rPr>
              <a:t> </a:t>
            </a:r>
            <a:r>
              <a:rPr sz="1800" dirty="0">
                <a:solidFill>
                  <a:srgbClr val="FFFFFF"/>
                </a:solidFill>
                <a:latin typeface="Arial"/>
                <a:cs typeface="Arial"/>
              </a:rPr>
              <a:t>that</a:t>
            </a:r>
            <a:r>
              <a:rPr sz="1800" spc="-100" dirty="0">
                <a:solidFill>
                  <a:srgbClr val="FFFFFF"/>
                </a:solidFill>
                <a:latin typeface="Arial"/>
                <a:cs typeface="Arial"/>
              </a:rPr>
              <a:t> </a:t>
            </a:r>
            <a:r>
              <a:rPr sz="1800" spc="-35" dirty="0">
                <a:solidFill>
                  <a:srgbClr val="FFFFFF"/>
                </a:solidFill>
                <a:latin typeface="Arial"/>
                <a:cs typeface="Arial"/>
              </a:rPr>
              <a:t>no</a:t>
            </a:r>
            <a:r>
              <a:rPr sz="1800" spc="-105" dirty="0">
                <a:solidFill>
                  <a:srgbClr val="FFFFFF"/>
                </a:solidFill>
                <a:latin typeface="Arial"/>
                <a:cs typeface="Arial"/>
              </a:rPr>
              <a:t> </a:t>
            </a:r>
            <a:r>
              <a:rPr sz="1800" spc="-10" dirty="0">
                <a:solidFill>
                  <a:srgbClr val="FFFFFF"/>
                </a:solidFill>
                <a:latin typeface="Arial"/>
                <a:cs typeface="Arial"/>
              </a:rPr>
              <a:t>job</a:t>
            </a:r>
            <a:r>
              <a:rPr sz="1800" spc="-105" dirty="0">
                <a:solidFill>
                  <a:srgbClr val="FFFFFF"/>
                </a:solidFill>
                <a:latin typeface="Arial"/>
                <a:cs typeface="Arial"/>
              </a:rPr>
              <a:t> </a:t>
            </a:r>
            <a:r>
              <a:rPr sz="1800" spc="-30" dirty="0">
                <a:solidFill>
                  <a:srgbClr val="FFFFFF"/>
                </a:solidFill>
                <a:latin typeface="Arial"/>
                <a:cs typeface="Arial"/>
              </a:rPr>
              <a:t>applicant,</a:t>
            </a:r>
            <a:r>
              <a:rPr sz="1800" spc="-105" dirty="0">
                <a:solidFill>
                  <a:srgbClr val="FFFFFF"/>
                </a:solidFill>
                <a:latin typeface="Arial"/>
                <a:cs typeface="Arial"/>
              </a:rPr>
              <a:t> </a:t>
            </a:r>
            <a:r>
              <a:rPr sz="1800" spc="-10" dirty="0">
                <a:solidFill>
                  <a:srgbClr val="FFFFFF"/>
                </a:solidFill>
                <a:latin typeface="Arial"/>
                <a:cs typeface="Arial"/>
              </a:rPr>
              <a:t>employee, </a:t>
            </a:r>
            <a:r>
              <a:rPr sz="1800" spc="-30" dirty="0">
                <a:solidFill>
                  <a:srgbClr val="FFFFFF"/>
                </a:solidFill>
                <a:latin typeface="Arial"/>
                <a:cs typeface="Arial"/>
              </a:rPr>
              <a:t>volunteer</a:t>
            </a:r>
            <a:r>
              <a:rPr sz="1800" spc="-114" dirty="0">
                <a:solidFill>
                  <a:srgbClr val="FFFFFF"/>
                </a:solidFill>
                <a:latin typeface="Arial"/>
                <a:cs typeface="Arial"/>
              </a:rPr>
              <a:t> </a:t>
            </a:r>
            <a:r>
              <a:rPr sz="1800" spc="-10" dirty="0">
                <a:solidFill>
                  <a:srgbClr val="FFFFFF"/>
                </a:solidFill>
                <a:latin typeface="Arial"/>
                <a:cs typeface="Arial"/>
              </a:rPr>
              <a:t>or</a:t>
            </a:r>
            <a:r>
              <a:rPr sz="1800" spc="-110" dirty="0">
                <a:solidFill>
                  <a:srgbClr val="FFFFFF"/>
                </a:solidFill>
                <a:latin typeface="Arial"/>
                <a:cs typeface="Arial"/>
              </a:rPr>
              <a:t> </a:t>
            </a:r>
            <a:r>
              <a:rPr sz="1800" spc="-50" dirty="0">
                <a:solidFill>
                  <a:srgbClr val="FFFFFF"/>
                </a:solidFill>
                <a:latin typeface="Arial"/>
                <a:cs typeface="Arial"/>
              </a:rPr>
              <a:t>member</a:t>
            </a:r>
            <a:r>
              <a:rPr sz="1800" spc="-110" dirty="0">
                <a:solidFill>
                  <a:srgbClr val="FFFFFF"/>
                </a:solidFill>
                <a:latin typeface="Arial"/>
                <a:cs typeface="Arial"/>
              </a:rPr>
              <a:t> </a:t>
            </a:r>
            <a:r>
              <a:rPr sz="1800" spc="-80" dirty="0">
                <a:solidFill>
                  <a:srgbClr val="FFFFFF"/>
                </a:solidFill>
                <a:latin typeface="Arial"/>
                <a:cs typeface="Arial"/>
              </a:rPr>
              <a:t>receives</a:t>
            </a:r>
            <a:r>
              <a:rPr sz="1800" spc="-110" dirty="0">
                <a:solidFill>
                  <a:srgbClr val="FFFFFF"/>
                </a:solidFill>
                <a:latin typeface="Arial"/>
                <a:cs typeface="Arial"/>
              </a:rPr>
              <a:t> </a:t>
            </a:r>
            <a:r>
              <a:rPr sz="1800" spc="-100" dirty="0">
                <a:solidFill>
                  <a:srgbClr val="FFFFFF"/>
                </a:solidFill>
                <a:latin typeface="Arial"/>
                <a:cs typeface="Arial"/>
              </a:rPr>
              <a:t>less</a:t>
            </a:r>
            <a:r>
              <a:rPr sz="1800" spc="-110" dirty="0">
                <a:solidFill>
                  <a:srgbClr val="FFFFFF"/>
                </a:solidFill>
                <a:latin typeface="Arial"/>
                <a:cs typeface="Arial"/>
              </a:rPr>
              <a:t> </a:t>
            </a:r>
            <a:r>
              <a:rPr sz="1800" spc="-45" dirty="0">
                <a:solidFill>
                  <a:srgbClr val="FFFFFF"/>
                </a:solidFill>
                <a:latin typeface="Arial"/>
                <a:cs typeface="Arial"/>
              </a:rPr>
              <a:t>favourable</a:t>
            </a:r>
            <a:r>
              <a:rPr sz="1800" spc="-110" dirty="0">
                <a:solidFill>
                  <a:srgbClr val="FFFFFF"/>
                </a:solidFill>
                <a:latin typeface="Arial"/>
                <a:cs typeface="Arial"/>
              </a:rPr>
              <a:t> </a:t>
            </a:r>
            <a:r>
              <a:rPr sz="1800" spc="-10" dirty="0">
                <a:solidFill>
                  <a:srgbClr val="FFFFFF"/>
                </a:solidFill>
                <a:latin typeface="Arial"/>
                <a:cs typeface="Arial"/>
              </a:rPr>
              <a:t>treatment</a:t>
            </a:r>
            <a:r>
              <a:rPr sz="1800" spc="-110" dirty="0">
                <a:solidFill>
                  <a:srgbClr val="FFFFFF"/>
                </a:solidFill>
                <a:latin typeface="Arial"/>
                <a:cs typeface="Arial"/>
              </a:rPr>
              <a:t> </a:t>
            </a:r>
            <a:r>
              <a:rPr sz="1800" spc="-35" dirty="0">
                <a:solidFill>
                  <a:srgbClr val="FFFFFF"/>
                </a:solidFill>
                <a:latin typeface="Arial"/>
                <a:cs typeface="Arial"/>
              </a:rPr>
              <a:t>on</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spc="-55" dirty="0">
                <a:solidFill>
                  <a:srgbClr val="FFFFFF"/>
                </a:solidFill>
                <a:latin typeface="Arial"/>
                <a:cs typeface="Arial"/>
              </a:rPr>
              <a:t>grounds</a:t>
            </a:r>
            <a:r>
              <a:rPr sz="1800" spc="-110" dirty="0">
                <a:solidFill>
                  <a:srgbClr val="FFFFFF"/>
                </a:solidFill>
                <a:latin typeface="Arial"/>
                <a:cs typeface="Arial"/>
              </a:rPr>
              <a:t> </a:t>
            </a:r>
            <a:r>
              <a:rPr sz="1800" spc="-10" dirty="0">
                <a:solidFill>
                  <a:srgbClr val="FFFFFF"/>
                </a:solidFill>
                <a:latin typeface="Arial"/>
                <a:cs typeface="Arial"/>
              </a:rPr>
              <a:t>of</a:t>
            </a:r>
            <a:r>
              <a:rPr sz="1800" spc="-110" dirty="0">
                <a:solidFill>
                  <a:srgbClr val="FFFFFF"/>
                </a:solidFill>
                <a:latin typeface="Arial"/>
                <a:cs typeface="Arial"/>
              </a:rPr>
              <a:t> </a:t>
            </a:r>
            <a:r>
              <a:rPr sz="1800" spc="-95" dirty="0">
                <a:solidFill>
                  <a:srgbClr val="FFFFFF"/>
                </a:solidFill>
                <a:latin typeface="Arial"/>
                <a:cs typeface="Arial"/>
              </a:rPr>
              <a:t>age,</a:t>
            </a:r>
            <a:r>
              <a:rPr sz="1800" spc="-110" dirty="0">
                <a:solidFill>
                  <a:srgbClr val="FFFFFF"/>
                </a:solidFill>
                <a:latin typeface="Arial"/>
                <a:cs typeface="Arial"/>
              </a:rPr>
              <a:t> </a:t>
            </a:r>
            <a:r>
              <a:rPr sz="1800" spc="-65" dirty="0">
                <a:solidFill>
                  <a:srgbClr val="FFFFFF"/>
                </a:solidFill>
                <a:latin typeface="Arial"/>
                <a:cs typeface="Arial"/>
              </a:rPr>
              <a:t>gender,</a:t>
            </a:r>
            <a:r>
              <a:rPr sz="1800" spc="-110" dirty="0">
                <a:solidFill>
                  <a:srgbClr val="FFFFFF"/>
                </a:solidFill>
                <a:latin typeface="Arial"/>
                <a:cs typeface="Arial"/>
              </a:rPr>
              <a:t> </a:t>
            </a:r>
            <a:r>
              <a:rPr sz="1800" spc="-20" dirty="0">
                <a:solidFill>
                  <a:srgbClr val="FFFFFF"/>
                </a:solidFill>
                <a:latin typeface="Arial"/>
                <a:cs typeface="Arial"/>
              </a:rPr>
              <a:t>disability,</a:t>
            </a:r>
            <a:r>
              <a:rPr sz="1800" spc="-110" dirty="0">
                <a:solidFill>
                  <a:srgbClr val="FFFFFF"/>
                </a:solidFill>
                <a:latin typeface="Arial"/>
                <a:cs typeface="Arial"/>
              </a:rPr>
              <a:t> </a:t>
            </a:r>
            <a:r>
              <a:rPr sz="1800" spc="-75" dirty="0">
                <a:solidFill>
                  <a:srgbClr val="FFFFFF"/>
                </a:solidFill>
                <a:latin typeface="Arial"/>
                <a:cs typeface="Arial"/>
              </a:rPr>
              <a:t>race,</a:t>
            </a:r>
            <a:r>
              <a:rPr sz="1800" spc="-110" dirty="0">
                <a:solidFill>
                  <a:srgbClr val="FFFFFF"/>
                </a:solidFill>
                <a:latin typeface="Arial"/>
                <a:cs typeface="Arial"/>
              </a:rPr>
              <a:t> </a:t>
            </a:r>
            <a:r>
              <a:rPr sz="1800" spc="-30" dirty="0">
                <a:solidFill>
                  <a:srgbClr val="FFFFFF"/>
                </a:solidFill>
                <a:latin typeface="Arial"/>
                <a:cs typeface="Arial"/>
              </a:rPr>
              <a:t>ethnic</a:t>
            </a:r>
            <a:r>
              <a:rPr sz="1800" spc="-110" dirty="0">
                <a:solidFill>
                  <a:srgbClr val="FFFFFF"/>
                </a:solidFill>
                <a:latin typeface="Arial"/>
                <a:cs typeface="Arial"/>
              </a:rPr>
              <a:t> </a:t>
            </a:r>
            <a:r>
              <a:rPr sz="1800" spc="-25" dirty="0">
                <a:solidFill>
                  <a:srgbClr val="FFFFFF"/>
                </a:solidFill>
                <a:latin typeface="Arial"/>
                <a:cs typeface="Arial"/>
              </a:rPr>
              <a:t>origin,</a:t>
            </a:r>
            <a:r>
              <a:rPr sz="1800" spc="-110" dirty="0">
                <a:solidFill>
                  <a:srgbClr val="FFFFFF"/>
                </a:solidFill>
                <a:latin typeface="Arial"/>
                <a:cs typeface="Arial"/>
              </a:rPr>
              <a:t> </a:t>
            </a:r>
            <a:r>
              <a:rPr sz="1800" spc="-10" dirty="0">
                <a:solidFill>
                  <a:srgbClr val="FFFFFF"/>
                </a:solidFill>
                <a:latin typeface="Arial"/>
                <a:cs typeface="Arial"/>
              </a:rPr>
              <a:t>nationality,</a:t>
            </a:r>
            <a:r>
              <a:rPr sz="1800" spc="-110" dirty="0">
                <a:solidFill>
                  <a:srgbClr val="FFFFFF"/>
                </a:solidFill>
                <a:latin typeface="Arial"/>
                <a:cs typeface="Arial"/>
              </a:rPr>
              <a:t> </a:t>
            </a:r>
            <a:r>
              <a:rPr sz="1800" spc="-35" dirty="0">
                <a:solidFill>
                  <a:srgbClr val="FFFFFF"/>
                </a:solidFill>
                <a:latin typeface="Arial"/>
                <a:cs typeface="Arial"/>
              </a:rPr>
              <a:t>colour,</a:t>
            </a:r>
            <a:r>
              <a:rPr sz="1800" spc="-110" dirty="0">
                <a:solidFill>
                  <a:srgbClr val="FFFFFF"/>
                </a:solidFill>
                <a:latin typeface="Arial"/>
                <a:cs typeface="Arial"/>
              </a:rPr>
              <a:t> </a:t>
            </a:r>
            <a:r>
              <a:rPr sz="1800" spc="-10" dirty="0">
                <a:solidFill>
                  <a:srgbClr val="FFFFFF"/>
                </a:solidFill>
                <a:latin typeface="Arial"/>
                <a:cs typeface="Arial"/>
              </a:rPr>
              <a:t>parental or</a:t>
            </a:r>
            <a:r>
              <a:rPr sz="1800" spc="-105" dirty="0">
                <a:solidFill>
                  <a:srgbClr val="FFFFFF"/>
                </a:solidFill>
                <a:latin typeface="Arial"/>
                <a:cs typeface="Arial"/>
              </a:rPr>
              <a:t> </a:t>
            </a:r>
            <a:r>
              <a:rPr sz="1800" spc="-10" dirty="0">
                <a:solidFill>
                  <a:srgbClr val="FFFFFF"/>
                </a:solidFill>
                <a:latin typeface="Arial"/>
                <a:cs typeface="Arial"/>
              </a:rPr>
              <a:t>marital</a:t>
            </a:r>
            <a:r>
              <a:rPr sz="1800" spc="-105" dirty="0">
                <a:solidFill>
                  <a:srgbClr val="FFFFFF"/>
                </a:solidFill>
                <a:latin typeface="Arial"/>
                <a:cs typeface="Arial"/>
              </a:rPr>
              <a:t> </a:t>
            </a:r>
            <a:r>
              <a:rPr sz="1800" spc="-50" dirty="0">
                <a:solidFill>
                  <a:srgbClr val="FFFFFF"/>
                </a:solidFill>
                <a:latin typeface="Arial"/>
                <a:cs typeface="Arial"/>
              </a:rPr>
              <a:t>status,</a:t>
            </a:r>
            <a:r>
              <a:rPr sz="1800" spc="-100" dirty="0">
                <a:solidFill>
                  <a:srgbClr val="FFFFFF"/>
                </a:solidFill>
                <a:latin typeface="Arial"/>
                <a:cs typeface="Arial"/>
              </a:rPr>
              <a:t> </a:t>
            </a:r>
            <a:r>
              <a:rPr sz="1800" spc="-65" dirty="0">
                <a:solidFill>
                  <a:srgbClr val="FFFFFF"/>
                </a:solidFill>
                <a:latin typeface="Arial"/>
                <a:cs typeface="Arial"/>
              </a:rPr>
              <a:t>pregnancy,</a:t>
            </a:r>
            <a:r>
              <a:rPr sz="1800" spc="-105" dirty="0">
                <a:solidFill>
                  <a:srgbClr val="FFFFFF"/>
                </a:solidFill>
                <a:latin typeface="Arial"/>
                <a:cs typeface="Arial"/>
              </a:rPr>
              <a:t> </a:t>
            </a:r>
            <a:r>
              <a:rPr sz="1800" spc="-40" dirty="0">
                <a:solidFill>
                  <a:srgbClr val="FFFFFF"/>
                </a:solidFill>
                <a:latin typeface="Arial"/>
                <a:cs typeface="Arial"/>
              </a:rPr>
              <a:t>religious</a:t>
            </a:r>
            <a:r>
              <a:rPr sz="1800" spc="-100" dirty="0">
                <a:solidFill>
                  <a:srgbClr val="FFFFFF"/>
                </a:solidFill>
                <a:latin typeface="Arial"/>
                <a:cs typeface="Arial"/>
              </a:rPr>
              <a:t> </a:t>
            </a:r>
            <a:r>
              <a:rPr sz="1800" spc="-35" dirty="0">
                <a:solidFill>
                  <a:srgbClr val="FFFFFF"/>
                </a:solidFill>
                <a:latin typeface="Arial"/>
                <a:cs typeface="Arial"/>
              </a:rPr>
              <a:t>belief,</a:t>
            </a:r>
            <a:r>
              <a:rPr sz="1800" spc="-105" dirty="0">
                <a:solidFill>
                  <a:srgbClr val="FFFFFF"/>
                </a:solidFill>
                <a:latin typeface="Arial"/>
                <a:cs typeface="Arial"/>
              </a:rPr>
              <a:t> </a:t>
            </a:r>
            <a:r>
              <a:rPr sz="1800" spc="-100" dirty="0">
                <a:solidFill>
                  <a:srgbClr val="FFFFFF"/>
                </a:solidFill>
                <a:latin typeface="Arial"/>
                <a:cs typeface="Arial"/>
              </a:rPr>
              <a:t>class </a:t>
            </a:r>
            <a:r>
              <a:rPr sz="1800" spc="-10" dirty="0">
                <a:solidFill>
                  <a:srgbClr val="FFFFFF"/>
                </a:solidFill>
                <a:latin typeface="Arial"/>
                <a:cs typeface="Arial"/>
              </a:rPr>
              <a:t>or</a:t>
            </a:r>
            <a:r>
              <a:rPr sz="1800" spc="-105" dirty="0">
                <a:solidFill>
                  <a:srgbClr val="FFFFFF"/>
                </a:solidFill>
                <a:latin typeface="Arial"/>
                <a:cs typeface="Arial"/>
              </a:rPr>
              <a:t> </a:t>
            </a:r>
            <a:r>
              <a:rPr sz="1800" spc="-55" dirty="0">
                <a:solidFill>
                  <a:srgbClr val="FFFFFF"/>
                </a:solidFill>
                <a:latin typeface="Arial"/>
                <a:cs typeface="Arial"/>
              </a:rPr>
              <a:t>social</a:t>
            </a:r>
            <a:r>
              <a:rPr sz="1800" spc="-100" dirty="0">
                <a:solidFill>
                  <a:srgbClr val="FFFFFF"/>
                </a:solidFill>
                <a:latin typeface="Arial"/>
                <a:cs typeface="Arial"/>
              </a:rPr>
              <a:t> </a:t>
            </a:r>
            <a:r>
              <a:rPr sz="1800" spc="-50" dirty="0">
                <a:solidFill>
                  <a:srgbClr val="FFFFFF"/>
                </a:solidFill>
                <a:latin typeface="Arial"/>
                <a:cs typeface="Arial"/>
              </a:rPr>
              <a:t>background,</a:t>
            </a:r>
            <a:r>
              <a:rPr sz="1800" spc="-105" dirty="0">
                <a:solidFill>
                  <a:srgbClr val="FFFFFF"/>
                </a:solidFill>
                <a:latin typeface="Arial"/>
                <a:cs typeface="Arial"/>
              </a:rPr>
              <a:t> </a:t>
            </a:r>
            <a:r>
              <a:rPr sz="1800" spc="-50" dirty="0">
                <a:solidFill>
                  <a:srgbClr val="FFFFFF"/>
                </a:solidFill>
                <a:latin typeface="Arial"/>
                <a:cs typeface="Arial"/>
              </a:rPr>
              <a:t>sexuality</a:t>
            </a:r>
            <a:r>
              <a:rPr sz="1800" spc="-100" dirty="0">
                <a:solidFill>
                  <a:srgbClr val="FFFFFF"/>
                </a:solidFill>
                <a:latin typeface="Arial"/>
                <a:cs typeface="Arial"/>
              </a:rPr>
              <a:t> </a:t>
            </a:r>
            <a:r>
              <a:rPr sz="1800" spc="-10" dirty="0">
                <a:solidFill>
                  <a:srgbClr val="FFFFFF"/>
                </a:solidFill>
                <a:latin typeface="Arial"/>
                <a:cs typeface="Arial"/>
              </a:rPr>
              <a:t>or</a:t>
            </a:r>
            <a:r>
              <a:rPr sz="1800" spc="-105" dirty="0">
                <a:solidFill>
                  <a:srgbClr val="FFFFFF"/>
                </a:solidFill>
                <a:latin typeface="Arial"/>
                <a:cs typeface="Arial"/>
              </a:rPr>
              <a:t> </a:t>
            </a:r>
            <a:r>
              <a:rPr sz="1800" dirty="0">
                <a:solidFill>
                  <a:srgbClr val="FFFFFF"/>
                </a:solidFill>
                <a:latin typeface="Arial"/>
                <a:cs typeface="Arial"/>
              </a:rPr>
              <a:t>political</a:t>
            </a:r>
            <a:r>
              <a:rPr sz="1800" spc="-100" dirty="0">
                <a:solidFill>
                  <a:srgbClr val="FFFFFF"/>
                </a:solidFill>
                <a:latin typeface="Arial"/>
                <a:cs typeface="Arial"/>
              </a:rPr>
              <a:t> </a:t>
            </a:r>
            <a:r>
              <a:rPr sz="1800" spc="-10" dirty="0">
                <a:solidFill>
                  <a:srgbClr val="FFFFFF"/>
                </a:solidFill>
                <a:latin typeface="Arial"/>
                <a:cs typeface="Arial"/>
              </a:rPr>
              <a:t>belief.</a:t>
            </a:r>
            <a:endParaRPr sz="1800" dirty="0">
              <a:latin typeface="Arial"/>
              <a:cs typeface="Arial"/>
            </a:endParaRPr>
          </a:p>
          <a:p>
            <a:pPr>
              <a:lnSpc>
                <a:spcPct val="100000"/>
              </a:lnSpc>
              <a:spcBef>
                <a:spcPts val="400"/>
              </a:spcBef>
            </a:pPr>
            <a:endParaRPr sz="1800" dirty="0">
              <a:latin typeface="Arial"/>
              <a:cs typeface="Arial"/>
            </a:endParaRPr>
          </a:p>
          <a:p>
            <a:pPr marL="12700" marR="72390">
              <a:lnSpc>
                <a:spcPct val="114599"/>
              </a:lnSpc>
              <a:spcBef>
                <a:spcPts val="5"/>
              </a:spcBef>
            </a:pPr>
            <a:r>
              <a:rPr sz="1800" spc="-95" dirty="0">
                <a:solidFill>
                  <a:srgbClr val="FFFFFF"/>
                </a:solidFill>
                <a:latin typeface="Arial"/>
                <a:cs typeface="Arial"/>
              </a:rPr>
              <a:t>StreetGames</a:t>
            </a:r>
            <a:r>
              <a:rPr sz="1800" spc="-110" dirty="0">
                <a:solidFill>
                  <a:srgbClr val="FFFFFF"/>
                </a:solidFill>
                <a:latin typeface="Arial"/>
                <a:cs typeface="Arial"/>
              </a:rPr>
              <a:t> </a:t>
            </a:r>
            <a:r>
              <a:rPr sz="1800" spc="-65" dirty="0">
                <a:solidFill>
                  <a:srgbClr val="FFFFFF"/>
                </a:solidFill>
                <a:latin typeface="Arial"/>
                <a:cs typeface="Arial"/>
              </a:rPr>
              <a:t>is</a:t>
            </a:r>
            <a:r>
              <a:rPr sz="1800" spc="-105" dirty="0">
                <a:solidFill>
                  <a:srgbClr val="FFFFFF"/>
                </a:solidFill>
                <a:latin typeface="Arial"/>
                <a:cs typeface="Arial"/>
              </a:rPr>
              <a:t> </a:t>
            </a:r>
            <a:r>
              <a:rPr sz="1800" spc="-10" dirty="0">
                <a:solidFill>
                  <a:srgbClr val="FFFFFF"/>
                </a:solidFill>
                <a:latin typeface="Arial"/>
                <a:cs typeface="Arial"/>
              </a:rPr>
              <a:t>committed</a:t>
            </a:r>
            <a:r>
              <a:rPr sz="1800" spc="-105"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65" dirty="0">
                <a:solidFill>
                  <a:srgbClr val="FFFFFF"/>
                </a:solidFill>
                <a:latin typeface="Arial"/>
                <a:cs typeface="Arial"/>
              </a:rPr>
              <a:t>safeguarding</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10" dirty="0">
                <a:solidFill>
                  <a:srgbClr val="FFFFFF"/>
                </a:solidFill>
                <a:latin typeface="Arial"/>
                <a:cs typeface="Arial"/>
              </a:rPr>
              <a:t>promoting</a:t>
            </a:r>
            <a:r>
              <a:rPr sz="1800" spc="-105" dirty="0">
                <a:solidFill>
                  <a:srgbClr val="FFFFFF"/>
                </a:solidFill>
                <a:latin typeface="Arial"/>
                <a:cs typeface="Arial"/>
              </a:rPr>
              <a:t> </a:t>
            </a:r>
            <a:r>
              <a:rPr sz="1800" spc="-15" dirty="0">
                <a:solidFill>
                  <a:srgbClr val="FFFFFF"/>
                </a:solidFill>
                <a:latin typeface="Arial"/>
                <a:cs typeface="Arial"/>
              </a:rPr>
              <a:t>the</a:t>
            </a:r>
            <a:r>
              <a:rPr sz="1800" spc="-105" dirty="0">
                <a:solidFill>
                  <a:srgbClr val="FFFFFF"/>
                </a:solidFill>
                <a:latin typeface="Arial"/>
                <a:cs typeface="Arial"/>
              </a:rPr>
              <a:t> </a:t>
            </a:r>
            <a:r>
              <a:rPr sz="1800" spc="-45" dirty="0">
                <a:solidFill>
                  <a:srgbClr val="FFFFFF"/>
                </a:solidFill>
                <a:latin typeface="Arial"/>
                <a:cs typeface="Arial"/>
              </a:rPr>
              <a:t>welfare</a:t>
            </a:r>
            <a:r>
              <a:rPr sz="1800" spc="-105"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sz="1800" spc="-30" dirty="0">
                <a:solidFill>
                  <a:srgbClr val="FFFFFF"/>
                </a:solidFill>
                <a:latin typeface="Arial"/>
                <a:cs typeface="Arial"/>
              </a:rPr>
              <a:t>children</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45" dirty="0">
                <a:solidFill>
                  <a:srgbClr val="FFFFFF"/>
                </a:solidFill>
                <a:latin typeface="Arial"/>
                <a:cs typeface="Arial"/>
              </a:rPr>
              <a:t>vulnerable</a:t>
            </a:r>
            <a:r>
              <a:rPr sz="1800" spc="-105" dirty="0">
                <a:solidFill>
                  <a:srgbClr val="FFFFFF"/>
                </a:solidFill>
                <a:latin typeface="Arial"/>
                <a:cs typeface="Arial"/>
              </a:rPr>
              <a:t> </a:t>
            </a:r>
            <a:r>
              <a:rPr sz="1800" spc="-35" dirty="0">
                <a:solidFill>
                  <a:srgbClr val="FFFFFF"/>
                </a:solidFill>
                <a:latin typeface="Arial"/>
                <a:cs typeface="Arial"/>
              </a:rPr>
              <a:t>adults</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75" dirty="0">
                <a:solidFill>
                  <a:srgbClr val="FFFFFF"/>
                </a:solidFill>
                <a:latin typeface="Arial"/>
                <a:cs typeface="Arial"/>
              </a:rPr>
              <a:t>expects</a:t>
            </a:r>
            <a:r>
              <a:rPr sz="1800" spc="-110" dirty="0">
                <a:solidFill>
                  <a:srgbClr val="FFFFFF"/>
                </a:solidFill>
                <a:latin typeface="Arial"/>
                <a:cs typeface="Arial"/>
              </a:rPr>
              <a:t> </a:t>
            </a:r>
            <a:r>
              <a:rPr sz="1800" dirty="0">
                <a:solidFill>
                  <a:srgbClr val="FFFFFF"/>
                </a:solidFill>
                <a:latin typeface="Arial"/>
                <a:cs typeface="Arial"/>
              </a:rPr>
              <a:t>all</a:t>
            </a:r>
            <a:r>
              <a:rPr sz="1800" spc="-105" dirty="0">
                <a:solidFill>
                  <a:srgbClr val="FFFFFF"/>
                </a:solidFill>
                <a:latin typeface="Arial"/>
                <a:cs typeface="Arial"/>
              </a:rPr>
              <a:t> </a:t>
            </a:r>
            <a:r>
              <a:rPr sz="1800" spc="-65" dirty="0">
                <a:solidFill>
                  <a:srgbClr val="FFFFFF"/>
                </a:solidFill>
                <a:latin typeface="Arial"/>
                <a:cs typeface="Arial"/>
              </a:rPr>
              <a:t>employees</a:t>
            </a:r>
            <a:r>
              <a:rPr sz="1800" spc="-105" dirty="0">
                <a:solidFill>
                  <a:srgbClr val="FFFFFF"/>
                </a:solidFill>
                <a:latin typeface="Arial"/>
                <a:cs typeface="Arial"/>
              </a:rPr>
              <a:t> </a:t>
            </a:r>
            <a:r>
              <a:rPr sz="1800" spc="-55" dirty="0">
                <a:solidFill>
                  <a:srgbClr val="FFFFFF"/>
                </a:solidFill>
                <a:latin typeface="Arial"/>
                <a:cs typeface="Arial"/>
              </a:rPr>
              <a:t>and</a:t>
            </a:r>
            <a:r>
              <a:rPr sz="1800" spc="-105" dirty="0">
                <a:solidFill>
                  <a:srgbClr val="FFFFFF"/>
                </a:solidFill>
                <a:latin typeface="Arial"/>
                <a:cs typeface="Arial"/>
              </a:rPr>
              <a:t> </a:t>
            </a:r>
            <a:r>
              <a:rPr sz="1800" spc="-10" dirty="0">
                <a:solidFill>
                  <a:srgbClr val="FFFFFF"/>
                </a:solidFill>
                <a:latin typeface="Arial"/>
                <a:cs typeface="Arial"/>
              </a:rPr>
              <a:t>volunteers </a:t>
            </a:r>
            <a:r>
              <a:rPr sz="1800" dirty="0">
                <a:solidFill>
                  <a:srgbClr val="FFFFFF"/>
                </a:solidFill>
                <a:latin typeface="Arial"/>
                <a:cs typeface="Arial"/>
              </a:rPr>
              <a:t>to</a:t>
            </a:r>
            <a:r>
              <a:rPr sz="1800" spc="-105" dirty="0">
                <a:solidFill>
                  <a:srgbClr val="FFFFFF"/>
                </a:solidFill>
                <a:latin typeface="Arial"/>
                <a:cs typeface="Arial"/>
              </a:rPr>
              <a:t> </a:t>
            </a:r>
            <a:r>
              <a:rPr sz="1800" spc="-85" dirty="0">
                <a:solidFill>
                  <a:srgbClr val="FFFFFF"/>
                </a:solidFill>
                <a:latin typeface="Arial"/>
                <a:cs typeface="Arial"/>
              </a:rPr>
              <a:t>share</a:t>
            </a:r>
            <a:r>
              <a:rPr sz="1800" spc="-100" dirty="0">
                <a:solidFill>
                  <a:srgbClr val="FFFFFF"/>
                </a:solidFill>
                <a:latin typeface="Arial"/>
                <a:cs typeface="Arial"/>
              </a:rPr>
              <a:t> </a:t>
            </a:r>
            <a:r>
              <a:rPr sz="1800" spc="-20" dirty="0">
                <a:solidFill>
                  <a:srgbClr val="FFFFFF"/>
                </a:solidFill>
                <a:latin typeface="Arial"/>
                <a:cs typeface="Arial"/>
              </a:rPr>
              <a:t>this</a:t>
            </a:r>
            <a:r>
              <a:rPr sz="1800" spc="-100" dirty="0">
                <a:solidFill>
                  <a:srgbClr val="FFFFFF"/>
                </a:solidFill>
                <a:latin typeface="Arial"/>
                <a:cs typeface="Arial"/>
              </a:rPr>
              <a:t> </a:t>
            </a:r>
            <a:r>
              <a:rPr sz="1800" spc="-10" dirty="0">
                <a:solidFill>
                  <a:srgbClr val="FFFFFF"/>
                </a:solidFill>
                <a:latin typeface="Arial"/>
                <a:cs typeface="Arial"/>
              </a:rPr>
              <a:t>commitment.</a:t>
            </a:r>
            <a:endParaRPr sz="1800" dirty="0">
              <a:latin typeface="Arial"/>
              <a:cs typeface="Arial"/>
            </a:endParaRPr>
          </a:p>
          <a:p>
            <a:pPr>
              <a:lnSpc>
                <a:spcPct val="100000"/>
              </a:lnSpc>
              <a:spcBef>
                <a:spcPts val="400"/>
              </a:spcBef>
            </a:pPr>
            <a:endParaRPr sz="1800" dirty="0">
              <a:latin typeface="Arial"/>
              <a:cs typeface="Arial"/>
            </a:endParaRPr>
          </a:p>
          <a:p>
            <a:pPr marL="12700" marR="5080">
              <a:lnSpc>
                <a:spcPct val="114599"/>
              </a:lnSpc>
              <a:spcBef>
                <a:spcPts val="5"/>
              </a:spcBef>
            </a:pPr>
            <a:r>
              <a:rPr sz="1800" spc="-210" dirty="0">
                <a:solidFill>
                  <a:srgbClr val="FFFFFF"/>
                </a:solidFill>
                <a:latin typeface="Arial"/>
                <a:cs typeface="Arial"/>
              </a:rPr>
              <a:t>We</a:t>
            </a:r>
            <a:r>
              <a:rPr sz="1800" spc="-114" dirty="0">
                <a:solidFill>
                  <a:srgbClr val="FFFFFF"/>
                </a:solidFill>
                <a:latin typeface="Arial"/>
                <a:cs typeface="Arial"/>
              </a:rPr>
              <a:t> </a:t>
            </a:r>
            <a:r>
              <a:rPr sz="1800" spc="-30" dirty="0">
                <a:solidFill>
                  <a:srgbClr val="FFFFFF"/>
                </a:solidFill>
                <a:latin typeface="Arial"/>
                <a:cs typeface="Arial"/>
              </a:rPr>
              <a:t>do</a:t>
            </a:r>
            <a:r>
              <a:rPr sz="1800" spc="-114" dirty="0">
                <a:solidFill>
                  <a:srgbClr val="FFFFFF"/>
                </a:solidFill>
                <a:latin typeface="Arial"/>
                <a:cs typeface="Arial"/>
              </a:rPr>
              <a:t> </a:t>
            </a:r>
            <a:r>
              <a:rPr sz="1800" dirty="0">
                <a:solidFill>
                  <a:srgbClr val="FFFFFF"/>
                </a:solidFill>
                <a:latin typeface="Arial"/>
                <a:cs typeface="Arial"/>
              </a:rPr>
              <a:t>not</a:t>
            </a:r>
            <a:r>
              <a:rPr sz="1800" spc="-110" dirty="0">
                <a:solidFill>
                  <a:srgbClr val="FFFFFF"/>
                </a:solidFill>
                <a:latin typeface="Arial"/>
                <a:cs typeface="Arial"/>
              </a:rPr>
              <a:t> </a:t>
            </a:r>
            <a:r>
              <a:rPr sz="1800" spc="-20" dirty="0">
                <a:solidFill>
                  <a:srgbClr val="FFFFFF"/>
                </a:solidFill>
                <a:latin typeface="Arial"/>
                <a:cs typeface="Arial"/>
              </a:rPr>
              <a:t>want</a:t>
            </a:r>
            <a:r>
              <a:rPr sz="1800" spc="-114" dirty="0">
                <a:solidFill>
                  <a:srgbClr val="FFFFFF"/>
                </a:solidFill>
                <a:latin typeface="Arial"/>
                <a:cs typeface="Arial"/>
              </a:rPr>
              <a:t> </a:t>
            </a:r>
            <a:r>
              <a:rPr sz="1800" spc="-20" dirty="0">
                <a:solidFill>
                  <a:srgbClr val="FFFFFF"/>
                </a:solidFill>
                <a:latin typeface="Arial"/>
                <a:cs typeface="Arial"/>
              </a:rPr>
              <a:t>recruitment</a:t>
            </a:r>
            <a:r>
              <a:rPr sz="1800" spc="-114" dirty="0">
                <a:solidFill>
                  <a:srgbClr val="FFFFFF"/>
                </a:solidFill>
                <a:latin typeface="Arial"/>
                <a:cs typeface="Arial"/>
              </a:rPr>
              <a:t> </a:t>
            </a:r>
            <a:r>
              <a:rPr sz="1800" dirty="0">
                <a:solidFill>
                  <a:srgbClr val="FFFFFF"/>
                </a:solidFill>
                <a:latin typeface="Arial"/>
                <a:cs typeface="Arial"/>
              </a:rPr>
              <a:t>for</a:t>
            </a:r>
            <a:r>
              <a:rPr sz="1800" spc="-110" dirty="0">
                <a:solidFill>
                  <a:srgbClr val="FFFFFF"/>
                </a:solidFill>
                <a:latin typeface="Arial"/>
                <a:cs typeface="Arial"/>
              </a:rPr>
              <a:t> </a:t>
            </a:r>
            <a:r>
              <a:rPr sz="1800" spc="-35" dirty="0">
                <a:solidFill>
                  <a:srgbClr val="FFFFFF"/>
                </a:solidFill>
                <a:latin typeface="Arial"/>
                <a:cs typeface="Arial"/>
              </a:rPr>
              <a:t>diversity</a:t>
            </a:r>
            <a:r>
              <a:rPr sz="1800" spc="-114" dirty="0">
                <a:solidFill>
                  <a:srgbClr val="FFFFFF"/>
                </a:solidFill>
                <a:latin typeface="Arial"/>
                <a:cs typeface="Arial"/>
              </a:rPr>
              <a:t> </a:t>
            </a:r>
            <a:r>
              <a:rPr sz="1800" dirty="0">
                <a:solidFill>
                  <a:srgbClr val="FFFFFF"/>
                </a:solidFill>
                <a:latin typeface="Arial"/>
                <a:cs typeface="Arial"/>
              </a:rPr>
              <a:t>to</a:t>
            </a:r>
            <a:r>
              <a:rPr sz="1800" spc="-110" dirty="0">
                <a:solidFill>
                  <a:srgbClr val="FFFFFF"/>
                </a:solidFill>
                <a:latin typeface="Arial"/>
                <a:cs typeface="Arial"/>
              </a:rPr>
              <a:t> </a:t>
            </a:r>
            <a:r>
              <a:rPr sz="1800" spc="-35" dirty="0">
                <a:solidFill>
                  <a:srgbClr val="FFFFFF"/>
                </a:solidFill>
                <a:latin typeface="Arial"/>
                <a:cs typeface="Arial"/>
              </a:rPr>
              <a:t>simply</a:t>
            </a:r>
            <a:r>
              <a:rPr sz="1800" spc="-114" dirty="0">
                <a:solidFill>
                  <a:srgbClr val="FFFFFF"/>
                </a:solidFill>
                <a:latin typeface="Arial"/>
                <a:cs typeface="Arial"/>
              </a:rPr>
              <a:t> </a:t>
            </a:r>
            <a:r>
              <a:rPr sz="1800" spc="-70" dirty="0">
                <a:solidFill>
                  <a:srgbClr val="FFFFFF"/>
                </a:solidFill>
                <a:latin typeface="Arial"/>
                <a:cs typeface="Arial"/>
              </a:rPr>
              <a:t>be</a:t>
            </a:r>
            <a:r>
              <a:rPr sz="1800" spc="-114" dirty="0">
                <a:solidFill>
                  <a:srgbClr val="FFFFFF"/>
                </a:solidFill>
                <a:latin typeface="Arial"/>
                <a:cs typeface="Arial"/>
              </a:rPr>
              <a:t> </a:t>
            </a:r>
            <a:r>
              <a:rPr sz="1800" spc="-100" dirty="0">
                <a:solidFill>
                  <a:srgbClr val="FFFFFF"/>
                </a:solidFill>
                <a:latin typeface="Arial"/>
                <a:cs typeface="Arial"/>
              </a:rPr>
              <a:t>a</a:t>
            </a:r>
            <a:r>
              <a:rPr sz="1800" spc="-110" dirty="0">
                <a:solidFill>
                  <a:srgbClr val="FFFFFF"/>
                </a:solidFill>
                <a:latin typeface="Arial"/>
                <a:cs typeface="Arial"/>
              </a:rPr>
              <a:t> </a:t>
            </a:r>
            <a:r>
              <a:rPr sz="1800" dirty="0">
                <a:solidFill>
                  <a:srgbClr val="FFFFFF"/>
                </a:solidFill>
                <a:latin typeface="Arial"/>
                <a:cs typeface="Arial"/>
              </a:rPr>
              <a:t>tick</a:t>
            </a:r>
            <a:r>
              <a:rPr sz="1800" spc="-114" dirty="0">
                <a:solidFill>
                  <a:srgbClr val="FFFFFF"/>
                </a:solidFill>
                <a:latin typeface="Arial"/>
                <a:cs typeface="Arial"/>
              </a:rPr>
              <a:t> </a:t>
            </a:r>
            <a:r>
              <a:rPr sz="1800" spc="-55" dirty="0">
                <a:solidFill>
                  <a:srgbClr val="FFFFFF"/>
                </a:solidFill>
                <a:latin typeface="Arial"/>
                <a:cs typeface="Arial"/>
              </a:rPr>
              <a:t>box</a:t>
            </a:r>
            <a:r>
              <a:rPr sz="1800" spc="-114" dirty="0">
                <a:solidFill>
                  <a:srgbClr val="FFFFFF"/>
                </a:solidFill>
                <a:latin typeface="Arial"/>
                <a:cs typeface="Arial"/>
              </a:rPr>
              <a:t> </a:t>
            </a:r>
            <a:r>
              <a:rPr sz="1800" spc="-85" dirty="0">
                <a:solidFill>
                  <a:srgbClr val="FFFFFF"/>
                </a:solidFill>
                <a:latin typeface="Arial"/>
                <a:cs typeface="Arial"/>
              </a:rPr>
              <a:t>exercise</a:t>
            </a:r>
            <a:r>
              <a:rPr sz="1800" spc="-110" dirty="0">
                <a:solidFill>
                  <a:srgbClr val="FFFFFF"/>
                </a:solidFill>
                <a:latin typeface="Arial"/>
                <a:cs typeface="Arial"/>
              </a:rPr>
              <a:t> </a:t>
            </a:r>
            <a:r>
              <a:rPr sz="1800" dirty="0">
                <a:solidFill>
                  <a:srgbClr val="FFFFFF"/>
                </a:solidFill>
                <a:latin typeface="Arial"/>
                <a:cs typeface="Arial"/>
              </a:rPr>
              <a:t>at</a:t>
            </a:r>
            <a:r>
              <a:rPr sz="1800" spc="-114" dirty="0">
                <a:solidFill>
                  <a:srgbClr val="FFFFFF"/>
                </a:solidFill>
                <a:latin typeface="Arial"/>
                <a:cs typeface="Arial"/>
              </a:rPr>
              <a:t> </a:t>
            </a:r>
            <a:r>
              <a:rPr sz="1800" spc="-90" dirty="0">
                <a:solidFill>
                  <a:srgbClr val="FFFFFF"/>
                </a:solidFill>
                <a:latin typeface="Arial"/>
                <a:cs typeface="Arial"/>
              </a:rPr>
              <a:t>StreetGames,</a:t>
            </a:r>
            <a:r>
              <a:rPr sz="1800" spc="-110" dirty="0">
                <a:solidFill>
                  <a:srgbClr val="FFFFFF"/>
                </a:solidFill>
                <a:latin typeface="Arial"/>
                <a:cs typeface="Arial"/>
              </a:rPr>
              <a:t> </a:t>
            </a:r>
            <a:r>
              <a:rPr sz="1800" spc="70" dirty="0">
                <a:solidFill>
                  <a:srgbClr val="FFFFFF"/>
                </a:solidFill>
                <a:latin typeface="Arial"/>
                <a:cs typeface="Arial"/>
              </a:rPr>
              <a:t>it</a:t>
            </a:r>
            <a:r>
              <a:rPr sz="1800" spc="-114" dirty="0">
                <a:solidFill>
                  <a:srgbClr val="FFFFFF"/>
                </a:solidFill>
                <a:latin typeface="Arial"/>
                <a:cs typeface="Arial"/>
              </a:rPr>
              <a:t> </a:t>
            </a:r>
            <a:r>
              <a:rPr sz="1800" spc="-65" dirty="0">
                <a:solidFill>
                  <a:srgbClr val="FFFFFF"/>
                </a:solidFill>
                <a:latin typeface="Arial"/>
                <a:cs typeface="Arial"/>
              </a:rPr>
              <a:t>is</a:t>
            </a:r>
            <a:r>
              <a:rPr sz="1800" spc="-114"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dirty="0">
                <a:solidFill>
                  <a:srgbClr val="FFFFFF"/>
                </a:solidFill>
                <a:latin typeface="Arial"/>
                <a:cs typeface="Arial"/>
              </a:rPr>
              <a:t>right</a:t>
            </a:r>
            <a:r>
              <a:rPr sz="1800" spc="-114" dirty="0">
                <a:solidFill>
                  <a:srgbClr val="FFFFFF"/>
                </a:solidFill>
                <a:latin typeface="Arial"/>
                <a:cs typeface="Arial"/>
              </a:rPr>
              <a:t> </a:t>
            </a:r>
            <a:r>
              <a:rPr sz="1800" spc="-10" dirty="0">
                <a:solidFill>
                  <a:srgbClr val="FFFFFF"/>
                </a:solidFill>
                <a:latin typeface="Arial"/>
                <a:cs typeface="Arial"/>
              </a:rPr>
              <a:t>thing</a:t>
            </a:r>
            <a:r>
              <a:rPr sz="1800" spc="-114" dirty="0">
                <a:solidFill>
                  <a:srgbClr val="FFFFFF"/>
                </a:solidFill>
                <a:latin typeface="Arial"/>
                <a:cs typeface="Arial"/>
              </a:rPr>
              <a:t> </a:t>
            </a:r>
            <a:r>
              <a:rPr sz="1800" dirty="0">
                <a:solidFill>
                  <a:srgbClr val="FFFFFF"/>
                </a:solidFill>
                <a:latin typeface="Arial"/>
                <a:cs typeface="Arial"/>
              </a:rPr>
              <a:t>to</a:t>
            </a:r>
            <a:r>
              <a:rPr sz="1800" spc="-110" dirty="0">
                <a:solidFill>
                  <a:srgbClr val="FFFFFF"/>
                </a:solidFill>
                <a:latin typeface="Arial"/>
                <a:cs typeface="Arial"/>
              </a:rPr>
              <a:t> </a:t>
            </a:r>
            <a:r>
              <a:rPr sz="1800" spc="-30" dirty="0">
                <a:solidFill>
                  <a:srgbClr val="FFFFFF"/>
                </a:solidFill>
                <a:latin typeface="Arial"/>
                <a:cs typeface="Arial"/>
              </a:rPr>
              <a:t>do</a:t>
            </a:r>
            <a:r>
              <a:rPr sz="1800" spc="-114" dirty="0">
                <a:solidFill>
                  <a:srgbClr val="FFFFFF"/>
                </a:solidFill>
                <a:latin typeface="Arial"/>
                <a:cs typeface="Arial"/>
              </a:rPr>
              <a:t> </a:t>
            </a:r>
            <a:r>
              <a:rPr sz="1800" spc="-55" dirty="0">
                <a:solidFill>
                  <a:srgbClr val="FFFFFF"/>
                </a:solidFill>
                <a:latin typeface="Arial"/>
                <a:cs typeface="Arial"/>
              </a:rPr>
              <a:t>and</a:t>
            </a:r>
            <a:r>
              <a:rPr sz="1800" spc="-110" dirty="0">
                <a:solidFill>
                  <a:srgbClr val="FFFFFF"/>
                </a:solidFill>
                <a:latin typeface="Arial"/>
                <a:cs typeface="Arial"/>
              </a:rPr>
              <a:t> </a:t>
            </a:r>
            <a:r>
              <a:rPr sz="1800" spc="-15" dirty="0">
                <a:solidFill>
                  <a:srgbClr val="FFFFFF"/>
                </a:solidFill>
                <a:latin typeface="Arial"/>
                <a:cs typeface="Arial"/>
              </a:rPr>
              <a:t>the</a:t>
            </a:r>
            <a:r>
              <a:rPr sz="1800" spc="-114" dirty="0">
                <a:solidFill>
                  <a:srgbClr val="FFFFFF"/>
                </a:solidFill>
                <a:latin typeface="Arial"/>
                <a:cs typeface="Arial"/>
              </a:rPr>
              <a:t> </a:t>
            </a:r>
            <a:r>
              <a:rPr sz="1800" spc="-50" dirty="0">
                <a:solidFill>
                  <a:srgbClr val="FFFFFF"/>
                </a:solidFill>
                <a:latin typeface="Arial"/>
                <a:cs typeface="Arial"/>
              </a:rPr>
              <a:t>smartest</a:t>
            </a:r>
            <a:r>
              <a:rPr sz="1800" spc="-114" dirty="0">
                <a:solidFill>
                  <a:srgbClr val="FFFFFF"/>
                </a:solidFill>
                <a:latin typeface="Arial"/>
                <a:cs typeface="Arial"/>
              </a:rPr>
              <a:t> </a:t>
            </a:r>
            <a:r>
              <a:rPr sz="1800" spc="-70" dirty="0">
                <a:solidFill>
                  <a:srgbClr val="FFFFFF"/>
                </a:solidFill>
                <a:latin typeface="Arial"/>
                <a:cs typeface="Arial"/>
              </a:rPr>
              <a:t>way</a:t>
            </a:r>
            <a:r>
              <a:rPr sz="1800" spc="-110" dirty="0">
                <a:solidFill>
                  <a:srgbClr val="FFFFFF"/>
                </a:solidFill>
                <a:latin typeface="Arial"/>
                <a:cs typeface="Arial"/>
              </a:rPr>
              <a:t> </a:t>
            </a:r>
            <a:r>
              <a:rPr sz="1800" dirty="0">
                <a:solidFill>
                  <a:srgbClr val="FFFFFF"/>
                </a:solidFill>
                <a:latin typeface="Arial"/>
                <a:cs typeface="Arial"/>
              </a:rPr>
              <a:t>for</a:t>
            </a:r>
            <a:r>
              <a:rPr sz="1800" spc="-114" dirty="0">
                <a:solidFill>
                  <a:srgbClr val="FFFFFF"/>
                </a:solidFill>
                <a:latin typeface="Arial"/>
                <a:cs typeface="Arial"/>
              </a:rPr>
              <a:t> </a:t>
            </a:r>
            <a:r>
              <a:rPr sz="1800" spc="-100" dirty="0">
                <a:solidFill>
                  <a:srgbClr val="FFFFFF"/>
                </a:solidFill>
                <a:latin typeface="Arial"/>
                <a:cs typeface="Arial"/>
              </a:rPr>
              <a:t>us</a:t>
            </a:r>
            <a:r>
              <a:rPr sz="1800" spc="-110" dirty="0">
                <a:solidFill>
                  <a:srgbClr val="FFFFFF"/>
                </a:solidFill>
                <a:latin typeface="Arial"/>
                <a:cs typeface="Arial"/>
              </a:rPr>
              <a:t> </a:t>
            </a:r>
            <a:r>
              <a:rPr sz="1800" dirty="0">
                <a:solidFill>
                  <a:srgbClr val="FFFFFF"/>
                </a:solidFill>
                <a:latin typeface="Arial"/>
                <a:cs typeface="Arial"/>
              </a:rPr>
              <a:t>to</a:t>
            </a:r>
            <a:r>
              <a:rPr sz="1800" spc="-114" dirty="0">
                <a:solidFill>
                  <a:srgbClr val="FFFFFF"/>
                </a:solidFill>
                <a:latin typeface="Arial"/>
                <a:cs typeface="Arial"/>
              </a:rPr>
              <a:t> </a:t>
            </a:r>
            <a:r>
              <a:rPr sz="1800" spc="-25" dirty="0">
                <a:solidFill>
                  <a:srgbClr val="FFFFFF"/>
                </a:solidFill>
                <a:latin typeface="Arial"/>
                <a:cs typeface="Arial"/>
              </a:rPr>
              <a:t>do our</a:t>
            </a:r>
            <a:r>
              <a:rPr sz="1800" spc="-100" dirty="0">
                <a:solidFill>
                  <a:srgbClr val="FFFFFF"/>
                </a:solidFill>
                <a:latin typeface="Arial"/>
                <a:cs typeface="Arial"/>
              </a:rPr>
              <a:t> </a:t>
            </a:r>
            <a:r>
              <a:rPr sz="1800" spc="-85" dirty="0">
                <a:solidFill>
                  <a:srgbClr val="FFFFFF"/>
                </a:solidFill>
                <a:latin typeface="Arial"/>
                <a:cs typeface="Arial"/>
              </a:rPr>
              <a:t>business</a:t>
            </a:r>
            <a:r>
              <a:rPr lang="en-GB" spc="-85" dirty="0">
                <a:solidFill>
                  <a:srgbClr val="FFFFFF"/>
                </a:solidFill>
                <a:latin typeface="Arial"/>
                <a:cs typeface="Arial"/>
              </a:rPr>
              <a:t> and enabling us to be </a:t>
            </a:r>
            <a:r>
              <a:rPr sz="1800" spc="-45" dirty="0">
                <a:solidFill>
                  <a:srgbClr val="FFFFFF"/>
                </a:solidFill>
                <a:latin typeface="Arial"/>
                <a:cs typeface="Arial"/>
              </a:rPr>
              <a:t>representative</a:t>
            </a:r>
            <a:r>
              <a:rPr sz="1800" spc="-110" dirty="0">
                <a:solidFill>
                  <a:srgbClr val="FFFFFF"/>
                </a:solidFill>
                <a:latin typeface="Arial"/>
                <a:cs typeface="Arial"/>
              </a:rPr>
              <a:t> </a:t>
            </a:r>
            <a:r>
              <a:rPr sz="1800" spc="-10" dirty="0">
                <a:solidFill>
                  <a:srgbClr val="FFFFFF"/>
                </a:solidFill>
                <a:latin typeface="Arial"/>
                <a:cs typeface="Arial"/>
              </a:rPr>
              <a:t>of</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lang="en-GB" sz="1800" spc="-55" dirty="0">
                <a:solidFill>
                  <a:srgbClr val="FFFFFF"/>
                </a:solidFill>
                <a:latin typeface="Arial"/>
                <a:cs typeface="Arial"/>
              </a:rPr>
              <a:t>communities</a:t>
            </a:r>
            <a:r>
              <a:rPr sz="1800" spc="-110" dirty="0">
                <a:solidFill>
                  <a:srgbClr val="FFFFFF"/>
                </a:solidFill>
                <a:latin typeface="Arial"/>
                <a:cs typeface="Arial"/>
              </a:rPr>
              <a:t> </a:t>
            </a:r>
            <a:r>
              <a:rPr sz="1800" spc="-70" dirty="0">
                <a:solidFill>
                  <a:srgbClr val="FFFFFF"/>
                </a:solidFill>
                <a:latin typeface="Arial"/>
                <a:cs typeface="Arial"/>
              </a:rPr>
              <a:t>we</a:t>
            </a:r>
            <a:r>
              <a:rPr sz="1800" spc="-110" dirty="0">
                <a:solidFill>
                  <a:srgbClr val="FFFFFF"/>
                </a:solidFill>
                <a:latin typeface="Arial"/>
                <a:cs typeface="Arial"/>
              </a:rPr>
              <a:t> </a:t>
            </a:r>
            <a:r>
              <a:rPr sz="1800" spc="-90" dirty="0">
                <a:solidFill>
                  <a:srgbClr val="FFFFFF"/>
                </a:solidFill>
                <a:latin typeface="Arial"/>
                <a:cs typeface="Arial"/>
              </a:rPr>
              <a:t>serve,</a:t>
            </a:r>
            <a:r>
              <a:rPr sz="1800" spc="-110" dirty="0">
                <a:solidFill>
                  <a:srgbClr val="FFFFFF"/>
                </a:solidFill>
                <a:latin typeface="Arial"/>
                <a:cs typeface="Arial"/>
              </a:rPr>
              <a:t> </a:t>
            </a:r>
            <a:r>
              <a:rPr sz="1800" spc="-55" dirty="0">
                <a:solidFill>
                  <a:srgbClr val="FFFFFF"/>
                </a:solidFill>
                <a:latin typeface="Arial"/>
                <a:cs typeface="Arial"/>
              </a:rPr>
              <a:t>and</a:t>
            </a:r>
            <a:r>
              <a:rPr sz="1800" spc="-110" dirty="0">
                <a:solidFill>
                  <a:srgbClr val="FFFFFF"/>
                </a:solidFill>
                <a:latin typeface="Arial"/>
                <a:cs typeface="Arial"/>
              </a:rPr>
              <a:t> </a:t>
            </a:r>
            <a:r>
              <a:rPr sz="1800" spc="-40" dirty="0">
                <a:solidFill>
                  <a:srgbClr val="FFFFFF"/>
                </a:solidFill>
                <a:latin typeface="Arial"/>
                <a:cs typeface="Arial"/>
              </a:rPr>
              <a:t>creating</a:t>
            </a:r>
            <a:r>
              <a:rPr sz="1800" spc="-110" dirty="0">
                <a:solidFill>
                  <a:srgbClr val="FFFFFF"/>
                </a:solidFill>
                <a:latin typeface="Arial"/>
                <a:cs typeface="Arial"/>
              </a:rPr>
              <a:t> </a:t>
            </a:r>
            <a:r>
              <a:rPr sz="1800" spc="-100" dirty="0">
                <a:solidFill>
                  <a:srgbClr val="FFFFFF"/>
                </a:solidFill>
                <a:latin typeface="Arial"/>
                <a:cs typeface="Arial"/>
              </a:rPr>
              <a:t>a</a:t>
            </a:r>
            <a:r>
              <a:rPr sz="1800" spc="-110" dirty="0">
                <a:solidFill>
                  <a:srgbClr val="FFFFFF"/>
                </a:solidFill>
                <a:latin typeface="Arial"/>
                <a:cs typeface="Arial"/>
              </a:rPr>
              <a:t> </a:t>
            </a:r>
            <a:r>
              <a:rPr sz="1800" spc="-65" dirty="0">
                <a:solidFill>
                  <a:srgbClr val="FFFFFF"/>
                </a:solidFill>
                <a:latin typeface="Arial"/>
                <a:cs typeface="Arial"/>
              </a:rPr>
              <a:t>diverse</a:t>
            </a:r>
            <a:r>
              <a:rPr sz="1800" spc="-110" dirty="0">
                <a:solidFill>
                  <a:srgbClr val="FFFFFF"/>
                </a:solidFill>
                <a:latin typeface="Arial"/>
                <a:cs typeface="Arial"/>
              </a:rPr>
              <a:t> </a:t>
            </a:r>
            <a:r>
              <a:rPr sz="1800" spc="-40" dirty="0">
                <a:solidFill>
                  <a:srgbClr val="FFFFFF"/>
                </a:solidFill>
                <a:latin typeface="Arial"/>
                <a:cs typeface="Arial"/>
              </a:rPr>
              <a:t>team</a:t>
            </a:r>
            <a:r>
              <a:rPr sz="1800" spc="-110" dirty="0">
                <a:solidFill>
                  <a:srgbClr val="FFFFFF"/>
                </a:solidFill>
                <a:latin typeface="Arial"/>
                <a:cs typeface="Arial"/>
              </a:rPr>
              <a:t> </a:t>
            </a:r>
            <a:r>
              <a:rPr sz="1800" spc="-65" dirty="0">
                <a:solidFill>
                  <a:srgbClr val="FFFFFF"/>
                </a:solidFill>
                <a:latin typeface="Arial"/>
                <a:cs typeface="Arial"/>
              </a:rPr>
              <a:t>is</a:t>
            </a:r>
            <a:r>
              <a:rPr sz="1800" spc="-110" dirty="0">
                <a:solidFill>
                  <a:srgbClr val="FFFFFF"/>
                </a:solidFill>
                <a:latin typeface="Arial"/>
                <a:cs typeface="Arial"/>
              </a:rPr>
              <a:t> </a:t>
            </a:r>
            <a:r>
              <a:rPr sz="1800" dirty="0">
                <a:solidFill>
                  <a:srgbClr val="FFFFFF"/>
                </a:solidFill>
                <a:latin typeface="Arial"/>
                <a:cs typeface="Arial"/>
              </a:rPr>
              <a:t>in</a:t>
            </a:r>
            <a:r>
              <a:rPr sz="1800" spc="-110" dirty="0">
                <a:solidFill>
                  <a:srgbClr val="FFFFFF"/>
                </a:solidFill>
                <a:latin typeface="Arial"/>
                <a:cs typeface="Arial"/>
              </a:rPr>
              <a:t> </a:t>
            </a:r>
            <a:r>
              <a:rPr sz="1800" spc="-15" dirty="0">
                <a:solidFill>
                  <a:srgbClr val="FFFFFF"/>
                </a:solidFill>
                <a:latin typeface="Arial"/>
                <a:cs typeface="Arial"/>
              </a:rPr>
              <a:t>the</a:t>
            </a:r>
            <a:r>
              <a:rPr sz="1800" spc="-110" dirty="0">
                <a:solidFill>
                  <a:srgbClr val="FFFFFF"/>
                </a:solidFill>
                <a:latin typeface="Arial"/>
                <a:cs typeface="Arial"/>
              </a:rPr>
              <a:t> </a:t>
            </a:r>
            <a:r>
              <a:rPr sz="1800" spc="-55" dirty="0">
                <a:solidFill>
                  <a:srgbClr val="FFFFFF"/>
                </a:solidFill>
                <a:latin typeface="Arial"/>
                <a:cs typeface="Arial"/>
              </a:rPr>
              <a:t>best</a:t>
            </a:r>
            <a:r>
              <a:rPr sz="1800" spc="-110" dirty="0">
                <a:solidFill>
                  <a:srgbClr val="FFFFFF"/>
                </a:solidFill>
                <a:latin typeface="Arial"/>
                <a:cs typeface="Arial"/>
              </a:rPr>
              <a:t> </a:t>
            </a:r>
            <a:r>
              <a:rPr sz="1800" spc="-25" dirty="0">
                <a:solidFill>
                  <a:srgbClr val="FFFFFF"/>
                </a:solidFill>
                <a:latin typeface="Arial"/>
                <a:cs typeface="Arial"/>
              </a:rPr>
              <a:t>interest</a:t>
            </a:r>
            <a:r>
              <a:rPr sz="1800" spc="-110" dirty="0">
                <a:solidFill>
                  <a:srgbClr val="FFFFFF"/>
                </a:solidFill>
                <a:latin typeface="Arial"/>
                <a:cs typeface="Arial"/>
              </a:rPr>
              <a:t> </a:t>
            </a:r>
            <a:r>
              <a:rPr sz="1800" spc="-10" dirty="0">
                <a:solidFill>
                  <a:srgbClr val="FFFFFF"/>
                </a:solidFill>
                <a:latin typeface="Arial"/>
                <a:cs typeface="Arial"/>
              </a:rPr>
              <a:t>of</a:t>
            </a:r>
            <a:r>
              <a:rPr sz="1800" spc="-105" dirty="0">
                <a:solidFill>
                  <a:srgbClr val="FFFFFF"/>
                </a:solidFill>
                <a:latin typeface="Arial"/>
                <a:cs typeface="Arial"/>
              </a:rPr>
              <a:t> </a:t>
            </a:r>
            <a:r>
              <a:rPr lang="en-GB" sz="1800" spc="-105" dirty="0">
                <a:solidFill>
                  <a:srgbClr val="FFFFFF"/>
                </a:solidFill>
                <a:latin typeface="Arial"/>
                <a:cs typeface="Arial"/>
              </a:rPr>
              <a:t>all </a:t>
            </a:r>
            <a:r>
              <a:rPr sz="1800" spc="-25" dirty="0">
                <a:solidFill>
                  <a:srgbClr val="FFFFFF"/>
                </a:solidFill>
                <a:latin typeface="Arial"/>
                <a:cs typeface="Arial"/>
              </a:rPr>
              <a:t>our </a:t>
            </a:r>
            <a:r>
              <a:rPr sz="1800" spc="-10" dirty="0">
                <a:solidFill>
                  <a:srgbClr val="FFFFFF"/>
                </a:solidFill>
                <a:latin typeface="Arial"/>
                <a:cs typeface="Arial"/>
              </a:rPr>
              <a:t>stakeholders.</a:t>
            </a:r>
            <a:endParaRPr sz="1800" dirty="0">
              <a:latin typeface="Arial"/>
              <a:cs typeface="Arial"/>
            </a:endParaRPr>
          </a:p>
          <a:p>
            <a:pPr>
              <a:lnSpc>
                <a:spcPct val="100000"/>
              </a:lnSpc>
            </a:pPr>
            <a:endParaRPr sz="1800" dirty="0">
              <a:latin typeface="Arial"/>
              <a:cs typeface="Arial"/>
            </a:endParaRPr>
          </a:p>
          <a:p>
            <a:pPr>
              <a:lnSpc>
                <a:spcPct val="100000"/>
              </a:lnSpc>
              <a:spcBef>
                <a:spcPts val="120"/>
              </a:spcBef>
            </a:pPr>
            <a:endParaRPr sz="1800" dirty="0">
              <a:latin typeface="Arial"/>
              <a:cs typeface="Arial"/>
            </a:endParaRPr>
          </a:p>
          <a:p>
            <a:pPr marL="12700">
              <a:lnSpc>
                <a:spcPct val="100000"/>
              </a:lnSpc>
              <a:spcBef>
                <a:spcPts val="5"/>
              </a:spcBef>
            </a:pPr>
            <a:r>
              <a:rPr sz="4000" b="1" spc="-190" dirty="0">
                <a:solidFill>
                  <a:srgbClr val="FFFFFF"/>
                </a:solidFill>
                <a:latin typeface="Arial"/>
                <a:cs typeface="Arial"/>
              </a:rPr>
              <a:t>MORE</a:t>
            </a:r>
            <a:r>
              <a:rPr lang="en-US" sz="4000" b="1" spc="-190" dirty="0">
                <a:solidFill>
                  <a:srgbClr val="FFFFFF"/>
                </a:solidFill>
                <a:latin typeface="Arial"/>
                <a:cs typeface="Arial"/>
              </a:rPr>
              <a:t> </a:t>
            </a:r>
            <a:r>
              <a:rPr sz="4000" b="1" spc="-509" dirty="0">
                <a:solidFill>
                  <a:srgbClr val="FFFFFF"/>
                </a:solidFill>
                <a:latin typeface="Arial"/>
                <a:cs typeface="Arial"/>
              </a:rPr>
              <a:t> </a:t>
            </a:r>
            <a:r>
              <a:rPr sz="4000" b="1" spc="-35" dirty="0">
                <a:solidFill>
                  <a:srgbClr val="FFFFFF"/>
                </a:solidFill>
                <a:latin typeface="Arial"/>
                <a:cs typeface="Arial"/>
              </a:rPr>
              <a:t>INFORMATION</a:t>
            </a:r>
            <a:endParaRPr sz="4000" dirty="0">
              <a:latin typeface="Arial"/>
              <a:cs typeface="Arial"/>
            </a:endParaRPr>
          </a:p>
          <a:p>
            <a:pPr marL="58419" marR="7271384" indent="-46355">
              <a:lnSpc>
                <a:spcPct val="114599"/>
              </a:lnSpc>
              <a:spcBef>
                <a:spcPts val="3090"/>
              </a:spcBef>
            </a:pPr>
            <a:r>
              <a:rPr sz="1800" spc="-10" dirty="0">
                <a:solidFill>
                  <a:srgbClr val="FFFFFF"/>
                </a:solidFill>
                <a:latin typeface="Arial"/>
                <a:cs typeface="Arial"/>
              </a:rPr>
              <a:t>If</a:t>
            </a:r>
            <a:r>
              <a:rPr sz="1800" spc="-105" dirty="0">
                <a:solidFill>
                  <a:srgbClr val="FFFFFF"/>
                </a:solidFill>
                <a:latin typeface="Arial"/>
                <a:cs typeface="Arial"/>
              </a:rPr>
              <a:t> </a:t>
            </a:r>
            <a:r>
              <a:rPr sz="1800" spc="-30" dirty="0">
                <a:solidFill>
                  <a:srgbClr val="FFFFFF"/>
                </a:solidFill>
                <a:latin typeface="Arial"/>
                <a:cs typeface="Arial"/>
              </a:rPr>
              <a:t>you’d</a:t>
            </a:r>
            <a:r>
              <a:rPr sz="1800" spc="-105" dirty="0">
                <a:solidFill>
                  <a:srgbClr val="FFFFFF"/>
                </a:solidFill>
                <a:latin typeface="Arial"/>
                <a:cs typeface="Arial"/>
              </a:rPr>
              <a:t> </a:t>
            </a:r>
            <a:r>
              <a:rPr sz="1800" spc="-10" dirty="0">
                <a:solidFill>
                  <a:srgbClr val="FFFFFF"/>
                </a:solidFill>
                <a:latin typeface="Arial"/>
                <a:cs typeface="Arial"/>
              </a:rPr>
              <a:t>like</a:t>
            </a:r>
            <a:r>
              <a:rPr sz="1800" spc="-100" dirty="0">
                <a:solidFill>
                  <a:srgbClr val="FFFFFF"/>
                </a:solidFill>
                <a:latin typeface="Arial"/>
                <a:cs typeface="Arial"/>
              </a:rPr>
              <a:t> </a:t>
            </a:r>
            <a:r>
              <a:rPr sz="1800" dirty="0">
                <a:solidFill>
                  <a:srgbClr val="FFFFFF"/>
                </a:solidFill>
                <a:latin typeface="Arial"/>
                <a:cs typeface="Arial"/>
              </a:rPr>
              <a:t>to</a:t>
            </a:r>
            <a:r>
              <a:rPr sz="1800" spc="-105" dirty="0">
                <a:solidFill>
                  <a:srgbClr val="FFFFFF"/>
                </a:solidFill>
                <a:latin typeface="Arial"/>
                <a:cs typeface="Arial"/>
              </a:rPr>
              <a:t> </a:t>
            </a:r>
            <a:r>
              <a:rPr sz="1800" spc="-30" dirty="0">
                <a:solidFill>
                  <a:srgbClr val="FFFFFF"/>
                </a:solidFill>
                <a:latin typeface="Arial"/>
                <a:cs typeface="Arial"/>
              </a:rPr>
              <a:t>know</a:t>
            </a:r>
            <a:r>
              <a:rPr sz="1800" spc="-100" dirty="0">
                <a:solidFill>
                  <a:srgbClr val="FFFFFF"/>
                </a:solidFill>
                <a:latin typeface="Arial"/>
                <a:cs typeface="Arial"/>
              </a:rPr>
              <a:t> </a:t>
            </a:r>
            <a:r>
              <a:rPr sz="1800" spc="-45" dirty="0">
                <a:solidFill>
                  <a:srgbClr val="FFFFFF"/>
                </a:solidFill>
                <a:latin typeface="Arial"/>
                <a:cs typeface="Arial"/>
              </a:rPr>
              <a:t>more</a:t>
            </a:r>
            <a:r>
              <a:rPr sz="1800" spc="-105" dirty="0">
                <a:solidFill>
                  <a:srgbClr val="FFFFFF"/>
                </a:solidFill>
                <a:latin typeface="Arial"/>
                <a:cs typeface="Arial"/>
              </a:rPr>
              <a:t> </a:t>
            </a:r>
            <a:r>
              <a:rPr sz="1800" spc="-25" dirty="0">
                <a:solidFill>
                  <a:srgbClr val="FFFFFF"/>
                </a:solidFill>
                <a:latin typeface="Arial"/>
                <a:cs typeface="Arial"/>
              </a:rPr>
              <a:t>about</a:t>
            </a:r>
            <a:r>
              <a:rPr sz="1800" spc="-100" dirty="0">
                <a:solidFill>
                  <a:srgbClr val="FFFFFF"/>
                </a:solidFill>
                <a:latin typeface="Arial"/>
                <a:cs typeface="Arial"/>
              </a:rPr>
              <a:t> </a:t>
            </a:r>
            <a:r>
              <a:rPr sz="1800" spc="-95" dirty="0">
                <a:solidFill>
                  <a:srgbClr val="FFFFFF"/>
                </a:solidFill>
                <a:latin typeface="Arial"/>
                <a:cs typeface="Arial"/>
              </a:rPr>
              <a:t>StreetGames</a:t>
            </a:r>
            <a:r>
              <a:rPr sz="1800" spc="-105" dirty="0">
                <a:solidFill>
                  <a:srgbClr val="FFFFFF"/>
                </a:solidFill>
                <a:latin typeface="Arial"/>
                <a:cs typeface="Arial"/>
              </a:rPr>
              <a:t> </a:t>
            </a:r>
            <a:r>
              <a:rPr sz="1800" spc="-85" dirty="0">
                <a:solidFill>
                  <a:srgbClr val="FFFFFF"/>
                </a:solidFill>
                <a:latin typeface="Arial"/>
                <a:cs typeface="Arial"/>
              </a:rPr>
              <a:t>please</a:t>
            </a:r>
            <a:r>
              <a:rPr sz="1800" spc="-100" dirty="0">
                <a:solidFill>
                  <a:srgbClr val="FFFFFF"/>
                </a:solidFill>
                <a:latin typeface="Arial"/>
                <a:cs typeface="Arial"/>
              </a:rPr>
              <a:t> </a:t>
            </a:r>
            <a:r>
              <a:rPr sz="1800" spc="-20" dirty="0">
                <a:solidFill>
                  <a:srgbClr val="FFFFFF"/>
                </a:solidFill>
                <a:latin typeface="Arial"/>
                <a:cs typeface="Arial"/>
              </a:rPr>
              <a:t>visit</a:t>
            </a:r>
            <a:r>
              <a:rPr sz="1800" spc="-105" dirty="0">
                <a:solidFill>
                  <a:srgbClr val="FFFFFF"/>
                </a:solidFill>
                <a:latin typeface="Arial"/>
                <a:cs typeface="Arial"/>
              </a:rPr>
              <a:t> </a:t>
            </a:r>
            <a:r>
              <a:rPr sz="1800" spc="-25" dirty="0">
                <a:solidFill>
                  <a:srgbClr val="FFFFFF"/>
                </a:solidFill>
                <a:latin typeface="Arial"/>
                <a:cs typeface="Arial"/>
              </a:rPr>
              <a:t>our</a:t>
            </a:r>
            <a:r>
              <a:rPr sz="1800" spc="-100" dirty="0">
                <a:solidFill>
                  <a:srgbClr val="FFFFFF"/>
                </a:solidFill>
                <a:latin typeface="Arial"/>
                <a:cs typeface="Arial"/>
              </a:rPr>
              <a:t> </a:t>
            </a:r>
            <a:r>
              <a:rPr sz="1800" spc="-10" dirty="0">
                <a:solidFill>
                  <a:srgbClr val="FFFFFF"/>
                </a:solidFill>
                <a:latin typeface="Arial"/>
                <a:cs typeface="Arial"/>
              </a:rPr>
              <a:t>website: </a:t>
            </a:r>
            <a:r>
              <a:rPr sz="1800" u="heavy" spc="-10" dirty="0">
                <a:solidFill>
                  <a:srgbClr val="C7263D"/>
                </a:solidFill>
                <a:uFill>
                  <a:solidFill>
                    <a:srgbClr val="C7263D"/>
                  </a:solidFill>
                </a:uFill>
                <a:latin typeface="Arial"/>
                <a:cs typeface="Arial"/>
                <a:hlinkClick r:id="rId3"/>
              </a:rPr>
              <a:t>www.street</a:t>
            </a:r>
            <a:r>
              <a:rPr sz="1800" spc="-10" dirty="0">
                <a:solidFill>
                  <a:srgbClr val="C7263D"/>
                </a:solidFill>
                <a:latin typeface="Arial"/>
                <a:cs typeface="Arial"/>
                <a:hlinkClick r:id="rId3"/>
              </a:rPr>
              <a:t>g</a:t>
            </a:r>
            <a:r>
              <a:rPr sz="1800" u="heavy" spc="-10" dirty="0">
                <a:solidFill>
                  <a:srgbClr val="C7263D"/>
                </a:solidFill>
                <a:uFill>
                  <a:solidFill>
                    <a:srgbClr val="C7263D"/>
                  </a:solidFill>
                </a:uFill>
                <a:latin typeface="Arial"/>
                <a:cs typeface="Arial"/>
                <a:hlinkClick r:id="rId3"/>
              </a:rPr>
              <a:t>ames.org</a:t>
            </a:r>
            <a:endParaRPr sz="1800" dirty="0">
              <a:latin typeface="Arial"/>
              <a:cs typeface="Arial"/>
            </a:endParaRPr>
          </a:p>
          <a:p>
            <a:pPr>
              <a:lnSpc>
                <a:spcPct val="100000"/>
              </a:lnSpc>
              <a:spcBef>
                <a:spcPts val="405"/>
              </a:spcBef>
            </a:pPr>
            <a:endParaRPr sz="1800" dirty="0">
              <a:latin typeface="Arial"/>
              <a:cs typeface="Arial"/>
            </a:endParaRPr>
          </a:p>
          <a:p>
            <a:pPr marL="12700" marR="10132695">
              <a:lnSpc>
                <a:spcPct val="114599"/>
              </a:lnSpc>
            </a:pPr>
            <a:r>
              <a:rPr sz="1800" spc="-50" dirty="0">
                <a:solidFill>
                  <a:srgbClr val="FFFFFF"/>
                </a:solidFill>
                <a:latin typeface="Arial"/>
                <a:cs typeface="Arial"/>
              </a:rPr>
              <a:t>About</a:t>
            </a:r>
            <a:r>
              <a:rPr sz="1800" spc="-105" dirty="0">
                <a:solidFill>
                  <a:srgbClr val="FFFFFF"/>
                </a:solidFill>
                <a:latin typeface="Arial"/>
                <a:cs typeface="Arial"/>
              </a:rPr>
              <a:t> </a:t>
            </a:r>
            <a:r>
              <a:rPr sz="1800" spc="-95" dirty="0">
                <a:solidFill>
                  <a:srgbClr val="FFFFFF"/>
                </a:solidFill>
                <a:latin typeface="Arial"/>
                <a:cs typeface="Arial"/>
              </a:rPr>
              <a:t>StreetGames </a:t>
            </a:r>
            <a:r>
              <a:rPr sz="1800" spc="-55" dirty="0">
                <a:solidFill>
                  <a:srgbClr val="FFFFFF"/>
                </a:solidFill>
                <a:latin typeface="Arial"/>
                <a:cs typeface="Arial"/>
              </a:rPr>
              <a:t>and</a:t>
            </a:r>
            <a:r>
              <a:rPr sz="1800" spc="-95" dirty="0">
                <a:solidFill>
                  <a:srgbClr val="FFFFFF"/>
                </a:solidFill>
                <a:latin typeface="Arial"/>
                <a:cs typeface="Arial"/>
              </a:rPr>
              <a:t> </a:t>
            </a:r>
            <a:r>
              <a:rPr sz="1800" spc="-60" dirty="0">
                <a:solidFill>
                  <a:srgbClr val="FFFFFF"/>
                </a:solidFill>
                <a:latin typeface="Arial"/>
                <a:cs typeface="Arial"/>
              </a:rPr>
              <a:t>Doorstep</a:t>
            </a:r>
            <a:r>
              <a:rPr sz="1800" spc="-90" dirty="0">
                <a:solidFill>
                  <a:srgbClr val="FFFFFF"/>
                </a:solidFill>
                <a:latin typeface="Arial"/>
                <a:cs typeface="Arial"/>
              </a:rPr>
              <a:t> </a:t>
            </a:r>
            <a:r>
              <a:rPr sz="1800" spc="-10" dirty="0">
                <a:solidFill>
                  <a:srgbClr val="FFFFFF"/>
                </a:solidFill>
                <a:latin typeface="Arial"/>
                <a:cs typeface="Arial"/>
              </a:rPr>
              <a:t>Sport: </a:t>
            </a:r>
            <a:r>
              <a:rPr sz="1800" u="heavy" spc="-90" dirty="0">
                <a:solidFill>
                  <a:srgbClr val="C7263D"/>
                </a:solidFill>
                <a:uFill>
                  <a:solidFill>
                    <a:srgbClr val="C7263D"/>
                  </a:solidFill>
                </a:uFill>
                <a:latin typeface="Arial"/>
                <a:cs typeface="Arial"/>
                <a:hlinkClick r:id="rId4"/>
              </a:rPr>
              <a:t>Watch</a:t>
            </a:r>
            <a:r>
              <a:rPr sz="1800" u="heavy" spc="-114" dirty="0">
                <a:solidFill>
                  <a:srgbClr val="C7263D"/>
                </a:solidFill>
                <a:uFill>
                  <a:solidFill>
                    <a:srgbClr val="C7263D"/>
                  </a:solidFill>
                </a:uFill>
                <a:latin typeface="Arial"/>
                <a:cs typeface="Arial"/>
                <a:hlinkClick r:id="rId4"/>
              </a:rPr>
              <a:t> </a:t>
            </a:r>
            <a:r>
              <a:rPr sz="1800" u="heavy" spc="-25" dirty="0">
                <a:solidFill>
                  <a:srgbClr val="C7263D"/>
                </a:solidFill>
                <a:uFill>
                  <a:solidFill>
                    <a:srgbClr val="C7263D"/>
                  </a:solidFill>
                </a:uFill>
                <a:latin typeface="Arial"/>
                <a:cs typeface="Arial"/>
                <a:hlinkClick r:id="rId4"/>
              </a:rPr>
              <a:t>our</a:t>
            </a:r>
            <a:r>
              <a:rPr sz="1800" u="heavy" spc="-114" dirty="0">
                <a:solidFill>
                  <a:srgbClr val="C7263D"/>
                </a:solidFill>
                <a:uFill>
                  <a:solidFill>
                    <a:srgbClr val="C7263D"/>
                  </a:solidFill>
                </a:uFill>
                <a:latin typeface="Arial"/>
                <a:cs typeface="Arial"/>
                <a:hlinkClick r:id="rId4"/>
              </a:rPr>
              <a:t> </a:t>
            </a:r>
            <a:r>
              <a:rPr sz="1800" u="heavy" spc="-45" dirty="0">
                <a:solidFill>
                  <a:srgbClr val="C7263D"/>
                </a:solidFill>
                <a:uFill>
                  <a:solidFill>
                    <a:srgbClr val="C7263D"/>
                  </a:solidFill>
                </a:uFill>
                <a:latin typeface="Arial"/>
                <a:cs typeface="Arial"/>
                <a:hlinkClick r:id="rId4"/>
              </a:rPr>
              <a:t>video</a:t>
            </a:r>
            <a:r>
              <a:rPr sz="1800" u="heavy" spc="-110" dirty="0">
                <a:solidFill>
                  <a:srgbClr val="C7263D"/>
                </a:solidFill>
                <a:uFill>
                  <a:solidFill>
                    <a:srgbClr val="C7263D"/>
                  </a:solidFill>
                </a:uFill>
                <a:latin typeface="Arial"/>
                <a:cs typeface="Arial"/>
                <a:hlinkClick r:id="rId4"/>
              </a:rPr>
              <a:t> </a:t>
            </a:r>
            <a:r>
              <a:rPr sz="1800" u="heavy" spc="-20" dirty="0">
                <a:solidFill>
                  <a:srgbClr val="C7263D"/>
                </a:solidFill>
                <a:uFill>
                  <a:solidFill>
                    <a:srgbClr val="C7263D"/>
                  </a:solidFill>
                </a:uFill>
                <a:latin typeface="Arial"/>
                <a:cs typeface="Arial"/>
                <a:hlinkClick r:id="rId4"/>
              </a:rPr>
              <a:t>here.</a:t>
            </a:r>
            <a:endParaRPr sz="1800" dirty="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6</a:t>
            </a:fld>
            <a:endParaRPr spc="-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62061" y="0"/>
            <a:ext cx="7826375" cy="10287000"/>
          </a:xfrm>
          <a:custGeom>
            <a:avLst/>
            <a:gdLst/>
            <a:ahLst/>
            <a:cxnLst/>
            <a:rect l="l" t="t" r="r" b="b"/>
            <a:pathLst>
              <a:path w="7826375" h="10287000">
                <a:moveTo>
                  <a:pt x="7825937" y="10286999"/>
                </a:moveTo>
                <a:lnTo>
                  <a:pt x="0" y="10286999"/>
                </a:lnTo>
                <a:lnTo>
                  <a:pt x="0" y="0"/>
                </a:lnTo>
                <a:lnTo>
                  <a:pt x="7825937" y="0"/>
                </a:lnTo>
                <a:lnTo>
                  <a:pt x="7825937" y="10286999"/>
                </a:lnTo>
                <a:close/>
              </a:path>
            </a:pathLst>
          </a:custGeom>
          <a:solidFill>
            <a:srgbClr val="FFFFFF"/>
          </a:solidFill>
        </p:spPr>
        <p:txBody>
          <a:bodyPr wrap="square" lIns="0" tIns="0" rIns="0" bIns="0" rtlCol="0"/>
          <a:lstStyle/>
          <a:p>
            <a:endParaRPr dirty="0"/>
          </a:p>
        </p:txBody>
      </p:sp>
      <p:sp>
        <p:nvSpPr>
          <p:cNvPr id="3" name="object 3"/>
          <p:cNvSpPr txBox="1">
            <a:spLocks noGrp="1"/>
          </p:cNvSpPr>
          <p:nvPr>
            <p:ph type="title"/>
          </p:nvPr>
        </p:nvSpPr>
        <p:spPr>
          <a:xfrm>
            <a:off x="1016000" y="479851"/>
            <a:ext cx="16256000" cy="1051866"/>
          </a:xfrm>
          <a:prstGeom prst="rect">
            <a:avLst/>
          </a:prstGeom>
        </p:spPr>
        <p:txBody>
          <a:bodyPr vert="horz" wrap="square" lIns="0" tIns="355893" rIns="0" bIns="0" rtlCol="0">
            <a:spAutoFit/>
          </a:bodyPr>
          <a:lstStyle/>
          <a:p>
            <a:pPr marL="12700">
              <a:lnSpc>
                <a:spcPct val="100000"/>
              </a:lnSpc>
              <a:spcBef>
                <a:spcPts val="100"/>
              </a:spcBef>
            </a:pPr>
            <a:r>
              <a:rPr spc="-225" dirty="0"/>
              <a:t>JOB</a:t>
            </a:r>
            <a:r>
              <a:rPr spc="-595" dirty="0"/>
              <a:t> </a:t>
            </a:r>
            <a:r>
              <a:rPr lang="en-US" spc="-595" dirty="0"/>
              <a:t> </a:t>
            </a:r>
            <a:r>
              <a:rPr spc="-195" dirty="0"/>
              <a:t>DESCRIPTION</a:t>
            </a:r>
          </a:p>
        </p:txBody>
      </p:sp>
      <p:sp>
        <p:nvSpPr>
          <p:cNvPr id="4" name="object 4"/>
          <p:cNvSpPr/>
          <p:nvPr/>
        </p:nvSpPr>
        <p:spPr>
          <a:xfrm>
            <a:off x="1057275" y="2520020"/>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dirty="0"/>
          </a:p>
        </p:txBody>
      </p:sp>
      <p:sp>
        <p:nvSpPr>
          <p:cNvPr id="5" name="object 5"/>
          <p:cNvSpPr txBox="1"/>
          <p:nvPr/>
        </p:nvSpPr>
        <p:spPr>
          <a:xfrm>
            <a:off x="1016000" y="2863535"/>
            <a:ext cx="8585200" cy="10083530"/>
          </a:xfrm>
          <a:prstGeom prst="rect">
            <a:avLst/>
          </a:prstGeom>
        </p:spPr>
        <p:txBody>
          <a:bodyPr vert="horz" wrap="square" lIns="0" tIns="12700" rIns="0" bIns="0" rtlCol="0">
            <a:spAutoFit/>
          </a:bodyPr>
          <a:lstStyle/>
          <a:p>
            <a:pPr marL="40640" marR="1648460">
              <a:lnSpc>
                <a:spcPct val="114599"/>
              </a:lnSpc>
              <a:spcBef>
                <a:spcPts val="100"/>
              </a:spcBef>
            </a:pPr>
            <a:r>
              <a:rPr sz="1800" b="1" dirty="0">
                <a:solidFill>
                  <a:srgbClr val="FF0000"/>
                </a:solidFill>
                <a:latin typeface="Calibri"/>
                <a:cs typeface="Calibri"/>
              </a:rPr>
              <a:t>Job</a:t>
            </a:r>
            <a:r>
              <a:rPr sz="1800" b="1" spc="-25" dirty="0">
                <a:solidFill>
                  <a:srgbClr val="FF0000"/>
                </a:solidFill>
                <a:latin typeface="Calibri"/>
                <a:cs typeface="Calibri"/>
              </a:rPr>
              <a:t> </a:t>
            </a:r>
            <a:r>
              <a:rPr sz="1800" b="1" dirty="0">
                <a:solidFill>
                  <a:srgbClr val="FF0000"/>
                </a:solidFill>
                <a:latin typeface="Calibri"/>
                <a:cs typeface="Calibri"/>
              </a:rPr>
              <a:t>Title:</a:t>
            </a:r>
            <a:r>
              <a:rPr sz="1800" b="1" spc="-20" dirty="0">
                <a:solidFill>
                  <a:srgbClr val="FF0000"/>
                </a:solidFill>
                <a:latin typeface="Calibri"/>
                <a:cs typeface="Calibri"/>
              </a:rPr>
              <a:t> </a:t>
            </a:r>
            <a:r>
              <a:rPr lang="en-US" sz="1800" b="1" spc="-20" dirty="0">
                <a:solidFill>
                  <a:srgbClr val="FF0000"/>
                </a:solidFill>
                <a:latin typeface="Calibri"/>
                <a:cs typeface="Calibri"/>
              </a:rPr>
              <a:t>  </a:t>
            </a:r>
            <a:r>
              <a:rPr lang="en-US" b="1" spc="-20" dirty="0">
                <a:solidFill>
                  <a:srgbClr val="FFFFFF"/>
                </a:solidFill>
                <a:latin typeface="Calibri"/>
                <a:cs typeface="Calibri"/>
              </a:rPr>
              <a:t>Capacity Development Officer </a:t>
            </a:r>
            <a:endParaRPr lang="en-GB" b="1" spc="-20" dirty="0">
              <a:solidFill>
                <a:srgbClr val="FFFFFF"/>
              </a:solidFill>
              <a:latin typeface="Calibri"/>
              <a:cs typeface="Calibri"/>
            </a:endParaRPr>
          </a:p>
          <a:p>
            <a:pPr marL="40640" marR="1648460">
              <a:lnSpc>
                <a:spcPct val="114599"/>
              </a:lnSpc>
              <a:spcBef>
                <a:spcPts val="100"/>
              </a:spcBef>
            </a:pPr>
            <a:r>
              <a:rPr b="1" dirty="0">
                <a:solidFill>
                  <a:srgbClr val="FF0000"/>
                </a:solidFill>
                <a:latin typeface="Calibri"/>
                <a:cs typeface="Calibri"/>
              </a:rPr>
              <a:t>Location:</a:t>
            </a:r>
            <a:r>
              <a:rPr b="1" spc="-60" dirty="0">
                <a:solidFill>
                  <a:srgbClr val="FF0000"/>
                </a:solidFill>
                <a:latin typeface="Calibri"/>
                <a:cs typeface="Calibri"/>
              </a:rPr>
              <a:t> </a:t>
            </a:r>
            <a:r>
              <a:rPr lang="en-US" b="1" spc="-60" dirty="0">
                <a:solidFill>
                  <a:srgbClr val="FF0000"/>
                </a:solidFill>
                <a:latin typeface="Calibri"/>
                <a:cs typeface="Calibri"/>
              </a:rPr>
              <a:t>  </a:t>
            </a:r>
            <a:r>
              <a:rPr lang="en-US" b="1" spc="-60" dirty="0">
                <a:solidFill>
                  <a:srgbClr val="FFFFFF"/>
                </a:solidFill>
                <a:latin typeface="Calibri"/>
                <a:cs typeface="Calibri"/>
              </a:rPr>
              <a:t>Hybrid home working and o</a:t>
            </a:r>
            <a:r>
              <a:rPr dirty="0">
                <a:solidFill>
                  <a:srgbClr val="FFFFFF"/>
                </a:solidFill>
                <a:latin typeface="Calibri"/>
                <a:cs typeface="Calibri"/>
              </a:rPr>
              <a:t>ffice</a:t>
            </a:r>
            <a:r>
              <a:rPr spc="-60" dirty="0">
                <a:solidFill>
                  <a:srgbClr val="FFFFFF"/>
                </a:solidFill>
                <a:latin typeface="Calibri"/>
                <a:cs typeface="Calibri"/>
              </a:rPr>
              <a:t> </a:t>
            </a:r>
            <a:r>
              <a:rPr dirty="0">
                <a:solidFill>
                  <a:srgbClr val="FFFFFF"/>
                </a:solidFill>
                <a:latin typeface="Calibri"/>
                <a:cs typeface="Calibri"/>
              </a:rPr>
              <a:t>base</a:t>
            </a:r>
            <a:r>
              <a:rPr lang="en-US" dirty="0">
                <a:solidFill>
                  <a:srgbClr val="FFFFFF"/>
                </a:solidFill>
                <a:latin typeface="Calibri"/>
                <a:cs typeface="Calibri"/>
              </a:rPr>
              <a:t>d</a:t>
            </a:r>
            <a:r>
              <a:rPr spc="-55" dirty="0">
                <a:solidFill>
                  <a:srgbClr val="FFFFFF"/>
                </a:solidFill>
                <a:latin typeface="Calibri"/>
                <a:cs typeface="Calibri"/>
              </a:rPr>
              <a:t> </a:t>
            </a:r>
            <a:r>
              <a:rPr dirty="0">
                <a:solidFill>
                  <a:srgbClr val="FFFFFF"/>
                </a:solidFill>
                <a:latin typeface="Calibri"/>
                <a:cs typeface="Calibri"/>
              </a:rPr>
              <a:t>in</a:t>
            </a:r>
            <a:r>
              <a:rPr spc="-60" dirty="0">
                <a:solidFill>
                  <a:srgbClr val="FFFFFF"/>
                </a:solidFill>
                <a:latin typeface="Calibri"/>
                <a:cs typeface="Calibri"/>
              </a:rPr>
              <a:t> </a:t>
            </a:r>
            <a:r>
              <a:rPr dirty="0">
                <a:solidFill>
                  <a:srgbClr val="FFFFFF"/>
                </a:solidFill>
                <a:latin typeface="Calibri"/>
                <a:cs typeface="Calibri"/>
              </a:rPr>
              <a:t>London</a:t>
            </a:r>
            <a:r>
              <a:rPr lang="en-US" dirty="0">
                <a:solidFill>
                  <a:srgbClr val="FFFFFF"/>
                </a:solidFill>
                <a:latin typeface="Calibri"/>
                <a:cs typeface="Calibri"/>
              </a:rPr>
              <a:t> (nr Borough tube) – with regular travel across London required to meet with organisations at their own venues</a:t>
            </a:r>
            <a:r>
              <a:rPr spc="-10" dirty="0">
                <a:solidFill>
                  <a:srgbClr val="FFFFFF"/>
                </a:solidFill>
                <a:latin typeface="Calibri"/>
                <a:cs typeface="Calibri"/>
              </a:rPr>
              <a:t>) </a:t>
            </a:r>
            <a:endParaRPr lang="en-US" spc="-10" dirty="0">
              <a:solidFill>
                <a:srgbClr val="FFFFFF"/>
              </a:solidFill>
              <a:latin typeface="Calibri"/>
              <a:cs typeface="Calibri"/>
            </a:endParaRPr>
          </a:p>
          <a:p>
            <a:pPr marL="40640" marR="1648460">
              <a:lnSpc>
                <a:spcPct val="114599"/>
              </a:lnSpc>
              <a:spcBef>
                <a:spcPts val="100"/>
              </a:spcBef>
            </a:pPr>
            <a:r>
              <a:rPr b="1" dirty="0">
                <a:solidFill>
                  <a:srgbClr val="FF0000"/>
                </a:solidFill>
                <a:latin typeface="Calibri"/>
                <a:cs typeface="Calibri"/>
              </a:rPr>
              <a:t>Salary</a:t>
            </a:r>
            <a:r>
              <a:rPr b="1" spc="-60" dirty="0">
                <a:solidFill>
                  <a:srgbClr val="FF0000"/>
                </a:solidFill>
                <a:latin typeface="Calibri"/>
                <a:cs typeface="Calibri"/>
              </a:rPr>
              <a:t> </a:t>
            </a:r>
            <a:r>
              <a:rPr b="1" dirty="0">
                <a:solidFill>
                  <a:srgbClr val="FF0000"/>
                </a:solidFill>
                <a:latin typeface="Calibri"/>
                <a:cs typeface="Calibri"/>
              </a:rPr>
              <a:t>Range:</a:t>
            </a:r>
            <a:r>
              <a:rPr lang="en-US" b="1" dirty="0">
                <a:solidFill>
                  <a:srgbClr val="FF0000"/>
                </a:solidFill>
                <a:latin typeface="Calibri"/>
                <a:cs typeface="Calibri"/>
              </a:rPr>
              <a:t> </a:t>
            </a:r>
            <a:r>
              <a:rPr lang="en-GB" sz="1800" dirty="0">
                <a:solidFill>
                  <a:schemeClr val="bg1"/>
                </a:solidFill>
                <a:effectLst/>
                <a:latin typeface="Aptos" panose="020B0004020202020204" pitchFamily="34" charset="0"/>
                <a:ea typeface="Aptos" panose="020B0004020202020204" pitchFamily="34" charset="0"/>
                <a:cs typeface="Aptos" panose="020B0004020202020204" pitchFamily="34" charset="0"/>
              </a:rPr>
              <a:t>SO1/SO2 SCP29 – 34 £34,520 - £40,105 FTE.</a:t>
            </a:r>
            <a:endParaRPr dirty="0">
              <a:solidFill>
                <a:schemeClr val="bg1"/>
              </a:solidFill>
              <a:latin typeface="Calibri"/>
              <a:cs typeface="Calibri"/>
            </a:endParaRPr>
          </a:p>
          <a:p>
            <a:pPr>
              <a:lnSpc>
                <a:spcPct val="100000"/>
              </a:lnSpc>
              <a:spcBef>
                <a:spcPts val="515"/>
              </a:spcBef>
            </a:pPr>
            <a:endParaRPr dirty="0">
              <a:latin typeface="Calibri"/>
              <a:cs typeface="Calibri"/>
            </a:endParaRPr>
          </a:p>
          <a:p>
            <a:pPr marL="12700" marR="40005" algn="just">
              <a:lnSpc>
                <a:spcPct val="114599"/>
              </a:lnSpc>
            </a:pPr>
            <a:r>
              <a:rPr dirty="0">
                <a:solidFill>
                  <a:srgbClr val="FFFFFF"/>
                </a:solidFill>
                <a:latin typeface="Calibri"/>
                <a:cs typeface="Calibri"/>
              </a:rPr>
              <a:t>StreetGames</a:t>
            </a:r>
            <a:r>
              <a:rPr spc="-50" dirty="0">
                <a:solidFill>
                  <a:srgbClr val="FFFFFF"/>
                </a:solidFill>
                <a:latin typeface="Calibri"/>
                <a:cs typeface="Calibri"/>
              </a:rPr>
              <a:t> </a:t>
            </a:r>
            <a:r>
              <a:rPr dirty="0">
                <a:solidFill>
                  <a:srgbClr val="FFFFFF"/>
                </a:solidFill>
                <a:latin typeface="Calibri"/>
                <a:cs typeface="Calibri"/>
              </a:rPr>
              <a:t>is</a:t>
            </a:r>
            <a:r>
              <a:rPr spc="-45" dirty="0">
                <a:solidFill>
                  <a:srgbClr val="FFFFFF"/>
                </a:solidFill>
                <a:latin typeface="Calibri"/>
                <a:cs typeface="Calibri"/>
              </a:rPr>
              <a:t> </a:t>
            </a:r>
            <a:r>
              <a:rPr dirty="0">
                <a:solidFill>
                  <a:srgbClr val="FFFFFF"/>
                </a:solidFill>
                <a:latin typeface="Calibri"/>
                <a:cs typeface="Calibri"/>
              </a:rPr>
              <a:t>an</a:t>
            </a:r>
            <a:r>
              <a:rPr spc="-45" dirty="0">
                <a:solidFill>
                  <a:srgbClr val="FFFFFF"/>
                </a:solidFill>
                <a:latin typeface="Calibri"/>
                <a:cs typeface="Calibri"/>
              </a:rPr>
              <a:t> </a:t>
            </a:r>
            <a:r>
              <a:rPr dirty="0">
                <a:solidFill>
                  <a:srgbClr val="FFFFFF"/>
                </a:solidFill>
                <a:latin typeface="Calibri"/>
                <a:cs typeface="Calibri"/>
              </a:rPr>
              <a:t>innovative</a:t>
            </a:r>
            <a:r>
              <a:rPr spc="-45" dirty="0">
                <a:solidFill>
                  <a:srgbClr val="FFFFFF"/>
                </a:solidFill>
                <a:latin typeface="Calibri"/>
                <a:cs typeface="Calibri"/>
              </a:rPr>
              <a:t> </a:t>
            </a:r>
            <a:r>
              <a:rPr dirty="0">
                <a:solidFill>
                  <a:srgbClr val="FFFFFF"/>
                </a:solidFill>
                <a:latin typeface="Calibri"/>
                <a:cs typeface="Calibri"/>
              </a:rPr>
              <a:t>UK</a:t>
            </a:r>
            <a:r>
              <a:rPr spc="-45" dirty="0">
                <a:solidFill>
                  <a:srgbClr val="FFFFFF"/>
                </a:solidFill>
                <a:latin typeface="Calibri"/>
                <a:cs typeface="Calibri"/>
              </a:rPr>
              <a:t> </a:t>
            </a:r>
            <a:r>
              <a:rPr dirty="0">
                <a:solidFill>
                  <a:srgbClr val="FFFFFF"/>
                </a:solidFill>
                <a:latin typeface="Calibri"/>
                <a:cs typeface="Calibri"/>
              </a:rPr>
              <a:t>charity</a:t>
            </a:r>
            <a:r>
              <a:rPr spc="-50" dirty="0">
                <a:solidFill>
                  <a:srgbClr val="FFFFFF"/>
                </a:solidFill>
                <a:latin typeface="Calibri"/>
                <a:cs typeface="Calibri"/>
              </a:rPr>
              <a:t> </a:t>
            </a:r>
            <a:r>
              <a:rPr dirty="0">
                <a:solidFill>
                  <a:srgbClr val="FFFFFF"/>
                </a:solidFill>
                <a:latin typeface="Calibri"/>
                <a:cs typeface="Calibri"/>
              </a:rPr>
              <a:t>with</a:t>
            </a:r>
            <a:r>
              <a:rPr spc="-45" dirty="0">
                <a:solidFill>
                  <a:srgbClr val="FFFFFF"/>
                </a:solidFill>
                <a:latin typeface="Calibri"/>
                <a:cs typeface="Calibri"/>
              </a:rPr>
              <a:t> </a:t>
            </a:r>
            <a:r>
              <a:rPr dirty="0">
                <a:solidFill>
                  <a:srgbClr val="FFFFFF"/>
                </a:solidFill>
                <a:latin typeface="Calibri"/>
                <a:cs typeface="Calibri"/>
              </a:rPr>
              <a:t>an</a:t>
            </a:r>
            <a:r>
              <a:rPr spc="-45" dirty="0">
                <a:solidFill>
                  <a:srgbClr val="FFFFFF"/>
                </a:solidFill>
                <a:latin typeface="Calibri"/>
                <a:cs typeface="Calibri"/>
              </a:rPr>
              <a:t> </a:t>
            </a:r>
            <a:r>
              <a:rPr dirty="0">
                <a:solidFill>
                  <a:srgbClr val="FFFFFF"/>
                </a:solidFill>
                <a:latin typeface="Calibri"/>
                <a:cs typeface="Calibri"/>
              </a:rPr>
              <a:t>absolute</a:t>
            </a:r>
            <a:r>
              <a:rPr spc="-45" dirty="0">
                <a:solidFill>
                  <a:srgbClr val="FFFFFF"/>
                </a:solidFill>
                <a:latin typeface="Calibri"/>
                <a:cs typeface="Calibri"/>
              </a:rPr>
              <a:t> </a:t>
            </a:r>
            <a:r>
              <a:rPr dirty="0">
                <a:solidFill>
                  <a:srgbClr val="FFFFFF"/>
                </a:solidFill>
                <a:latin typeface="Calibri"/>
                <a:cs typeface="Calibri"/>
              </a:rPr>
              <a:t>focus</a:t>
            </a:r>
            <a:r>
              <a:rPr spc="-45" dirty="0">
                <a:solidFill>
                  <a:srgbClr val="FFFFFF"/>
                </a:solidFill>
                <a:latin typeface="Calibri"/>
                <a:cs typeface="Calibri"/>
              </a:rPr>
              <a:t> </a:t>
            </a:r>
            <a:r>
              <a:rPr dirty="0">
                <a:solidFill>
                  <a:srgbClr val="FFFFFF"/>
                </a:solidFill>
                <a:latin typeface="Calibri"/>
                <a:cs typeface="Calibri"/>
              </a:rPr>
              <a:t>on</a:t>
            </a:r>
            <a:r>
              <a:rPr spc="-45" dirty="0">
                <a:solidFill>
                  <a:srgbClr val="FFFFFF"/>
                </a:solidFill>
                <a:latin typeface="Calibri"/>
                <a:cs typeface="Calibri"/>
              </a:rPr>
              <a:t> </a:t>
            </a:r>
            <a:r>
              <a:rPr spc="-10" dirty="0">
                <a:solidFill>
                  <a:srgbClr val="FFFFFF"/>
                </a:solidFill>
                <a:latin typeface="Calibri"/>
                <a:cs typeface="Calibri"/>
              </a:rPr>
              <a:t>transforming</a:t>
            </a:r>
            <a:r>
              <a:rPr spc="-50" dirty="0">
                <a:solidFill>
                  <a:srgbClr val="FFFFFF"/>
                </a:solidFill>
                <a:latin typeface="Calibri"/>
                <a:cs typeface="Calibri"/>
              </a:rPr>
              <a:t> </a:t>
            </a:r>
            <a:r>
              <a:rPr spc="-25" dirty="0">
                <a:solidFill>
                  <a:srgbClr val="FFFFFF"/>
                </a:solidFill>
                <a:latin typeface="Calibri"/>
                <a:cs typeface="Calibri"/>
              </a:rPr>
              <a:t>the </a:t>
            </a:r>
            <a:r>
              <a:rPr dirty="0">
                <a:solidFill>
                  <a:srgbClr val="FFFFFF"/>
                </a:solidFill>
                <a:latin typeface="Calibri"/>
                <a:cs typeface="Calibri"/>
              </a:rPr>
              <a:t>lives</a:t>
            </a:r>
            <a:r>
              <a:rPr spc="-50" dirty="0">
                <a:solidFill>
                  <a:srgbClr val="FFFFFF"/>
                </a:solidFill>
                <a:latin typeface="Calibri"/>
                <a:cs typeface="Calibri"/>
              </a:rPr>
              <a:t> </a:t>
            </a:r>
            <a:r>
              <a:rPr dirty="0">
                <a:solidFill>
                  <a:srgbClr val="FFFFFF"/>
                </a:solidFill>
                <a:latin typeface="Calibri"/>
                <a:cs typeface="Calibri"/>
              </a:rPr>
              <a:t>of</a:t>
            </a:r>
            <a:r>
              <a:rPr spc="-45" dirty="0">
                <a:solidFill>
                  <a:srgbClr val="FFFFFF"/>
                </a:solidFill>
                <a:latin typeface="Calibri"/>
                <a:cs typeface="Calibri"/>
              </a:rPr>
              <a:t> </a:t>
            </a:r>
            <a:r>
              <a:rPr dirty="0">
                <a:solidFill>
                  <a:srgbClr val="FFFFFF"/>
                </a:solidFill>
                <a:latin typeface="Calibri"/>
                <a:cs typeface="Calibri"/>
              </a:rPr>
              <a:t>children</a:t>
            </a:r>
            <a:r>
              <a:rPr spc="-45" dirty="0">
                <a:solidFill>
                  <a:srgbClr val="FFFFFF"/>
                </a:solidFill>
                <a:latin typeface="Calibri"/>
                <a:cs typeface="Calibri"/>
              </a:rPr>
              <a:t> </a:t>
            </a:r>
            <a:r>
              <a:rPr dirty="0">
                <a:solidFill>
                  <a:srgbClr val="FFFFFF"/>
                </a:solidFill>
                <a:latin typeface="Calibri"/>
                <a:cs typeface="Calibri"/>
              </a:rPr>
              <a:t>and</a:t>
            </a:r>
            <a:r>
              <a:rPr spc="-45" dirty="0">
                <a:solidFill>
                  <a:srgbClr val="FFFFFF"/>
                </a:solidFill>
                <a:latin typeface="Calibri"/>
                <a:cs typeface="Calibri"/>
              </a:rPr>
              <a:t> </a:t>
            </a:r>
            <a:r>
              <a:rPr dirty="0">
                <a:solidFill>
                  <a:srgbClr val="FFFFFF"/>
                </a:solidFill>
                <a:latin typeface="Calibri"/>
                <a:cs typeface="Calibri"/>
              </a:rPr>
              <a:t>young</a:t>
            </a:r>
            <a:r>
              <a:rPr spc="-45" dirty="0">
                <a:solidFill>
                  <a:srgbClr val="FFFFFF"/>
                </a:solidFill>
                <a:latin typeface="Calibri"/>
                <a:cs typeface="Calibri"/>
              </a:rPr>
              <a:t> </a:t>
            </a:r>
            <a:r>
              <a:rPr dirty="0">
                <a:solidFill>
                  <a:srgbClr val="FFFFFF"/>
                </a:solidFill>
                <a:latin typeface="Calibri"/>
                <a:cs typeface="Calibri"/>
              </a:rPr>
              <a:t>people</a:t>
            </a:r>
            <a:r>
              <a:rPr spc="-45" dirty="0">
                <a:solidFill>
                  <a:srgbClr val="FFFFFF"/>
                </a:solidFill>
                <a:latin typeface="Calibri"/>
                <a:cs typeface="Calibri"/>
              </a:rPr>
              <a:t> </a:t>
            </a:r>
            <a:r>
              <a:rPr dirty="0">
                <a:solidFill>
                  <a:srgbClr val="FFFFFF"/>
                </a:solidFill>
                <a:latin typeface="Calibri"/>
                <a:cs typeface="Calibri"/>
              </a:rPr>
              <a:t>from</a:t>
            </a:r>
            <a:r>
              <a:rPr spc="-45" dirty="0">
                <a:solidFill>
                  <a:srgbClr val="FFFFFF"/>
                </a:solidFill>
                <a:latin typeface="Calibri"/>
                <a:cs typeface="Calibri"/>
              </a:rPr>
              <a:t> </a:t>
            </a:r>
            <a:r>
              <a:rPr spc="-20" dirty="0">
                <a:solidFill>
                  <a:srgbClr val="FFFFFF"/>
                </a:solidFill>
                <a:latin typeface="Calibri"/>
                <a:cs typeface="Calibri"/>
              </a:rPr>
              <a:t>low-</a:t>
            </a:r>
            <a:r>
              <a:rPr dirty="0">
                <a:solidFill>
                  <a:srgbClr val="FFFFFF"/>
                </a:solidFill>
                <a:latin typeface="Calibri"/>
                <a:cs typeface="Calibri"/>
              </a:rPr>
              <a:t>income,</a:t>
            </a:r>
            <a:r>
              <a:rPr spc="-45" dirty="0">
                <a:solidFill>
                  <a:srgbClr val="FFFFFF"/>
                </a:solidFill>
                <a:latin typeface="Calibri"/>
                <a:cs typeface="Calibri"/>
              </a:rPr>
              <a:t> </a:t>
            </a:r>
            <a:r>
              <a:rPr spc="-10" dirty="0">
                <a:solidFill>
                  <a:srgbClr val="FFFFFF"/>
                </a:solidFill>
                <a:latin typeface="Calibri"/>
                <a:cs typeface="Calibri"/>
              </a:rPr>
              <a:t>underserved</a:t>
            </a:r>
            <a:r>
              <a:rPr spc="-45" dirty="0">
                <a:solidFill>
                  <a:srgbClr val="FFFFFF"/>
                </a:solidFill>
                <a:latin typeface="Calibri"/>
                <a:cs typeface="Calibri"/>
              </a:rPr>
              <a:t> </a:t>
            </a:r>
            <a:r>
              <a:rPr spc="-10" dirty="0">
                <a:solidFill>
                  <a:srgbClr val="FFFFFF"/>
                </a:solidFill>
                <a:latin typeface="Calibri"/>
                <a:cs typeface="Calibri"/>
              </a:rPr>
              <a:t>communities </a:t>
            </a:r>
            <a:r>
              <a:rPr dirty="0">
                <a:solidFill>
                  <a:srgbClr val="FFFFFF"/>
                </a:solidFill>
                <a:latin typeface="Calibri"/>
                <a:cs typeface="Calibri"/>
              </a:rPr>
              <a:t>through</a:t>
            </a:r>
            <a:r>
              <a:rPr spc="-65" dirty="0">
                <a:solidFill>
                  <a:srgbClr val="FFFFFF"/>
                </a:solidFill>
                <a:latin typeface="Calibri"/>
                <a:cs typeface="Calibri"/>
              </a:rPr>
              <a:t> </a:t>
            </a:r>
            <a:r>
              <a:rPr dirty="0">
                <a:solidFill>
                  <a:srgbClr val="FFFFFF"/>
                </a:solidFill>
                <a:latin typeface="Calibri"/>
                <a:cs typeface="Calibri"/>
              </a:rPr>
              <a:t>sport</a:t>
            </a:r>
            <a:r>
              <a:rPr spc="-60" dirty="0">
                <a:solidFill>
                  <a:srgbClr val="FFFFFF"/>
                </a:solidFill>
                <a:latin typeface="Calibri"/>
                <a:cs typeface="Calibri"/>
              </a:rPr>
              <a:t> </a:t>
            </a:r>
            <a:r>
              <a:rPr dirty="0">
                <a:solidFill>
                  <a:srgbClr val="FFFFFF"/>
                </a:solidFill>
                <a:latin typeface="Calibri"/>
                <a:cs typeface="Calibri"/>
              </a:rPr>
              <a:t>and</a:t>
            </a:r>
            <a:r>
              <a:rPr spc="-60" dirty="0">
                <a:solidFill>
                  <a:srgbClr val="FFFFFF"/>
                </a:solidFill>
                <a:latin typeface="Calibri"/>
                <a:cs typeface="Calibri"/>
              </a:rPr>
              <a:t> </a:t>
            </a:r>
            <a:r>
              <a:rPr dirty="0">
                <a:solidFill>
                  <a:srgbClr val="FFFFFF"/>
                </a:solidFill>
                <a:latin typeface="Calibri"/>
                <a:cs typeface="Calibri"/>
              </a:rPr>
              <a:t>physical</a:t>
            </a:r>
            <a:r>
              <a:rPr spc="-60" dirty="0">
                <a:solidFill>
                  <a:srgbClr val="FFFFFF"/>
                </a:solidFill>
                <a:latin typeface="Calibri"/>
                <a:cs typeface="Calibri"/>
              </a:rPr>
              <a:t> </a:t>
            </a:r>
            <a:r>
              <a:rPr spc="-10" dirty="0">
                <a:solidFill>
                  <a:srgbClr val="FFFFFF"/>
                </a:solidFill>
                <a:latin typeface="Calibri"/>
                <a:cs typeface="Calibri"/>
              </a:rPr>
              <a:t>activity.</a:t>
            </a:r>
            <a:endParaRPr dirty="0">
              <a:latin typeface="Calibri"/>
              <a:cs typeface="Calibri"/>
            </a:endParaRPr>
          </a:p>
          <a:p>
            <a:pPr>
              <a:lnSpc>
                <a:spcPct val="100000"/>
              </a:lnSpc>
              <a:spcBef>
                <a:spcPts val="275"/>
              </a:spcBef>
            </a:pPr>
            <a:endParaRPr dirty="0">
              <a:latin typeface="Calibri"/>
              <a:cs typeface="Calibri"/>
            </a:endParaRPr>
          </a:p>
          <a:p>
            <a:pPr marL="12700" marR="10160">
              <a:lnSpc>
                <a:spcPct val="114599"/>
              </a:lnSpc>
              <a:spcBef>
                <a:spcPts val="5"/>
              </a:spcBef>
            </a:pPr>
            <a:r>
              <a:rPr lang="en-GB" b="1" dirty="0">
                <a:solidFill>
                  <a:srgbClr val="FF0000"/>
                </a:solidFill>
                <a:latin typeface="Calibri"/>
                <a:cs typeface="Calibri"/>
              </a:rPr>
              <a:t>Role description </a:t>
            </a:r>
            <a:endParaRPr b="1" dirty="0">
              <a:solidFill>
                <a:srgbClr val="FF0000"/>
              </a:solidFill>
              <a:latin typeface="Calibri"/>
              <a:cs typeface="Calibri"/>
            </a:endParaRPr>
          </a:p>
          <a:p>
            <a:pPr>
              <a:lnSpc>
                <a:spcPct val="100000"/>
              </a:lnSpc>
              <a:spcBef>
                <a:spcPts val="275"/>
              </a:spcBef>
            </a:pPr>
            <a:endParaRPr sz="800" dirty="0">
              <a:latin typeface="Calibri"/>
              <a:cs typeface="Calibri"/>
            </a:endParaRPr>
          </a:p>
          <a:p>
            <a:pPr algn="just" rtl="0" fontAlgn="base">
              <a:lnSpc>
                <a:spcPts val="1913"/>
              </a:lnSpc>
              <a:buNone/>
            </a:pPr>
            <a:r>
              <a:rPr lang="en-US" b="0" i="0" dirty="0">
                <a:solidFill>
                  <a:schemeClr val="bg1"/>
                </a:solidFill>
                <a:effectLst/>
                <a:latin typeface="Aptos Narrow" panose="020B0004020202020204" pitchFamily="34" charset="0"/>
              </a:rPr>
              <a:t>Following a successful bid to the City Bridge Foundation, this exciting role will aim to provide high-quality capacity-building support for youth, sport and community sector organisations, supporting quality service delivery, effective, efficient and financially sustainable organisations, advocacy and connectivity for the network.    </a:t>
            </a:r>
            <a:endParaRPr lang="en-US" b="0" i="0" dirty="0">
              <a:solidFill>
                <a:schemeClr val="bg1"/>
              </a:solidFill>
              <a:effectLst/>
              <a:latin typeface="Segoe UI" panose="020B0502040204020203" pitchFamily="34" charset="0"/>
            </a:endParaRPr>
          </a:p>
          <a:p>
            <a:pPr algn="just" rtl="0" fontAlgn="base">
              <a:lnSpc>
                <a:spcPts val="1350"/>
              </a:lnSpc>
              <a:buNone/>
            </a:pPr>
            <a:r>
              <a:rPr lang="en-US" b="0" i="0" dirty="0">
                <a:solidFill>
                  <a:schemeClr val="bg1"/>
                </a:solidFill>
                <a:effectLst/>
                <a:latin typeface="Aptos Narrow" panose="020B0004020202020204" pitchFamily="34" charset="0"/>
              </a:rPr>
              <a:t> </a:t>
            </a:r>
            <a:endParaRPr lang="en-US" b="0" i="0" dirty="0">
              <a:solidFill>
                <a:schemeClr val="bg1"/>
              </a:solidFill>
              <a:effectLst/>
              <a:latin typeface="Segoe UI" panose="020B0502040204020203" pitchFamily="34" charset="0"/>
            </a:endParaRPr>
          </a:p>
          <a:p>
            <a:pPr algn="just" rtl="0" fontAlgn="base">
              <a:lnSpc>
                <a:spcPts val="1913"/>
              </a:lnSpc>
              <a:buNone/>
            </a:pPr>
            <a:r>
              <a:rPr lang="en-US" b="0" i="0" dirty="0">
                <a:solidFill>
                  <a:schemeClr val="bg1"/>
                </a:solidFill>
                <a:effectLst/>
                <a:latin typeface="Aptos Narrow" panose="020B0004020202020204" pitchFamily="34" charset="0"/>
              </a:rPr>
              <a:t>The postholder will provide expert support, guidance and advice to the London Network, ensuring they provide quality service delivery, are effective, efficient and financially sustainable organisations.  This will be facilitated through one-to-one meetings with community organisations to complete Development Toolkits and the production of bespoke actions plans. The capacity-building support will include completion of a workforce development audit to identify the needs of community organisations and working with them to implement training and development plans for staff and volunteers.  </a:t>
            </a:r>
            <a:endParaRPr lang="en-US" b="0" i="0" dirty="0">
              <a:solidFill>
                <a:schemeClr val="bg1"/>
              </a:solidFill>
              <a:effectLst/>
              <a:latin typeface="Segoe UI" panose="020B0502040204020203" pitchFamily="34" charset="0"/>
            </a:endParaRPr>
          </a:p>
          <a:p>
            <a:pPr algn="just" rtl="0" fontAlgn="base">
              <a:lnSpc>
                <a:spcPts val="1350"/>
              </a:lnSpc>
              <a:buNone/>
            </a:pPr>
            <a:r>
              <a:rPr lang="en-US" b="0" i="0" dirty="0">
                <a:solidFill>
                  <a:schemeClr val="bg1"/>
                </a:solidFill>
                <a:effectLst/>
                <a:latin typeface="Aptos Narrow" panose="020B0004020202020204" pitchFamily="34" charset="0"/>
              </a:rPr>
              <a:t> </a:t>
            </a:r>
            <a:endParaRPr lang="en-US" b="0" i="0" dirty="0">
              <a:solidFill>
                <a:schemeClr val="bg1"/>
              </a:solidFill>
              <a:effectLst/>
              <a:latin typeface="Segoe UI" panose="020B0502040204020203" pitchFamily="34" charset="0"/>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lang="en-GB" sz="1800" spc="-40" dirty="0">
              <a:solidFill>
                <a:srgbClr val="FFFFFF"/>
              </a:solidFill>
              <a:latin typeface="Calibri"/>
              <a:cs typeface="Calibri"/>
            </a:endParaRPr>
          </a:p>
          <a:p>
            <a:pPr marL="12700" marR="5080">
              <a:lnSpc>
                <a:spcPct val="114599"/>
              </a:lnSpc>
            </a:pPr>
            <a:endParaRPr lang="en-GB" spc="-40" dirty="0">
              <a:solidFill>
                <a:srgbClr val="FFFFFF"/>
              </a:solidFill>
              <a:latin typeface="Calibri"/>
              <a:cs typeface="Calibri"/>
            </a:endParaRPr>
          </a:p>
          <a:p>
            <a:pPr marL="12700" marR="5080">
              <a:lnSpc>
                <a:spcPct val="114599"/>
              </a:lnSpc>
            </a:pPr>
            <a:endParaRPr sz="1800" dirty="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7</a:t>
            </a:fld>
            <a:endParaRPr spc="-50" dirty="0"/>
          </a:p>
        </p:txBody>
      </p:sp>
      <p:sp>
        <p:nvSpPr>
          <p:cNvPr id="6" name="object 6"/>
          <p:cNvSpPr txBox="1">
            <a:spLocks noGrp="1"/>
          </p:cNvSpPr>
          <p:nvPr>
            <p:ph sz="half" idx="3"/>
          </p:nvPr>
        </p:nvSpPr>
        <p:spPr>
          <a:xfrm>
            <a:off x="11340662" y="3030532"/>
            <a:ext cx="6424930" cy="5129353"/>
          </a:xfrm>
          <a:prstGeom prst="rect">
            <a:avLst/>
          </a:prstGeom>
        </p:spPr>
        <p:txBody>
          <a:bodyPr vert="horz" wrap="square" lIns="0" tIns="12700" rIns="0" bIns="0" rtlCol="0">
            <a:spAutoFit/>
          </a:bodyPr>
          <a:lstStyle/>
          <a:p>
            <a:pPr marL="12700" marR="5080" algn="just" rtl="0">
              <a:lnSpc>
                <a:spcPct val="114599"/>
              </a:lnSpc>
              <a:spcBef>
                <a:spcPts val="100"/>
              </a:spcBef>
            </a:pPr>
            <a:r>
              <a:rPr lang="en-US" b="0" i="0" dirty="0">
                <a:solidFill>
                  <a:srgbClr val="002060"/>
                </a:solidFill>
                <a:effectLst/>
                <a:latin typeface="Aptos Narrow" panose="020B0004020202020204" pitchFamily="34" charset="0"/>
              </a:rPr>
              <a:t>The Capacity Development Officers will work with community organisations to help them to reflect, to identify areas of improvement, creative solutions, and development in relation to organisational effectiveness and efficiency, for example through income generation, governance and environmental sustainability.  </a:t>
            </a:r>
          </a:p>
          <a:p>
            <a:pPr marL="12700" marR="5080" algn="just" rtl="0">
              <a:lnSpc>
                <a:spcPct val="114599"/>
              </a:lnSpc>
              <a:spcBef>
                <a:spcPts val="100"/>
              </a:spcBef>
            </a:pPr>
            <a:endParaRPr lang="en-US" dirty="0">
              <a:solidFill>
                <a:srgbClr val="002060"/>
              </a:solidFill>
              <a:latin typeface="Aptos Narrow" panose="020B0004020202020204" pitchFamily="34" charset="0"/>
            </a:endParaRPr>
          </a:p>
          <a:p>
            <a:pPr marL="12700" marR="5080" algn="just" rtl="0">
              <a:lnSpc>
                <a:spcPct val="114599"/>
              </a:lnSpc>
              <a:spcBef>
                <a:spcPts val="100"/>
              </a:spcBef>
            </a:pPr>
            <a:r>
              <a:rPr lang="en-US" sz="1800" b="0" i="0" dirty="0">
                <a:solidFill>
                  <a:srgbClr val="002060"/>
                </a:solidFill>
                <a:effectLst/>
                <a:latin typeface="Aptos Narrow" panose="020B0004020202020204" pitchFamily="34" charset="0"/>
              </a:rPr>
              <a:t>The post holder will work alongside other StreetGames’ colleagues e.g. the Network Support Lead, to build and develop relationships with StreetGames organisations and other local and pan-London partners. Part of the role will be working alongside StreetGames’ Fundraising </a:t>
            </a:r>
            <a:r>
              <a:rPr lang="en-US" dirty="0">
                <a:solidFill>
                  <a:srgbClr val="002060"/>
                </a:solidFill>
                <a:latin typeface="Aptos Narrow" panose="020B0004020202020204" pitchFamily="34" charset="0"/>
              </a:rPr>
              <a:t>L</a:t>
            </a:r>
            <a:r>
              <a:rPr lang="en-US" sz="1800" b="0" i="0" dirty="0">
                <a:solidFill>
                  <a:srgbClr val="002060"/>
                </a:solidFill>
                <a:effectLst/>
                <a:latin typeface="Aptos Narrow" panose="020B0004020202020204" pitchFamily="34" charset="0"/>
              </a:rPr>
              <a:t>ead, to identify investment opportunities, providing support with a pilot Future Fundraisers project and the hosting of funding themed workshops. The role will include supporting with the production of mar/comms in the form of blogs, social media and news articles to promote the work and successes of the programme.  </a:t>
            </a:r>
            <a:endParaRPr lang="en-US" b="0" i="0" dirty="0">
              <a:solidFill>
                <a:srgbClr val="002060"/>
              </a:solidFill>
              <a:effectLst/>
              <a:latin typeface="Segoe UI" panose="020B0502040204020203" pitchFamily="34" charset="0"/>
            </a:endParaRPr>
          </a:p>
          <a:p>
            <a:pPr marL="12700" marR="5080" algn="just">
              <a:lnSpc>
                <a:spcPct val="114599"/>
              </a:lnSpc>
              <a:spcBef>
                <a:spcPts val="100"/>
              </a:spcBef>
            </a:pPr>
            <a:endParaRPr spc="-1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577938"/>
            <a:ext cx="16256000" cy="705321"/>
          </a:xfrm>
          <a:prstGeom prst="rect">
            <a:avLst/>
          </a:prstGeom>
        </p:spPr>
        <p:txBody>
          <a:bodyPr vert="horz" wrap="square" lIns="0" tIns="12700" rIns="0" bIns="0" rtlCol="0">
            <a:spAutoFit/>
          </a:bodyPr>
          <a:lstStyle/>
          <a:p>
            <a:pPr marL="12700">
              <a:lnSpc>
                <a:spcPct val="100000"/>
              </a:lnSpc>
              <a:spcBef>
                <a:spcPts val="100"/>
              </a:spcBef>
            </a:pPr>
            <a:r>
              <a:rPr spc="-210" dirty="0"/>
              <a:t>KEY</a:t>
            </a:r>
            <a:r>
              <a:rPr spc="-590" dirty="0"/>
              <a:t> </a:t>
            </a:r>
            <a:r>
              <a:rPr lang="en-US" spc="-590" dirty="0"/>
              <a:t> </a:t>
            </a:r>
            <a:r>
              <a:rPr spc="-290" dirty="0"/>
              <a:t>RESPONSIBILITIES</a:t>
            </a:r>
          </a:p>
        </p:txBody>
      </p:sp>
      <p:sp>
        <p:nvSpPr>
          <p:cNvPr id="3" name="object 3"/>
          <p:cNvSpPr/>
          <p:nvPr/>
        </p:nvSpPr>
        <p:spPr>
          <a:xfrm>
            <a:off x="1057275" y="2076527"/>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dirty="0"/>
          </a:p>
        </p:txBody>
      </p:sp>
      <p:sp>
        <p:nvSpPr>
          <p:cNvPr id="4" name="object 4"/>
          <p:cNvSpPr txBox="1"/>
          <p:nvPr/>
        </p:nvSpPr>
        <p:spPr>
          <a:xfrm>
            <a:off x="1002665" y="1606841"/>
            <a:ext cx="16228060" cy="8263801"/>
          </a:xfrm>
          <a:prstGeom prst="rect">
            <a:avLst/>
          </a:prstGeom>
        </p:spPr>
        <p:txBody>
          <a:bodyPr vert="horz" wrap="square" lIns="0" tIns="12700" rIns="0" bIns="0" rtlCol="0">
            <a:spAutoFit/>
          </a:bodyPr>
          <a:lstStyle/>
          <a:p>
            <a:pPr marL="12700">
              <a:lnSpc>
                <a:spcPct val="100000"/>
              </a:lnSpc>
              <a:spcBef>
                <a:spcPts val="100"/>
              </a:spcBef>
            </a:pPr>
            <a:r>
              <a:rPr sz="2000" b="1" dirty="0">
                <a:solidFill>
                  <a:schemeClr val="bg1"/>
                </a:solidFill>
                <a:latin typeface="Calibri"/>
                <a:cs typeface="Calibri"/>
              </a:rPr>
              <a:t>The</a:t>
            </a:r>
            <a:r>
              <a:rPr sz="2000" b="1" spc="-35" dirty="0">
                <a:solidFill>
                  <a:schemeClr val="bg1"/>
                </a:solidFill>
                <a:latin typeface="Calibri"/>
                <a:cs typeface="Calibri"/>
              </a:rPr>
              <a:t> </a:t>
            </a:r>
            <a:r>
              <a:rPr sz="2000" b="1" dirty="0">
                <a:solidFill>
                  <a:schemeClr val="bg1"/>
                </a:solidFill>
                <a:latin typeface="Calibri"/>
                <a:cs typeface="Calibri"/>
              </a:rPr>
              <a:t>postholder</a:t>
            </a:r>
            <a:r>
              <a:rPr sz="2000" b="1" spc="-35" dirty="0">
                <a:solidFill>
                  <a:schemeClr val="bg1"/>
                </a:solidFill>
                <a:latin typeface="Calibri"/>
                <a:cs typeface="Calibri"/>
              </a:rPr>
              <a:t> </a:t>
            </a:r>
            <a:r>
              <a:rPr sz="2000" b="1" spc="-10" dirty="0">
                <a:solidFill>
                  <a:schemeClr val="bg1"/>
                </a:solidFill>
                <a:latin typeface="Calibri"/>
                <a:cs typeface="Calibri"/>
              </a:rPr>
              <a:t>will:</a:t>
            </a:r>
            <a:endParaRPr lang="en-US" sz="2000" b="1" spc="-10" dirty="0">
              <a:solidFill>
                <a:schemeClr val="bg1"/>
              </a:solidFill>
              <a:latin typeface="Calibri"/>
              <a:cs typeface="Calibri"/>
            </a:endParaRPr>
          </a:p>
          <a:p>
            <a:pPr marL="12700">
              <a:lnSpc>
                <a:spcPct val="100000"/>
              </a:lnSpc>
              <a:spcBef>
                <a:spcPts val="100"/>
              </a:spcBef>
            </a:pPr>
            <a:endParaRPr lang="en-US" sz="1800" b="1" spc="-10" dirty="0">
              <a:solidFill>
                <a:schemeClr val="bg1"/>
              </a:solidFill>
              <a:latin typeface="Calibri"/>
              <a:cs typeface="Calibri"/>
            </a:endParaRPr>
          </a:p>
          <a:p>
            <a:pPr marL="12700">
              <a:lnSpc>
                <a:spcPct val="100000"/>
              </a:lnSpc>
              <a:spcBef>
                <a:spcPts val="100"/>
              </a:spcBef>
            </a:pPr>
            <a:endParaRPr lang="en-GB" b="1" spc="-10" dirty="0">
              <a:solidFill>
                <a:schemeClr val="bg1"/>
              </a:solidFill>
              <a:latin typeface="Calibri"/>
              <a:cs typeface="Calibri"/>
            </a:endParaRPr>
          </a:p>
          <a:p>
            <a:pPr algn="just" rtl="0" fontAlgn="base">
              <a:lnSpc>
                <a:spcPct val="150000"/>
              </a:lnSpc>
              <a:spcAft>
                <a:spcPts val="200"/>
              </a:spcAft>
              <a:buFont typeface="+mj-lt"/>
              <a:buAutoNum type="arabicPeriod"/>
            </a:pPr>
            <a:r>
              <a:rPr lang="en-US" sz="1600" dirty="0">
                <a:solidFill>
                  <a:schemeClr val="bg1"/>
                </a:solidFill>
                <a:latin typeface="Aptos Narrow" panose="020B0004020202020204" pitchFamily="34" charset="0"/>
              </a:rPr>
              <a:t>C</a:t>
            </a:r>
            <a:r>
              <a:rPr lang="en-US" sz="1600" b="0" i="0" dirty="0">
                <a:solidFill>
                  <a:schemeClr val="bg1"/>
                </a:solidFill>
                <a:effectLst/>
                <a:latin typeface="Aptos Narrow" panose="020B0004020202020204" pitchFamily="34" charset="0"/>
              </a:rPr>
              <a:t>o-ordinate and provide capacity development support to the StreetGames network delivery organisations through in-person one-to-one sessions, network meetings, telephone and written contact, regional updates and correspondence. </a:t>
            </a:r>
          </a:p>
          <a:p>
            <a:pPr algn="just" rtl="0" fontAlgn="base">
              <a:lnSpc>
                <a:spcPct val="150000"/>
              </a:lnSpc>
              <a:spcAft>
                <a:spcPts val="200"/>
              </a:spcAft>
              <a:buFont typeface="+mj-lt"/>
              <a:buAutoNum type="arabicPeriod" startAt="2"/>
            </a:pPr>
            <a:r>
              <a:rPr lang="en-US" sz="1600" b="0" i="0" dirty="0">
                <a:solidFill>
                  <a:schemeClr val="bg1"/>
                </a:solidFill>
                <a:effectLst/>
                <a:latin typeface="Aptos Narrow" panose="020B0004020202020204" pitchFamily="34" charset="0"/>
              </a:rPr>
              <a:t>Via in-person meetings undertake needs assessments using our Health and Capacity Development Toolkit and help produce an individual organisation action plan.  </a:t>
            </a:r>
          </a:p>
          <a:p>
            <a:pPr algn="just" rtl="0" fontAlgn="base">
              <a:lnSpc>
                <a:spcPct val="150000"/>
              </a:lnSpc>
              <a:spcAft>
                <a:spcPts val="200"/>
              </a:spcAft>
              <a:buFont typeface="+mj-lt"/>
              <a:buAutoNum type="arabicPeriod" startAt="3"/>
            </a:pPr>
            <a:r>
              <a:rPr lang="en-US" sz="1600" b="0" i="0" dirty="0">
                <a:solidFill>
                  <a:schemeClr val="bg1"/>
                </a:solidFill>
                <a:effectLst/>
                <a:latin typeface="Aptos Narrow" panose="020B0004020202020204" pitchFamily="34" charset="0"/>
              </a:rPr>
              <a:t>To develop positive working relationships and ensure new local community organisations are engaged with wider StreetGames network.  </a:t>
            </a:r>
          </a:p>
          <a:p>
            <a:pPr algn="just" rtl="0" fontAlgn="base">
              <a:lnSpc>
                <a:spcPct val="150000"/>
              </a:lnSpc>
              <a:spcAft>
                <a:spcPts val="200"/>
              </a:spcAft>
              <a:buFont typeface="+mj-lt"/>
              <a:buAutoNum type="arabicPeriod" startAt="4"/>
            </a:pPr>
            <a:r>
              <a:rPr lang="en-US" sz="1600" b="0" i="0" dirty="0">
                <a:solidFill>
                  <a:schemeClr val="bg1"/>
                </a:solidFill>
                <a:effectLst/>
                <a:latin typeface="Aptos Narrow" panose="020B0004020202020204" pitchFamily="34" charset="0"/>
              </a:rPr>
              <a:t>Support the coordination and delivery of a Workforce Development Audit and training offer to the network, alongside StreetGames’ Training Academy.  </a:t>
            </a:r>
          </a:p>
          <a:p>
            <a:pPr algn="just" rtl="0" fontAlgn="base">
              <a:lnSpc>
                <a:spcPct val="150000"/>
              </a:lnSpc>
              <a:spcAft>
                <a:spcPts val="200"/>
              </a:spcAft>
              <a:buFont typeface="+mj-lt"/>
              <a:buAutoNum type="arabicPeriod" startAt="5"/>
            </a:pPr>
            <a:r>
              <a:rPr lang="en-US" sz="1600" b="0" i="0" dirty="0">
                <a:solidFill>
                  <a:schemeClr val="bg1"/>
                </a:solidFill>
                <a:effectLst/>
                <a:latin typeface="Aptos Narrow" panose="020B0004020202020204" pitchFamily="34" charset="0"/>
              </a:rPr>
              <a:t>To support the network with fundraising advice and guidance, including the completion of the Fundraising Readiness Tool, the development of fundraising plans and grant applications (as and when required).  </a:t>
            </a:r>
          </a:p>
          <a:p>
            <a:pPr algn="just" rtl="0" fontAlgn="base">
              <a:lnSpc>
                <a:spcPct val="150000"/>
              </a:lnSpc>
              <a:spcAft>
                <a:spcPts val="200"/>
              </a:spcAft>
              <a:buFont typeface="+mj-lt"/>
              <a:buAutoNum type="arabicPeriod" startAt="6"/>
            </a:pPr>
            <a:r>
              <a:rPr lang="en-US" sz="1600" b="0" i="0" dirty="0">
                <a:solidFill>
                  <a:schemeClr val="bg1"/>
                </a:solidFill>
                <a:effectLst/>
                <a:latin typeface="Aptos Narrow" panose="020B0004020202020204" pitchFamily="34" charset="0"/>
              </a:rPr>
              <a:t>Use their knowledge and experience of different types of community organisations and how they operate to provide appropriate support and guidance in relation to fundraising and sustainability planning. </a:t>
            </a:r>
          </a:p>
          <a:p>
            <a:pPr algn="just" rtl="0" fontAlgn="base">
              <a:lnSpc>
                <a:spcPct val="150000"/>
              </a:lnSpc>
              <a:spcAft>
                <a:spcPts val="200"/>
              </a:spcAft>
              <a:buFont typeface="+mj-lt"/>
              <a:buAutoNum type="arabicPeriod" startAt="7"/>
            </a:pPr>
            <a:r>
              <a:rPr lang="en-US" sz="1600" b="0" i="0" dirty="0">
                <a:solidFill>
                  <a:schemeClr val="bg1"/>
                </a:solidFill>
                <a:effectLst/>
                <a:latin typeface="Aptos Narrow" panose="020B0004020202020204" pitchFamily="34" charset="0"/>
              </a:rPr>
              <a:t>Develop a comprehensive understanding of the local priorities of LTOs and match them to different funding opportunities. </a:t>
            </a:r>
          </a:p>
          <a:p>
            <a:pPr algn="just" rtl="0" fontAlgn="base">
              <a:lnSpc>
                <a:spcPct val="150000"/>
              </a:lnSpc>
              <a:spcAft>
                <a:spcPts val="200"/>
              </a:spcAft>
              <a:buFont typeface="+mj-lt"/>
              <a:buAutoNum type="arabicPeriod" startAt="8"/>
            </a:pPr>
            <a:r>
              <a:rPr lang="en-US" sz="1600" b="0" i="0" dirty="0">
                <a:solidFill>
                  <a:schemeClr val="bg1"/>
                </a:solidFill>
                <a:effectLst/>
                <a:latin typeface="Aptos Narrow" panose="020B0004020202020204" pitchFamily="34" charset="0"/>
              </a:rPr>
              <a:t>Disseminate knowledge and collate learnings, insight and good practice on a regular basis. </a:t>
            </a:r>
          </a:p>
          <a:p>
            <a:pPr algn="just" rtl="0" fontAlgn="base">
              <a:lnSpc>
                <a:spcPct val="150000"/>
              </a:lnSpc>
              <a:spcAft>
                <a:spcPts val="200"/>
              </a:spcAft>
              <a:buFont typeface="+mj-lt"/>
              <a:buAutoNum type="arabicPeriod" startAt="9"/>
            </a:pPr>
            <a:r>
              <a:rPr lang="en-US" sz="1600" b="0" i="0" dirty="0">
                <a:solidFill>
                  <a:schemeClr val="bg1"/>
                </a:solidFill>
                <a:effectLst/>
                <a:latin typeface="Aptos Narrow" panose="020B0004020202020204" pitchFamily="34" charset="0"/>
              </a:rPr>
              <a:t>Identify where common themes exist and look at ways of creating joint workshops / funding clinics. </a:t>
            </a:r>
          </a:p>
          <a:p>
            <a:pPr algn="just" rtl="0" fontAlgn="base">
              <a:lnSpc>
                <a:spcPct val="150000"/>
              </a:lnSpc>
              <a:spcAft>
                <a:spcPts val="200"/>
              </a:spcAft>
              <a:buFont typeface="+mj-lt"/>
              <a:buAutoNum type="arabicPeriod" startAt="10"/>
            </a:pPr>
            <a:r>
              <a:rPr lang="en-US" sz="1600" b="0" i="0" dirty="0">
                <a:solidFill>
                  <a:schemeClr val="bg1"/>
                </a:solidFill>
                <a:effectLst/>
                <a:latin typeface="Aptos Narrow" panose="020B0004020202020204" pitchFamily="34" charset="0"/>
              </a:rPr>
              <a:t>Support networking and best practice sharing events for the network, identifying opportunities for partnership working and collaboration, particularly related to funding, investment opportunities, governance and capacity building.  </a:t>
            </a:r>
          </a:p>
          <a:p>
            <a:pPr algn="just" rtl="0" fontAlgn="base">
              <a:lnSpc>
                <a:spcPct val="150000"/>
              </a:lnSpc>
              <a:spcAft>
                <a:spcPts val="200"/>
              </a:spcAft>
              <a:buFont typeface="+mj-lt"/>
              <a:buAutoNum type="arabicPeriod" startAt="11"/>
            </a:pPr>
            <a:r>
              <a:rPr lang="en-US" sz="1600" b="0" i="0" dirty="0">
                <a:solidFill>
                  <a:schemeClr val="bg1"/>
                </a:solidFill>
                <a:effectLst/>
                <a:latin typeface="Aptos Narrow" panose="020B0004020202020204" pitchFamily="34" charset="0"/>
              </a:rPr>
              <a:t>Collecting monitoring and feedback data to understand the impact of the support programme, to inform creative solutions, future funding requirements and potential ‘test and learn’ pilots.  </a:t>
            </a:r>
          </a:p>
          <a:p>
            <a:pPr algn="just" rtl="0" fontAlgn="base">
              <a:lnSpc>
                <a:spcPct val="150000"/>
              </a:lnSpc>
              <a:spcAft>
                <a:spcPts val="200"/>
              </a:spcAft>
              <a:buFont typeface="+mj-lt"/>
              <a:buAutoNum type="arabicPeriod" startAt="12"/>
            </a:pPr>
            <a:r>
              <a:rPr lang="en-US" sz="1600" b="0" i="0" dirty="0">
                <a:solidFill>
                  <a:schemeClr val="bg1"/>
                </a:solidFill>
                <a:effectLst/>
                <a:latin typeface="Aptos Narrow" panose="020B0004020202020204" pitchFamily="34" charset="0"/>
              </a:rPr>
              <a:t>Working alongside wider StreetGames colleagues to coordinate support as part of the programme e.g. arranging meetings in person and online. </a:t>
            </a:r>
          </a:p>
          <a:p>
            <a:pPr algn="just" rtl="0" fontAlgn="base">
              <a:lnSpc>
                <a:spcPct val="150000"/>
              </a:lnSpc>
              <a:spcAft>
                <a:spcPts val="200"/>
              </a:spcAft>
              <a:buFont typeface="+mj-lt"/>
              <a:buAutoNum type="arabicPeriod" startAt="13"/>
            </a:pPr>
            <a:r>
              <a:rPr lang="en-US" sz="1600" b="0" i="0" dirty="0">
                <a:solidFill>
                  <a:schemeClr val="bg1"/>
                </a:solidFill>
                <a:effectLst/>
                <a:latin typeface="Aptos Narrow" panose="020B0004020202020204" pitchFamily="34" charset="0"/>
              </a:rPr>
              <a:t>In addition to our core offer, explore and provide creative solutions to support the ‘backroom’ capacity needs of our LTO network.  </a:t>
            </a:r>
          </a:p>
          <a:p>
            <a:pPr marL="12700">
              <a:lnSpc>
                <a:spcPct val="100000"/>
              </a:lnSpc>
              <a:spcBef>
                <a:spcPts val="100"/>
              </a:spcBef>
            </a:pPr>
            <a:endParaRPr sz="1800" dirty="0">
              <a:solidFill>
                <a:schemeClr val="bg1"/>
              </a:solidFill>
              <a:latin typeface="Calibri"/>
              <a:cs typeface="Calibri"/>
            </a:endParaRPr>
          </a:p>
          <a:p>
            <a:pPr marL="203835" marR="5080" lvl="1">
              <a:lnSpc>
                <a:spcPts val="1950"/>
              </a:lnSpc>
              <a:spcBef>
                <a:spcPts val="1560"/>
              </a:spcBef>
              <a:tabLst>
                <a:tab pos="400685" algn="l"/>
              </a:tabLst>
            </a:pPr>
            <a:endParaRPr sz="1800" dirty="0">
              <a:latin typeface="Calibri"/>
              <a:cs typeface="Calibri"/>
            </a:endParaRPr>
          </a:p>
        </p:txBody>
      </p:sp>
      <p:pic>
        <p:nvPicPr>
          <p:cNvPr id="5" name="object 5"/>
          <p:cNvPicPr/>
          <p:nvPr/>
        </p:nvPicPr>
        <p:blipFill>
          <a:blip r:embed="rId2" cstate="print"/>
          <a:stretch>
            <a:fillRect/>
          </a:stretch>
        </p:blipFill>
        <p:spPr>
          <a:xfrm>
            <a:off x="11145797" y="0"/>
            <a:ext cx="7142202" cy="2124074"/>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6520">
              <a:lnSpc>
                <a:spcPts val="2000"/>
              </a:lnSpc>
            </a:pPr>
            <a:fld id="{81D60167-4931-47E6-BA6A-407CBD079E47}" type="slidenum">
              <a:rPr spc="-50" dirty="0"/>
              <a:t>8</a:t>
            </a:fld>
            <a:endParaRPr spc="-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627842"/>
            <a:ext cx="16256000" cy="705321"/>
          </a:xfrm>
          <a:prstGeom prst="rect">
            <a:avLst/>
          </a:prstGeom>
        </p:spPr>
        <p:txBody>
          <a:bodyPr vert="horz" wrap="square" lIns="0" tIns="12700" rIns="0" bIns="0" rtlCol="0">
            <a:spAutoFit/>
          </a:bodyPr>
          <a:lstStyle/>
          <a:p>
            <a:pPr marL="12700">
              <a:lnSpc>
                <a:spcPct val="100000"/>
              </a:lnSpc>
              <a:spcBef>
                <a:spcPts val="100"/>
              </a:spcBef>
            </a:pPr>
            <a:r>
              <a:rPr spc="-245" dirty="0"/>
              <a:t>ESSENTIAL</a:t>
            </a:r>
            <a:r>
              <a:rPr spc="-580" dirty="0"/>
              <a:t> </a:t>
            </a:r>
            <a:r>
              <a:rPr lang="en-US" spc="-580" dirty="0"/>
              <a:t> </a:t>
            </a:r>
            <a:r>
              <a:rPr spc="-295" dirty="0"/>
              <a:t>SKILLS</a:t>
            </a:r>
            <a:r>
              <a:rPr spc="-580" dirty="0"/>
              <a:t> </a:t>
            </a:r>
            <a:r>
              <a:rPr lang="en-US" spc="-580" dirty="0"/>
              <a:t> </a:t>
            </a:r>
            <a:r>
              <a:rPr spc="-100" dirty="0"/>
              <a:t>AND</a:t>
            </a:r>
            <a:r>
              <a:rPr spc="-580" dirty="0"/>
              <a:t> </a:t>
            </a:r>
            <a:r>
              <a:rPr lang="en-US" spc="-580" dirty="0"/>
              <a:t> </a:t>
            </a:r>
            <a:r>
              <a:rPr spc="-265" dirty="0"/>
              <a:t>KNOWLEDGE</a:t>
            </a:r>
          </a:p>
        </p:txBody>
      </p:sp>
      <p:sp>
        <p:nvSpPr>
          <p:cNvPr id="3" name="object 3"/>
          <p:cNvSpPr/>
          <p:nvPr/>
        </p:nvSpPr>
        <p:spPr>
          <a:xfrm>
            <a:off x="1057275" y="2176825"/>
            <a:ext cx="1061720" cy="47625"/>
          </a:xfrm>
          <a:custGeom>
            <a:avLst/>
            <a:gdLst/>
            <a:ahLst/>
            <a:cxnLst/>
            <a:rect l="l" t="t" r="r" b="b"/>
            <a:pathLst>
              <a:path w="1061720" h="47625">
                <a:moveTo>
                  <a:pt x="1061702" y="47624"/>
                </a:moveTo>
                <a:lnTo>
                  <a:pt x="0" y="47624"/>
                </a:lnTo>
                <a:lnTo>
                  <a:pt x="0" y="0"/>
                </a:lnTo>
                <a:lnTo>
                  <a:pt x="1061702" y="0"/>
                </a:lnTo>
                <a:lnTo>
                  <a:pt x="1061702" y="47624"/>
                </a:lnTo>
                <a:close/>
              </a:path>
            </a:pathLst>
          </a:custGeom>
          <a:solidFill>
            <a:srgbClr val="C7263D"/>
          </a:solidFill>
        </p:spPr>
        <p:txBody>
          <a:bodyPr wrap="square" lIns="0" tIns="0" rIns="0" bIns="0" rtlCol="0"/>
          <a:lstStyle/>
          <a:p>
            <a:endParaRPr dirty="0"/>
          </a:p>
        </p:txBody>
      </p:sp>
      <p:sp>
        <p:nvSpPr>
          <p:cNvPr id="4" name="object 4"/>
          <p:cNvSpPr txBox="1"/>
          <p:nvPr/>
        </p:nvSpPr>
        <p:spPr>
          <a:xfrm>
            <a:off x="1044575" y="2295958"/>
            <a:ext cx="15490825" cy="8215711"/>
          </a:xfrm>
          <a:prstGeom prst="rect">
            <a:avLst/>
          </a:prstGeom>
        </p:spPr>
        <p:txBody>
          <a:bodyPr vert="horz" wrap="square" lIns="0" tIns="71755" rIns="0" bIns="0" rtlCol="0">
            <a:spAutoFit/>
          </a:bodyPr>
          <a:lstStyle/>
          <a:p>
            <a:pPr marL="12700">
              <a:spcBef>
                <a:spcPts val="565"/>
              </a:spcBef>
            </a:pPr>
            <a:r>
              <a:rPr lang="en-GB" sz="2000" b="1" dirty="0">
                <a:solidFill>
                  <a:srgbClr val="C00000"/>
                </a:solidFill>
                <a:latin typeface="Calibri"/>
                <a:cs typeface="Calibri"/>
              </a:rPr>
              <a:t>Knowledge,</a:t>
            </a:r>
            <a:r>
              <a:rPr lang="en-GB" sz="2000" b="1" spc="-30" dirty="0">
                <a:solidFill>
                  <a:srgbClr val="C00000"/>
                </a:solidFill>
                <a:latin typeface="Calibri"/>
                <a:cs typeface="Calibri"/>
              </a:rPr>
              <a:t> </a:t>
            </a:r>
            <a:r>
              <a:rPr lang="en-GB" sz="2000" b="1" dirty="0">
                <a:solidFill>
                  <a:srgbClr val="C00000"/>
                </a:solidFill>
                <a:latin typeface="Calibri"/>
                <a:cs typeface="Calibri"/>
              </a:rPr>
              <a:t>skills</a:t>
            </a:r>
            <a:r>
              <a:rPr lang="en-GB" sz="2000" b="1" spc="-30" dirty="0">
                <a:solidFill>
                  <a:srgbClr val="C00000"/>
                </a:solidFill>
                <a:latin typeface="Calibri"/>
                <a:cs typeface="Calibri"/>
              </a:rPr>
              <a:t> </a:t>
            </a:r>
            <a:r>
              <a:rPr lang="en-GB" sz="2000" b="1" dirty="0">
                <a:solidFill>
                  <a:srgbClr val="C00000"/>
                </a:solidFill>
                <a:latin typeface="Calibri"/>
                <a:cs typeface="Calibri"/>
              </a:rPr>
              <a:t>and</a:t>
            </a:r>
            <a:r>
              <a:rPr lang="en-GB" sz="2000" b="1" spc="-30" dirty="0">
                <a:solidFill>
                  <a:srgbClr val="C00000"/>
                </a:solidFill>
                <a:latin typeface="Calibri"/>
                <a:cs typeface="Calibri"/>
              </a:rPr>
              <a:t> </a:t>
            </a:r>
            <a:r>
              <a:rPr lang="en-GB" sz="2000" b="1" spc="-10" dirty="0">
                <a:solidFill>
                  <a:srgbClr val="C00000"/>
                </a:solidFill>
                <a:latin typeface="Calibri"/>
                <a:cs typeface="Calibri"/>
              </a:rPr>
              <a:t>abilities</a:t>
            </a:r>
            <a:endParaRPr lang="en-US" sz="2000" dirty="0">
              <a:solidFill>
                <a:srgbClr val="C00000"/>
              </a:solidFill>
              <a:latin typeface="Calibri"/>
              <a:cs typeface="Calibri"/>
            </a:endParaRPr>
          </a:p>
          <a:p>
            <a:pPr marL="12700">
              <a:lnSpc>
                <a:spcPct val="100000"/>
              </a:lnSpc>
              <a:spcBef>
                <a:spcPts val="565"/>
              </a:spcBef>
            </a:pPr>
            <a:endParaRPr sz="800" dirty="0">
              <a:solidFill>
                <a:schemeClr val="bg1"/>
              </a:solidFill>
              <a:latin typeface="Calibri"/>
              <a:cs typeface="Calibri"/>
            </a:endParaRPr>
          </a:p>
          <a:p>
            <a:pPr marL="342900" lvl="0" indent="-342900">
              <a:spcAft>
                <a:spcPts val="200"/>
              </a:spcAft>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Highly developed interpersonal skills and strategies for interacting with a range of organisations and sectors, including coaching and training, sport for development, public health and community development.</a:t>
            </a:r>
            <a:endParaRPr lang="en-GB" sz="16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Excellent communication skills with the ability to present, negotiate, challenge, listen and understand the views and experiences of organisations.</a:t>
            </a:r>
            <a:endParaRPr lang="en-GB" sz="16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Strong facilitation skills with the ability to effectively involve a range of partners.</a:t>
            </a:r>
            <a:endParaRPr lang="en-GB" sz="16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Able to create partnerships which are people-centred, positive and take a pragmatic and courageous approach.</a:t>
            </a:r>
            <a:endParaRPr lang="en-GB" sz="16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Able to be innovative in approach and be solutions-focused, not being afraid to take action and make change.</a:t>
            </a:r>
            <a:endParaRPr lang="en-GB" sz="16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Good relationship management skills with the ability to work as part of a team including internal staff and project managers from Locally Trusted Organisations.</a:t>
            </a:r>
            <a:endParaRPr lang="en-GB" sz="16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Excellent organisational skills with the ability to say ‘no’ or ‘not right now’ in order to prioritise quality work.</a:t>
            </a:r>
            <a:endParaRPr lang="en-GB" sz="16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Advanced self-reflection and evaluation skills.</a:t>
            </a:r>
            <a:endParaRPr lang="en-GB" sz="16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Able to prioritise own workload and be self-motivated.</a:t>
            </a:r>
            <a:endParaRPr lang="en-GB" sz="16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Able to use Microsoft Office applications, particularly Teams, OneDrive, SharePoint and Outlook.</a:t>
            </a:r>
            <a:endParaRPr lang="en-GB" sz="1600" dirty="0">
              <a:solidFill>
                <a:schemeClr val="bg1"/>
              </a:solidFill>
              <a:effectLst/>
              <a:latin typeface="Times New Roman" panose="02020603050405020304" pitchFamily="18" charset="0"/>
              <a:ea typeface="Times New Roman" panose="02020603050405020304" pitchFamily="18" charset="0"/>
            </a:endParaRPr>
          </a:p>
          <a:p>
            <a:pPr marL="12700">
              <a:lnSpc>
                <a:spcPct val="100000"/>
              </a:lnSpc>
              <a:spcBef>
                <a:spcPts val="465"/>
              </a:spcBef>
              <a:buSzPct val="97222"/>
              <a:tabLst>
                <a:tab pos="236854" algn="l"/>
              </a:tabLst>
            </a:pPr>
            <a:endParaRPr lang="en-US" dirty="0">
              <a:solidFill>
                <a:schemeClr val="bg1"/>
              </a:solidFill>
              <a:latin typeface="Calibri"/>
              <a:cs typeface="Calibri"/>
            </a:endParaRPr>
          </a:p>
          <a:p>
            <a:pPr marL="12700">
              <a:lnSpc>
                <a:spcPct val="100000"/>
              </a:lnSpc>
              <a:spcBef>
                <a:spcPts val="465"/>
              </a:spcBef>
              <a:buSzPct val="97222"/>
              <a:tabLst>
                <a:tab pos="236854" algn="l"/>
              </a:tabLst>
            </a:pPr>
            <a:r>
              <a:rPr lang="en-US" sz="2000" b="1" spc="-10" dirty="0">
                <a:solidFill>
                  <a:srgbClr val="C00000"/>
                </a:solidFill>
                <a:latin typeface="Calibri"/>
                <a:cs typeface="Calibri"/>
              </a:rPr>
              <a:t>Experience </a:t>
            </a:r>
          </a:p>
          <a:p>
            <a:pPr marL="12700">
              <a:lnSpc>
                <a:spcPct val="100000"/>
              </a:lnSpc>
              <a:spcBef>
                <a:spcPts val="465"/>
              </a:spcBef>
              <a:buSzPct val="97222"/>
              <a:tabLst>
                <a:tab pos="236854" algn="l"/>
              </a:tabLst>
            </a:pPr>
            <a:endParaRPr lang="en-US" sz="800" b="1" spc="-10" dirty="0">
              <a:solidFill>
                <a:schemeClr val="bg1"/>
              </a:solidFill>
              <a:latin typeface="Calibri"/>
              <a:cs typeface="Calibri"/>
            </a:endParaRPr>
          </a:p>
          <a:p>
            <a:pPr marL="342900" lvl="0" indent="-342900" algn="just">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Experience of providing face-to-face support to a network of local community and voluntary sector organisations – including an understanding of governance and organisational effectiveness and efficiency. </a:t>
            </a:r>
          </a:p>
          <a:p>
            <a:pPr marL="342900" lvl="0" indent="-342900" algn="just">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Excellent Partnerships management skills with the ability to engage a wide variety of strategic and delivery partners.</a:t>
            </a:r>
          </a:p>
          <a:p>
            <a:pPr marL="342900" lvl="0" indent="-342900" algn="just">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Values led approach reflecting StreetGames values of People-centred, Passionate, Positive, Pragmatic and Courageous.</a:t>
            </a:r>
          </a:p>
          <a:p>
            <a:pPr marL="342900" lvl="0" indent="-342900" algn="just">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Experience of identifying training needs of organisations, and establishing appropriate training and development support, to meet those needs.</a:t>
            </a:r>
          </a:p>
          <a:p>
            <a:pPr marL="342900" lvl="0" indent="-342900" algn="just">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Excellent interpersonal communication skills; presenting ideas and information, providing clear instructions, persuading and negotiating.</a:t>
            </a:r>
          </a:p>
          <a:p>
            <a:pPr marL="342900" lvl="0" indent="-342900" algn="just">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Excellent customer care skills with the ability to develop these in others.</a:t>
            </a:r>
          </a:p>
          <a:p>
            <a:pPr marL="342900" lvl="0" indent="-342900" algn="just">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Experience of project management. </a:t>
            </a:r>
          </a:p>
          <a:p>
            <a:pPr marL="342900" lvl="0" indent="-342900" algn="just">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Experienced administrator and organiser. </a:t>
            </a:r>
          </a:p>
          <a:p>
            <a:pPr marL="342900" lvl="0" indent="-342900" algn="just">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Experience of communications to partners and networks.</a:t>
            </a:r>
          </a:p>
          <a:p>
            <a:pPr marL="342900" lvl="0" indent="-342900" algn="just">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Experience of bid writing and fundraising for community organisations.</a:t>
            </a:r>
          </a:p>
          <a:p>
            <a:pPr marL="342900" lvl="0" indent="-342900" algn="just">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Experience of writing successful funding applications, to a diverse range of funders.</a:t>
            </a:r>
          </a:p>
          <a:p>
            <a:pPr marL="342900" lvl="0" indent="-342900" algn="just">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Experience of leading collaborative funding bids involving multiple partners.</a:t>
            </a:r>
          </a:p>
          <a:p>
            <a:pPr marL="342900" lvl="0" indent="-342900" algn="just">
              <a:buFont typeface="+mj-lt"/>
              <a:buAutoNum type="arabicPeriod"/>
            </a:pPr>
            <a:r>
              <a:rPr lang="en-GB" sz="1600" dirty="0">
                <a:solidFill>
                  <a:schemeClr val="bg1"/>
                </a:solidFill>
                <a:effectLst/>
                <a:latin typeface="Aptos Narrow" panose="020B0004020202020204" pitchFamily="34" charset="0"/>
                <a:ea typeface="Times New Roman" panose="02020603050405020304" pitchFamily="18" charset="0"/>
                <a:cs typeface="Calibri" panose="020F0502020204030204" pitchFamily="34" charset="0"/>
              </a:rPr>
              <a:t>Experience of evidencing impact by collecting data and showcasing what success looks like.</a:t>
            </a:r>
          </a:p>
          <a:p>
            <a:pPr marL="12700">
              <a:lnSpc>
                <a:spcPct val="100000"/>
              </a:lnSpc>
            </a:pPr>
            <a:endParaRPr lang="en-GB" b="1" spc="-10" dirty="0">
              <a:solidFill>
                <a:srgbClr val="FFFFFF"/>
              </a:solidFill>
              <a:latin typeface="Calibri"/>
              <a:cs typeface="Calibri"/>
            </a:endParaRPr>
          </a:p>
          <a:p>
            <a:pPr marL="12700">
              <a:lnSpc>
                <a:spcPct val="100000"/>
              </a:lnSpc>
            </a:pPr>
            <a:endParaRPr sz="1800" dirty="0">
              <a:latin typeface="Calibri"/>
              <a:cs typeface="Calibri"/>
            </a:endParaRPr>
          </a:p>
        </p:txBody>
      </p:sp>
      <p:sp>
        <p:nvSpPr>
          <p:cNvPr id="5" name="object 5"/>
          <p:cNvSpPr/>
          <p:nvPr/>
        </p:nvSpPr>
        <p:spPr>
          <a:xfrm>
            <a:off x="17456587" y="0"/>
            <a:ext cx="831850" cy="10287000"/>
          </a:xfrm>
          <a:custGeom>
            <a:avLst/>
            <a:gdLst/>
            <a:ahLst/>
            <a:cxnLst/>
            <a:rect l="l" t="t" r="r" b="b"/>
            <a:pathLst>
              <a:path w="831850" h="10287000">
                <a:moveTo>
                  <a:pt x="831411" y="10286999"/>
                </a:moveTo>
                <a:lnTo>
                  <a:pt x="0" y="10286999"/>
                </a:lnTo>
                <a:lnTo>
                  <a:pt x="0" y="0"/>
                </a:lnTo>
                <a:lnTo>
                  <a:pt x="831411" y="0"/>
                </a:lnTo>
                <a:lnTo>
                  <a:pt x="831411" y="10286999"/>
                </a:lnTo>
                <a:close/>
              </a:path>
            </a:pathLst>
          </a:custGeom>
          <a:solidFill>
            <a:srgbClr val="C7263D"/>
          </a:solidFill>
        </p:spPr>
        <p:txBody>
          <a:bodyPr wrap="square" lIns="0" tIns="0" rIns="0" bIns="0" rtlCol="0"/>
          <a:lstStyle/>
          <a:p>
            <a:endParaRPr dirty="0"/>
          </a:p>
        </p:txBody>
      </p:sp>
      <p:sp>
        <p:nvSpPr>
          <p:cNvPr id="6" name="object 6"/>
          <p:cNvSpPr txBox="1"/>
          <p:nvPr/>
        </p:nvSpPr>
        <p:spPr>
          <a:xfrm>
            <a:off x="17964368" y="9883342"/>
            <a:ext cx="128905" cy="254000"/>
          </a:xfrm>
          <a:prstGeom prst="rect">
            <a:avLst/>
          </a:prstGeom>
        </p:spPr>
        <p:txBody>
          <a:bodyPr vert="horz" wrap="square" lIns="0" tIns="0" rIns="0" bIns="0" rtlCol="0">
            <a:spAutoFit/>
          </a:bodyPr>
          <a:lstStyle/>
          <a:p>
            <a:pPr>
              <a:lnSpc>
                <a:spcPts val="1900"/>
              </a:lnSpc>
            </a:pPr>
            <a:r>
              <a:rPr sz="2000" b="1" spc="-50" dirty="0">
                <a:solidFill>
                  <a:srgbClr val="FFFFFF"/>
                </a:solidFill>
                <a:latin typeface="Calibri"/>
                <a:cs typeface="Calibri"/>
              </a:rPr>
              <a:t>9</a:t>
            </a:r>
            <a:endParaRPr sz="2000" dirty="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2000"/>
              </a:lnSpc>
            </a:pPr>
            <a:fld id="{81D60167-4931-47E6-BA6A-407CBD079E47}" type="slidenum">
              <a:rPr spc="-25" dirty="0"/>
              <a:t>9</a:t>
            </a:fld>
            <a:endParaRPr spc="-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4017BAA6435341B60717D464D1B494" ma:contentTypeVersion="17" ma:contentTypeDescription="Create a new document." ma:contentTypeScope="" ma:versionID="683504690f5147642267b8c3e4ddbba8">
  <xsd:schema xmlns:xsd="http://www.w3.org/2001/XMLSchema" xmlns:xs="http://www.w3.org/2001/XMLSchema" xmlns:p="http://schemas.microsoft.com/office/2006/metadata/properties" xmlns:ns2="466190fe-a96a-4ad0-afdc-68b9082f2d8f" xmlns:ns3="bb732b9f-c35a-4667-8cf9-75398231ea72" targetNamespace="http://schemas.microsoft.com/office/2006/metadata/properties" ma:root="true" ma:fieldsID="87fb8ccd212bfcbf684a33454fdb1cf7" ns2:_="" ns3:_="">
    <xsd:import namespace="466190fe-a96a-4ad0-afdc-68b9082f2d8f"/>
    <xsd:import namespace="bb732b9f-c35a-4667-8cf9-75398231ea7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190fe-a96a-4ad0-afdc-68b9082f2d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a3c5432-ed53-4529-8f2c-34e29df83485}" ma:internalName="TaxCatchAll" ma:showField="CatchAllData" ma:web="466190fe-a96a-4ad0-afdc-68b9082f2d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732b9f-c35a-4667-8cf9-75398231ea7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a8cf889-1636-4ad7-84b8-517ce47ff9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732b9f-c35a-4667-8cf9-75398231ea72">
      <Terms xmlns="http://schemas.microsoft.com/office/infopath/2007/PartnerControls"/>
    </lcf76f155ced4ddcb4097134ff3c332f>
    <TaxCatchAll xmlns="466190fe-a96a-4ad0-afdc-68b9082f2d8f" xsi:nil="true"/>
  </documentManagement>
</p:properties>
</file>

<file path=customXml/itemProps1.xml><?xml version="1.0" encoding="utf-8"?>
<ds:datastoreItem xmlns:ds="http://schemas.openxmlformats.org/officeDocument/2006/customXml" ds:itemID="{F9574669-EA79-4E28-9A9A-9493597581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190fe-a96a-4ad0-afdc-68b9082f2d8f"/>
    <ds:schemaRef ds:uri="bb732b9f-c35a-4667-8cf9-75398231ea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E60835-6585-4741-A75E-698599058BA1}">
  <ds:schemaRefs>
    <ds:schemaRef ds:uri="http://schemas.microsoft.com/sharepoint/v3/contenttype/forms"/>
  </ds:schemaRefs>
</ds:datastoreItem>
</file>

<file path=customXml/itemProps3.xml><?xml version="1.0" encoding="utf-8"?>
<ds:datastoreItem xmlns:ds="http://schemas.openxmlformats.org/officeDocument/2006/customXml" ds:itemID="{DD9DA75B-8CCB-43F9-98C7-96FAC52E095F}">
  <ds:schemaRefs>
    <ds:schemaRef ds:uri="http://schemas.microsoft.com/office/2006/metadata/properties"/>
    <ds:schemaRef ds:uri="http://schemas.microsoft.com/office/infopath/2007/PartnerControls"/>
    <ds:schemaRef ds:uri="bb732b9f-c35a-4667-8cf9-75398231ea72"/>
    <ds:schemaRef ds:uri="466190fe-a96a-4ad0-afdc-68b9082f2d8f"/>
  </ds:schemaRefs>
</ds:datastoreItem>
</file>

<file path=docProps/app.xml><?xml version="1.0" encoding="utf-8"?>
<Properties xmlns="http://schemas.openxmlformats.org/officeDocument/2006/extended-properties" xmlns:vt="http://schemas.openxmlformats.org/officeDocument/2006/docPropsVTypes">
  <Template/>
  <TotalTime>58</TotalTime>
  <Words>2269</Words>
  <Application>Microsoft Office PowerPoint</Application>
  <PresentationFormat>Custom</PresentationFormat>
  <Paragraphs>176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Narrow</vt:lpstr>
      <vt:lpstr>Arial</vt:lpstr>
      <vt:lpstr>Calibri</vt:lpstr>
      <vt:lpstr>Segoe UI</vt:lpstr>
      <vt:lpstr>Times New Roman</vt:lpstr>
      <vt:lpstr>Office Theme</vt:lpstr>
      <vt:lpstr>PowerPoint Presentation</vt:lpstr>
      <vt:lpstr>CONTENTS</vt:lpstr>
      <vt:lpstr>ABOUT  STREETGAMES</vt:lpstr>
      <vt:lpstr>OUR  VALUES</vt:lpstr>
      <vt:lpstr>OUR  COMMITMENTS</vt:lpstr>
      <vt:lpstr> EQUALITY, DIVERSITY, INCLUSION and BELONGING</vt:lpstr>
      <vt:lpstr>JOB  DESCRIPTION</vt:lpstr>
      <vt:lpstr>KEY  RESPONSIBILITIES</vt:lpstr>
      <vt:lpstr>ESSENTIAL  SKILLS  AND  KNOWLEDGE</vt:lpstr>
      <vt:lpstr>ESSENTIAL  SKILLS  AND  KNOWLEDGE</vt:lpstr>
      <vt:lpstr>HOW  TO  APPLY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StreetGames</dc:title>
  <dc:creator>Jamie W</dc:creator>
  <cp:keywords>DAGGnrZXMJQ,BAEwEm22nsM</cp:keywords>
  <cp:lastModifiedBy>Jen Kempster</cp:lastModifiedBy>
  <cp:revision>3</cp:revision>
  <dcterms:created xsi:type="dcterms:W3CDTF">2024-07-24T11:14:33Z</dcterms:created>
  <dcterms:modified xsi:type="dcterms:W3CDTF">2025-06-11T08:24:36Z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2024-05-31T00:00:00Z</vt:filetime>
  </property>
  <property fmtid="{D5CDD505-2E9C-101B-9397-08002B2CF9AE}" pid="3" name="Creator">
    <vt:lpwstr>Canva</vt:lpwstr>
  </property>
  <property fmtid="{D5CDD505-2E9C-101B-9397-08002B2CF9AE}" pid="4" name="LastSaved">
    <vt:filetime>2024-07-24T00:00:00Z</vt:filetime>
  </property>
  <property fmtid="{D5CDD505-2E9C-101B-9397-08002B2CF9AE}" pid="5" name="Producer">
    <vt:lpwstr>Canva</vt:lpwstr>
  </property>
  <property fmtid="{D5CDD505-2E9C-101B-9397-08002B2CF9AE}" pid="6" name="ContentTypeId">
    <vt:lpwstr>0x010100034017BAA6435341B60717D464D1B494</vt:lpwstr>
  </property>
</Properties>
</file>