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2C8D2-89B2-EC41-9B3C-532B25BC8BF0}" v="59" dt="2025-07-16T12:58:04.5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sz="half" idx="2"/>
          </p:nvPr>
        </p:nvSpPr>
        <p:spPr>
          <a:xfrm>
            <a:off x="1016000" y="2340932"/>
            <a:ext cx="7870190" cy="631190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sz="half" idx="3"/>
          </p:nvPr>
        </p:nvSpPr>
        <p:spPr>
          <a:xfrm>
            <a:off x="11340662" y="3030532"/>
            <a:ext cx="6424930" cy="5683250"/>
          </a:xfrm>
          <a:prstGeom prst="rect">
            <a:avLst/>
          </a:prstGeom>
        </p:spPr>
        <p:txBody>
          <a:bodyPr wrap="square" lIns="0" tIns="0" rIns="0" bIns="0">
            <a:spAutoFit/>
          </a:bodyPr>
          <a:lstStyle>
            <a:lvl1pPr>
              <a:defRPr sz="1800" b="0" i="0">
                <a:solidFill>
                  <a:srgbClr val="132B59"/>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7/16/2025</a:t>
            </a:fld>
            <a:endParaRPr lang="en-US"/>
          </a:p>
        </p:txBody>
      </p:sp>
      <p:sp>
        <p:nvSpPr>
          <p:cNvPr id="7" name="Holder 7"/>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7/16/2025</a:t>
            </a:fld>
            <a:endParaRPr lang="en-US"/>
          </a:p>
        </p:txBody>
      </p:sp>
      <p:sp>
        <p:nvSpPr>
          <p:cNvPr id="5" name="Holder 5"/>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7/16/2025</a:t>
            </a:fld>
            <a:endParaRPr lang="en-US"/>
          </a:p>
        </p:txBody>
      </p:sp>
      <p:sp>
        <p:nvSpPr>
          <p:cNvPr id="4" name="Holder 4"/>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32B59"/>
          </a:solidFill>
        </p:spPr>
        <p:txBody>
          <a:bodyPr wrap="square" lIns="0" tIns="0" rIns="0" bIns="0" rtlCol="0"/>
          <a:lstStyle/>
          <a:p>
            <a:endParaRPr/>
          </a:p>
        </p:txBody>
      </p:sp>
      <p:sp>
        <p:nvSpPr>
          <p:cNvPr id="2" name="Holder 2"/>
          <p:cNvSpPr>
            <a:spLocks noGrp="1"/>
          </p:cNvSpPr>
          <p:nvPr>
            <p:ph type="title"/>
          </p:nvPr>
        </p:nvSpPr>
        <p:spPr>
          <a:xfrm>
            <a:off x="1016000" y="979805"/>
            <a:ext cx="16256000" cy="1261483"/>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a:xfrm>
            <a:off x="9735460" y="2399963"/>
            <a:ext cx="7781925" cy="31686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7/16/2025</a:t>
            </a:fld>
            <a:endParaRPr lang="en-US"/>
          </a:p>
        </p:txBody>
      </p:sp>
      <p:sp>
        <p:nvSpPr>
          <p:cNvPr id="6" name="Holder 6"/>
          <p:cNvSpPr>
            <a:spLocks noGrp="1"/>
          </p:cNvSpPr>
          <p:nvPr>
            <p:ph type="sldNum" sz="quarter" idx="7"/>
          </p:nvPr>
        </p:nvSpPr>
        <p:spPr>
          <a:xfrm>
            <a:off x="17867630" y="9870642"/>
            <a:ext cx="393918" cy="279400"/>
          </a:xfrm>
          <a:prstGeom prst="rect">
            <a:avLst/>
          </a:prstGeom>
        </p:spPr>
        <p:txBody>
          <a:bodyPr wrap="square" lIns="0" tIns="0" rIns="0" bIns="0">
            <a:spAutoFit/>
          </a:bodyPr>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bs@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 Id="rId5" Type="http://schemas.openxmlformats.org/officeDocument/2006/relationships/hyperlink" Target="mailto:helen.crowley@streetgames.org" TargetMode="External"/><Relationship Id="rId4" Type="http://schemas.openxmlformats.org/officeDocument/2006/relationships/hyperlink" Target="mailto:mark.cordeaux@streetgame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q08bYSekQ9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dirty="0">
                <a:solidFill>
                  <a:srgbClr val="FFFFFF"/>
                </a:solidFill>
                <a:latin typeface="Calibri"/>
                <a:cs typeface="Calibri"/>
              </a:rPr>
              <a:t>STRENGTHENING</a:t>
            </a:r>
            <a:r>
              <a:rPr sz="3000" spc="-170"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10" dirty="0">
                <a:solidFill>
                  <a:srgbClr val="C7263D"/>
                </a:solidFill>
                <a:latin typeface="Calibri"/>
                <a:cs typeface="Calibri"/>
              </a:rPr>
              <a:t>LIVES</a:t>
            </a:r>
            <a:endParaRPr sz="3000">
              <a:latin typeface="Calibri"/>
              <a:cs typeface="Calibri"/>
            </a:endParaRPr>
          </a:p>
        </p:txBody>
      </p:sp>
      <p:sp>
        <p:nvSpPr>
          <p:cNvPr id="10" name="object 10"/>
          <p:cNvSpPr txBox="1"/>
          <p:nvPr/>
        </p:nvSpPr>
        <p:spPr>
          <a:xfrm>
            <a:off x="910778" y="7601746"/>
            <a:ext cx="16466819" cy="705321"/>
          </a:xfrm>
          <a:prstGeom prst="rect">
            <a:avLst/>
          </a:prstGeom>
        </p:spPr>
        <p:txBody>
          <a:bodyPr vert="horz" wrap="square" lIns="0" tIns="12700" rIns="0" bIns="0" rtlCol="0">
            <a:spAutoFit/>
          </a:bodyPr>
          <a:lstStyle/>
          <a:p>
            <a:pPr marL="12700" algn="ctr">
              <a:lnSpc>
                <a:spcPct val="100000"/>
              </a:lnSpc>
              <a:spcBef>
                <a:spcPts val="100"/>
              </a:spcBef>
              <a:tabLst>
                <a:tab pos="2548255" algn="l"/>
                <a:tab pos="3326129" algn="l"/>
                <a:tab pos="6958330" algn="l"/>
                <a:tab pos="10534015" algn="l"/>
                <a:tab pos="11746230" algn="l"/>
              </a:tabLst>
            </a:pPr>
            <a:r>
              <a:rPr lang="en-GB" sz="4500" b="1" spc="-10" dirty="0">
                <a:solidFill>
                  <a:srgbClr val="FFFFFF"/>
                </a:solidFill>
                <a:latin typeface="Calibri"/>
                <a:cs typeface="Calibri"/>
              </a:rPr>
              <a:t>Network Support Lead (London &amp; South East)</a:t>
            </a:r>
            <a:endParaRPr sz="45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 CONTINUED…</a:t>
            </a:r>
            <a:endParaRPr spc="-265" dirty="0"/>
          </a:p>
        </p:txBody>
      </p:sp>
      <p:sp>
        <p:nvSpPr>
          <p:cNvPr id="3" name="object 3"/>
          <p:cNvSpPr/>
          <p:nvPr/>
        </p:nvSpPr>
        <p:spPr>
          <a:xfrm>
            <a:off x="1005114" y="1769641"/>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16000" y="1901781"/>
            <a:ext cx="16228060" cy="4765792"/>
          </a:xfrm>
          <a:prstGeom prst="rect">
            <a:avLst/>
          </a:prstGeom>
        </p:spPr>
        <p:txBody>
          <a:bodyPr vert="horz" wrap="square" lIns="0" tIns="33655" rIns="0" bIns="0" rtlCol="0">
            <a:spAutoFit/>
          </a:bodyPr>
          <a:lstStyle/>
          <a:p>
            <a:pPr marL="12700">
              <a:lnSpc>
                <a:spcPct val="100000"/>
              </a:lnSpc>
              <a:spcBef>
                <a:spcPts val="265"/>
              </a:spcBef>
            </a:pPr>
            <a:r>
              <a:rPr lang="en-GB" sz="1800" b="1" dirty="0">
                <a:solidFill>
                  <a:srgbClr val="FFFFFF"/>
                </a:solidFill>
                <a:latin typeface="Calibri"/>
                <a:cs typeface="Calibri"/>
              </a:rPr>
              <a:t>Skills and Abilities</a:t>
            </a:r>
            <a:endParaRPr lang="en-GB" b="1" dirty="0">
              <a:latin typeface="Calibri"/>
              <a:cs typeface="Calibri"/>
            </a:endParaRPr>
          </a:p>
          <a:p>
            <a:pPr marL="12700">
              <a:lnSpc>
                <a:spcPct val="100000"/>
              </a:lnSpc>
              <a:spcBef>
                <a:spcPts val="265"/>
              </a:spcBef>
            </a:pPr>
            <a:r>
              <a:rPr lang="en-GB" sz="1800" spc="-10" dirty="0">
                <a:solidFill>
                  <a:srgbClr val="FFFFFF"/>
                </a:solidFill>
                <a:latin typeface="Calibri"/>
                <a:cs typeface="Calibri"/>
              </a:rPr>
              <a:t>1.</a:t>
            </a:r>
            <a:r>
              <a:rPr lang="en-GB" spc="-10" dirty="0">
                <a:solidFill>
                  <a:srgbClr val="FFFFFF"/>
                </a:solidFill>
                <a:latin typeface="Calibri"/>
                <a:cs typeface="Calibri"/>
              </a:rPr>
              <a:t> </a:t>
            </a:r>
            <a:r>
              <a:rPr lang="en-GB" sz="1800" spc="-10" dirty="0">
                <a:solidFill>
                  <a:srgbClr val="FFFFFF"/>
                </a:solidFill>
                <a:latin typeface="Calibri"/>
                <a:cs typeface="Calibri"/>
              </a:rPr>
              <a:t>Highly developed interpersonal skills and strategies for interacting with a range of organisations and sectors.</a:t>
            </a:r>
          </a:p>
          <a:p>
            <a:pPr marL="12700">
              <a:lnSpc>
                <a:spcPct val="100000"/>
              </a:lnSpc>
              <a:spcBef>
                <a:spcPts val="165"/>
              </a:spcBef>
              <a:tabLst>
                <a:tab pos="352425" algn="l"/>
              </a:tabLst>
            </a:pPr>
            <a:r>
              <a:rPr lang="en-GB" sz="1800" spc="-10" dirty="0">
                <a:solidFill>
                  <a:srgbClr val="FFFFFF"/>
                </a:solidFill>
                <a:latin typeface="Calibri"/>
                <a:cs typeface="Calibri"/>
              </a:rPr>
              <a:t>2. Good communication skills with the ability to present, listen and understand the views and experiences of organisations and individuals.  </a:t>
            </a:r>
          </a:p>
          <a:p>
            <a:pPr marL="12700">
              <a:lnSpc>
                <a:spcPct val="100000"/>
              </a:lnSpc>
              <a:spcBef>
                <a:spcPts val="165"/>
              </a:spcBef>
              <a:tabLst>
                <a:tab pos="352425" algn="l"/>
              </a:tabLst>
            </a:pPr>
            <a:r>
              <a:rPr lang="en-GB" sz="1800" spc="-10" dirty="0">
                <a:solidFill>
                  <a:srgbClr val="FFFFFF"/>
                </a:solidFill>
                <a:latin typeface="Calibri"/>
                <a:cs typeface="Calibri"/>
              </a:rPr>
              <a:t>3. Strong facilitation skills with the ability to effectively engage with and involve a range of partners.</a:t>
            </a:r>
          </a:p>
          <a:p>
            <a:pPr marL="12700">
              <a:lnSpc>
                <a:spcPct val="100000"/>
              </a:lnSpc>
              <a:spcBef>
                <a:spcPts val="165"/>
              </a:spcBef>
              <a:tabLst>
                <a:tab pos="352425" algn="l"/>
              </a:tabLst>
            </a:pPr>
            <a:r>
              <a:rPr lang="en-GB" sz="1800" spc="-10" dirty="0">
                <a:solidFill>
                  <a:srgbClr val="FFFFFF"/>
                </a:solidFill>
                <a:latin typeface="Calibri"/>
                <a:cs typeface="Calibri"/>
              </a:rPr>
              <a:t>4. Able to create partnerships which are patient, supportive, empathetic and open.</a:t>
            </a:r>
          </a:p>
          <a:p>
            <a:pPr marL="12700">
              <a:lnSpc>
                <a:spcPct val="100000"/>
              </a:lnSpc>
              <a:spcBef>
                <a:spcPts val="165"/>
              </a:spcBef>
              <a:tabLst>
                <a:tab pos="352425" algn="l"/>
              </a:tabLst>
            </a:pPr>
            <a:r>
              <a:rPr lang="en-GB" sz="1800" spc="-10" dirty="0">
                <a:solidFill>
                  <a:srgbClr val="FFFFFF"/>
                </a:solidFill>
                <a:latin typeface="Calibri"/>
                <a:cs typeface="Calibri"/>
              </a:rPr>
              <a:t>5. Able to be innovative in approach.</a:t>
            </a:r>
          </a:p>
          <a:p>
            <a:pPr marL="12700">
              <a:lnSpc>
                <a:spcPct val="100000"/>
              </a:lnSpc>
              <a:spcBef>
                <a:spcPts val="165"/>
              </a:spcBef>
              <a:tabLst>
                <a:tab pos="352425" algn="l"/>
              </a:tabLst>
            </a:pPr>
            <a:r>
              <a:rPr lang="en-GB" sz="1800" spc="-10" dirty="0">
                <a:solidFill>
                  <a:srgbClr val="FFFFFF"/>
                </a:solidFill>
                <a:latin typeface="Calibri"/>
                <a:cs typeface="Calibri"/>
              </a:rPr>
              <a:t>6. Good relationship management skills with the ability to work as part of a team including internal staff and project managers from locally trusted organisations</a:t>
            </a:r>
          </a:p>
          <a:p>
            <a:pPr marL="12700">
              <a:lnSpc>
                <a:spcPct val="100000"/>
              </a:lnSpc>
              <a:spcBef>
                <a:spcPts val="165"/>
              </a:spcBef>
              <a:tabLst>
                <a:tab pos="352425" algn="l"/>
              </a:tabLst>
            </a:pPr>
            <a:r>
              <a:rPr lang="en-GB" sz="1800" spc="-10" dirty="0">
                <a:solidFill>
                  <a:srgbClr val="FFFFFF"/>
                </a:solidFill>
                <a:latin typeface="Calibri"/>
                <a:cs typeface="Calibri"/>
              </a:rPr>
              <a:t>7. Excellent organisational skills with the ability to manage multiple priorities and meet deadlines.</a:t>
            </a:r>
          </a:p>
          <a:p>
            <a:pPr marL="12700">
              <a:lnSpc>
                <a:spcPct val="100000"/>
              </a:lnSpc>
              <a:spcBef>
                <a:spcPts val="165"/>
              </a:spcBef>
              <a:tabLst>
                <a:tab pos="352425" algn="l"/>
              </a:tabLst>
            </a:pPr>
            <a:r>
              <a:rPr lang="en-GB" sz="1800" spc="-10" dirty="0">
                <a:solidFill>
                  <a:srgbClr val="FFFFFF"/>
                </a:solidFill>
                <a:latin typeface="Calibri"/>
                <a:cs typeface="Calibri"/>
              </a:rPr>
              <a:t>8. Self-motivated with the ability to identify priorities and manage a work programme</a:t>
            </a:r>
          </a:p>
          <a:p>
            <a:pPr marL="12700">
              <a:lnSpc>
                <a:spcPct val="100000"/>
              </a:lnSpc>
              <a:spcBef>
                <a:spcPts val="165"/>
              </a:spcBef>
              <a:tabLst>
                <a:tab pos="352425" algn="l"/>
              </a:tabLst>
            </a:pPr>
            <a:r>
              <a:rPr lang="en-GB" sz="1800" dirty="0">
                <a:solidFill>
                  <a:schemeClr val="bg1"/>
                </a:solidFill>
                <a:latin typeface="Calibri"/>
                <a:cs typeface="Calibri"/>
              </a:rPr>
              <a:t>9. Able to use Microsoft Office applications, particularly PowerPoint, Excel, Word and Outlook.</a:t>
            </a:r>
          </a:p>
          <a:p>
            <a:pPr marL="12700">
              <a:lnSpc>
                <a:spcPct val="100000"/>
              </a:lnSpc>
              <a:spcBef>
                <a:spcPts val="165"/>
              </a:spcBef>
              <a:tabLst>
                <a:tab pos="352425" algn="l"/>
              </a:tabLst>
            </a:pPr>
            <a:endParaRPr sz="1800" dirty="0">
              <a:latin typeface="Calibri"/>
              <a:cs typeface="Calibri"/>
            </a:endParaRPr>
          </a:p>
          <a:p>
            <a:pPr marL="12700">
              <a:lnSpc>
                <a:spcPct val="100000"/>
              </a:lnSpc>
            </a:pPr>
            <a:r>
              <a:rPr lang="en-GB" sz="1800" b="1" dirty="0">
                <a:solidFill>
                  <a:srgbClr val="FFFFFF"/>
                </a:solidFill>
                <a:latin typeface="Calibri"/>
                <a:cs typeface="Calibri"/>
              </a:rPr>
              <a:t>Work Related Personal</a:t>
            </a:r>
            <a:r>
              <a:rPr sz="1800" b="1" spc="-45" dirty="0">
                <a:solidFill>
                  <a:srgbClr val="FFFFFF"/>
                </a:solidFill>
                <a:latin typeface="Calibri"/>
                <a:cs typeface="Calibri"/>
              </a:rPr>
              <a:t> </a:t>
            </a:r>
            <a:r>
              <a:rPr sz="1800" b="1" spc="-10" dirty="0">
                <a:solidFill>
                  <a:srgbClr val="FFFFFF"/>
                </a:solidFill>
                <a:latin typeface="Calibri"/>
                <a:cs typeface="Calibri"/>
              </a:rPr>
              <a:t>Requirements</a:t>
            </a:r>
            <a:endParaRPr lang="en-GB" b="1" spc="-10" dirty="0">
              <a:latin typeface="Calibri"/>
              <a:cs typeface="Calibri"/>
            </a:endParaRPr>
          </a:p>
          <a:p>
            <a:pPr marL="355600" indent="-342900">
              <a:lnSpc>
                <a:spcPct val="100000"/>
              </a:lnSpc>
              <a:buFont typeface="+mj-lt"/>
              <a:buAutoNum type="arabicPeriod"/>
            </a:pPr>
            <a:r>
              <a:rPr sz="1800" dirty="0">
                <a:solidFill>
                  <a:srgbClr val="FFFFFF"/>
                </a:solidFill>
                <a:latin typeface="Calibri"/>
                <a:cs typeface="Calibri"/>
              </a:rPr>
              <a:t>The</a:t>
            </a:r>
            <a:r>
              <a:rPr sz="1800" spc="275" dirty="0">
                <a:solidFill>
                  <a:srgbClr val="FFFFFF"/>
                </a:solidFill>
                <a:latin typeface="Calibri"/>
                <a:cs typeface="Calibri"/>
              </a:rPr>
              <a:t> </a:t>
            </a:r>
            <a:r>
              <a:rPr lang="en-GB" sz="1800" dirty="0">
                <a:solidFill>
                  <a:srgbClr val="FFFFFF"/>
                </a:solidFill>
                <a:latin typeface="Calibri"/>
                <a:cs typeface="Calibri"/>
              </a:rPr>
              <a:t>post will be subject to an enhanced Disclosure and Barring service check</a:t>
            </a:r>
          </a:p>
          <a:p>
            <a:pPr marL="355600" indent="-342900">
              <a:lnSpc>
                <a:spcPct val="100000"/>
              </a:lnSpc>
              <a:buFont typeface="+mj-lt"/>
              <a:buAutoNum type="arabicPeriod"/>
            </a:pPr>
            <a:r>
              <a:rPr lang="en-GB" spc="-10" dirty="0">
                <a:solidFill>
                  <a:srgbClr val="FFFFFF"/>
                </a:solidFill>
                <a:latin typeface="Calibri"/>
                <a:cs typeface="Calibri"/>
              </a:rPr>
              <a:t>The post holder must be able to travel extensively throughout the region on a regular basis.</a:t>
            </a:r>
          </a:p>
          <a:p>
            <a:pPr marL="355600" indent="-342900">
              <a:lnSpc>
                <a:spcPct val="100000"/>
              </a:lnSpc>
              <a:buFont typeface="+mj-lt"/>
              <a:buAutoNum type="arabicPeriod"/>
            </a:pPr>
            <a:r>
              <a:rPr lang="en-GB" sz="1800" spc="-10" dirty="0">
                <a:solidFill>
                  <a:srgbClr val="FFFFFF"/>
                </a:solidFill>
                <a:latin typeface="Calibri"/>
                <a:cs typeface="Calibri"/>
              </a:rPr>
              <a:t>The post holder will be expected to work some anti-social hours and may be required to stay away from hom</a:t>
            </a:r>
            <a:r>
              <a:rPr lang="en-GB" spc="-10" dirty="0">
                <a:solidFill>
                  <a:srgbClr val="FFFFFF"/>
                </a:solidFill>
                <a:latin typeface="Calibri"/>
                <a:cs typeface="Calibri"/>
              </a:rPr>
              <a:t>e on occasion (details to be negotiated with line manager).</a:t>
            </a:r>
            <a:endParaRPr lang="en-GB" sz="1800" spc="-10" dirty="0">
              <a:solidFill>
                <a:srgbClr val="FFFFFF"/>
              </a:solidFill>
              <a:latin typeface="Calibri"/>
              <a:cs typeface="Calibri"/>
            </a:endParaRPr>
          </a:p>
          <a:p>
            <a:pPr marL="12700" marR="5080" indent="380365">
              <a:lnSpc>
                <a:spcPct val="107600"/>
              </a:lnSpc>
              <a:spcBef>
                <a:spcPts val="5"/>
              </a:spcBef>
              <a:buFont typeface="Calibri"/>
              <a:buAutoNum type="arabicPeriod" startAt="22"/>
              <a:tabLst>
                <a:tab pos="393065" algn="l"/>
              </a:tabLst>
            </a:pPr>
            <a:endParaRPr sz="1800" dirty="0">
              <a:latin typeface="Calibri"/>
              <a:cs typeface="Calibri"/>
            </a:endParaRPr>
          </a:p>
        </p:txBody>
      </p:sp>
      <p:grpSp>
        <p:nvGrpSpPr>
          <p:cNvPr id="5" name="object 5"/>
          <p:cNvGrpSpPr/>
          <p:nvPr/>
        </p:nvGrpSpPr>
        <p:grpSpPr>
          <a:xfrm>
            <a:off x="1028700" y="6398545"/>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a:p>
          </p:txBody>
        </p:sp>
      </p:grpSp>
      <p:sp>
        <p:nvSpPr>
          <p:cNvPr id="8" name="object 8"/>
          <p:cNvSpPr txBox="1"/>
          <p:nvPr/>
        </p:nvSpPr>
        <p:spPr>
          <a:xfrm>
            <a:off x="1028700" y="6398545"/>
            <a:ext cx="5678170" cy="3888740"/>
          </a:xfrm>
          <a:prstGeom prst="rect">
            <a:avLst/>
          </a:prstGeom>
        </p:spPr>
        <p:txBody>
          <a:bodyPr vert="horz" wrap="square" lIns="0" tIns="110489" rIns="0" bIns="0" rtlCol="0">
            <a:spAutoFit/>
          </a:bodyPr>
          <a:lstStyle/>
          <a:p>
            <a:pPr marL="141605">
              <a:lnSpc>
                <a:spcPct val="100000"/>
              </a:lnSpc>
              <a:spcBef>
                <a:spcPts val="869"/>
              </a:spcBef>
            </a:pPr>
            <a:r>
              <a:rPr sz="2200" b="1" spc="-10" dirty="0">
                <a:solidFill>
                  <a:srgbClr val="FFFFFF"/>
                </a:solidFill>
                <a:latin typeface="Calibri"/>
                <a:cs typeface="Calibri"/>
              </a:rPr>
              <a:t>Benefits</a:t>
            </a:r>
            <a:endParaRPr sz="2200" dirty="0">
              <a:latin typeface="Calibri"/>
              <a:cs typeface="Calibri"/>
            </a:endParaRPr>
          </a:p>
          <a:p>
            <a:pPr marL="530225">
              <a:lnSpc>
                <a:spcPct val="100000"/>
              </a:lnSpc>
              <a:spcBef>
                <a:spcPts val="1145"/>
              </a:spcBef>
            </a:pPr>
            <a:r>
              <a:rPr sz="1800" dirty="0">
                <a:solidFill>
                  <a:srgbClr val="FFFFFF"/>
                </a:solidFill>
                <a:latin typeface="Calibri"/>
                <a:cs typeface="Calibri"/>
              </a:rPr>
              <a:t>Hybrid</a:t>
            </a:r>
            <a:r>
              <a:rPr sz="1800" spc="-65" dirty="0">
                <a:solidFill>
                  <a:srgbClr val="FFFFFF"/>
                </a:solidFill>
                <a:latin typeface="Calibri"/>
                <a:cs typeface="Calibri"/>
              </a:rPr>
              <a:t> </a:t>
            </a:r>
            <a:r>
              <a:rPr sz="1800" spc="-10" dirty="0">
                <a:solidFill>
                  <a:srgbClr val="FFFFFF"/>
                </a:solidFill>
                <a:latin typeface="Calibri"/>
                <a:cs typeface="Calibri"/>
              </a:rPr>
              <a:t>working</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Great</a:t>
            </a:r>
            <a:r>
              <a:rPr sz="1800" spc="-45" dirty="0">
                <a:solidFill>
                  <a:srgbClr val="FFFFFF"/>
                </a:solidFill>
                <a:latin typeface="Calibri"/>
                <a:cs typeface="Calibri"/>
              </a:rPr>
              <a:t> </a:t>
            </a:r>
            <a:r>
              <a:rPr sz="1800" spc="-10" dirty="0">
                <a:solidFill>
                  <a:srgbClr val="FFFFFF"/>
                </a:solidFill>
                <a:latin typeface="Calibri"/>
                <a:cs typeface="Calibri"/>
              </a:rPr>
              <a:t>work-</a:t>
            </a:r>
            <a:r>
              <a:rPr sz="1800" dirty="0">
                <a:solidFill>
                  <a:srgbClr val="FFFFFF"/>
                </a:solidFill>
                <a:latin typeface="Calibri"/>
                <a:cs typeface="Calibri"/>
              </a:rPr>
              <a:t>life</a:t>
            </a:r>
            <a:r>
              <a:rPr sz="1800" spc="-45" dirty="0">
                <a:solidFill>
                  <a:srgbClr val="FFFFFF"/>
                </a:solidFill>
                <a:latin typeface="Calibri"/>
                <a:cs typeface="Calibri"/>
              </a:rPr>
              <a:t> </a:t>
            </a:r>
            <a:r>
              <a:rPr sz="1800" spc="-10" dirty="0">
                <a:solidFill>
                  <a:srgbClr val="FFFFFF"/>
                </a:solidFill>
                <a:latin typeface="Calibri"/>
                <a:cs typeface="Calibri"/>
              </a:rPr>
              <a:t>balance</a:t>
            </a:r>
            <a:endParaRPr sz="1800" dirty="0">
              <a:latin typeface="Calibri"/>
              <a:cs typeface="Calibri"/>
            </a:endParaRPr>
          </a:p>
          <a:p>
            <a:pPr marL="530225" marR="778510">
              <a:lnSpc>
                <a:spcPct val="108000"/>
              </a:lnSpc>
              <a:spcBef>
                <a:spcPts val="5"/>
              </a:spcBef>
            </a:pPr>
            <a:r>
              <a:rPr sz="1800" dirty="0">
                <a:solidFill>
                  <a:srgbClr val="FFFFFF"/>
                </a:solidFill>
                <a:latin typeface="Calibri"/>
                <a:cs typeface="Calibri"/>
              </a:rPr>
              <a:t>Access</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free</a:t>
            </a:r>
            <a:r>
              <a:rPr sz="1800" spc="-40" dirty="0">
                <a:solidFill>
                  <a:srgbClr val="FFFFFF"/>
                </a:solidFill>
                <a:latin typeface="Calibri"/>
                <a:cs typeface="Calibri"/>
              </a:rPr>
              <a:t> </a:t>
            </a:r>
            <a:r>
              <a:rPr sz="1800" spc="-10" dirty="0">
                <a:solidFill>
                  <a:srgbClr val="FFFFFF"/>
                </a:solidFill>
                <a:latin typeface="Calibri"/>
                <a:cs typeface="Calibri"/>
              </a:rPr>
              <a:t>counselling</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support</a:t>
            </a:r>
            <a:r>
              <a:rPr sz="1800" spc="-40" dirty="0">
                <a:solidFill>
                  <a:srgbClr val="FFFFFF"/>
                </a:solidFill>
                <a:latin typeface="Calibri"/>
                <a:cs typeface="Calibri"/>
              </a:rPr>
              <a:t> </a:t>
            </a:r>
            <a:r>
              <a:rPr sz="1800" spc="-10" dirty="0">
                <a:solidFill>
                  <a:srgbClr val="FFFFFF"/>
                </a:solidFill>
                <a:latin typeface="Calibri"/>
                <a:cs typeface="Calibri"/>
              </a:rPr>
              <a:t>services Enhanced</a:t>
            </a:r>
            <a:r>
              <a:rPr sz="1800" spc="-50" dirty="0">
                <a:solidFill>
                  <a:srgbClr val="FFFFFF"/>
                </a:solidFill>
                <a:latin typeface="Calibri"/>
                <a:cs typeface="Calibri"/>
              </a:rPr>
              <a:t> </a:t>
            </a:r>
            <a:r>
              <a:rPr sz="1800" dirty="0">
                <a:solidFill>
                  <a:srgbClr val="FFFFFF"/>
                </a:solidFill>
                <a:latin typeface="Calibri"/>
                <a:cs typeface="Calibri"/>
              </a:rPr>
              <a:t>family</a:t>
            </a:r>
            <a:r>
              <a:rPr sz="1800" spc="-45" dirty="0">
                <a:solidFill>
                  <a:srgbClr val="FFFFFF"/>
                </a:solidFill>
                <a:latin typeface="Calibri"/>
                <a:cs typeface="Calibri"/>
              </a:rPr>
              <a:t> </a:t>
            </a:r>
            <a:r>
              <a:rPr sz="1800" dirty="0">
                <a:solidFill>
                  <a:srgbClr val="FFFFFF"/>
                </a:solidFill>
                <a:latin typeface="Calibri"/>
                <a:cs typeface="Calibri"/>
              </a:rPr>
              <a:t>friendly</a:t>
            </a:r>
            <a:r>
              <a:rPr sz="1800" spc="-50" dirty="0">
                <a:solidFill>
                  <a:srgbClr val="FFFFFF"/>
                </a:solidFill>
                <a:latin typeface="Calibri"/>
                <a:cs typeface="Calibri"/>
              </a:rPr>
              <a:t> </a:t>
            </a:r>
            <a:r>
              <a:rPr sz="1800" spc="-10" dirty="0">
                <a:solidFill>
                  <a:srgbClr val="FFFFFF"/>
                </a:solidFill>
                <a:latin typeface="Calibri"/>
                <a:cs typeface="Calibri"/>
              </a:rPr>
              <a:t>benefits</a:t>
            </a:r>
            <a:endParaRPr sz="1800" dirty="0">
              <a:latin typeface="Calibri"/>
              <a:cs typeface="Calibri"/>
            </a:endParaRPr>
          </a:p>
          <a:p>
            <a:pPr marL="530225" marR="3369945">
              <a:lnSpc>
                <a:spcPct val="108000"/>
              </a:lnSpc>
            </a:pPr>
            <a:r>
              <a:rPr sz="1800" dirty="0">
                <a:solidFill>
                  <a:srgbClr val="FFFFFF"/>
                </a:solidFill>
                <a:latin typeface="Calibri"/>
                <a:cs typeface="Calibri"/>
              </a:rPr>
              <a:t>Company</a:t>
            </a:r>
            <a:r>
              <a:rPr sz="1800" spc="-85" dirty="0">
                <a:solidFill>
                  <a:srgbClr val="FFFFFF"/>
                </a:solidFill>
                <a:latin typeface="Calibri"/>
                <a:cs typeface="Calibri"/>
              </a:rPr>
              <a:t> </a:t>
            </a:r>
            <a:r>
              <a:rPr sz="1800" spc="-10" dirty="0">
                <a:solidFill>
                  <a:srgbClr val="FFFFFF"/>
                </a:solidFill>
                <a:latin typeface="Calibri"/>
                <a:cs typeface="Calibri"/>
              </a:rPr>
              <a:t>socials </a:t>
            </a:r>
            <a:r>
              <a:rPr sz="1800" dirty="0">
                <a:solidFill>
                  <a:srgbClr val="FFFFFF"/>
                </a:solidFill>
                <a:latin typeface="Calibri"/>
                <a:cs typeface="Calibri"/>
              </a:rPr>
              <a:t>Eye</a:t>
            </a:r>
            <a:r>
              <a:rPr sz="1800" spc="-35" dirty="0">
                <a:solidFill>
                  <a:srgbClr val="FFFFFF"/>
                </a:solidFill>
                <a:latin typeface="Calibri"/>
                <a:cs typeface="Calibri"/>
              </a:rPr>
              <a:t> </a:t>
            </a:r>
            <a:r>
              <a:rPr sz="1800" dirty="0">
                <a:solidFill>
                  <a:srgbClr val="FFFFFF"/>
                </a:solidFill>
                <a:latin typeface="Calibri"/>
                <a:cs typeface="Calibri"/>
              </a:rPr>
              <a:t>care</a:t>
            </a:r>
            <a:r>
              <a:rPr sz="1800" spc="-35" dirty="0">
                <a:solidFill>
                  <a:srgbClr val="FFFFFF"/>
                </a:solidFill>
                <a:latin typeface="Calibri"/>
                <a:cs typeface="Calibri"/>
              </a:rPr>
              <a:t> </a:t>
            </a:r>
            <a:r>
              <a:rPr sz="1800" spc="-10" dirty="0">
                <a:solidFill>
                  <a:srgbClr val="FFFFFF"/>
                </a:solidFill>
                <a:latin typeface="Calibri"/>
                <a:cs typeface="Calibri"/>
              </a:rPr>
              <a:t>allowance </a:t>
            </a:r>
            <a:r>
              <a:rPr sz="1800" dirty="0">
                <a:solidFill>
                  <a:srgbClr val="FFFFFF"/>
                </a:solidFill>
                <a:latin typeface="Calibri"/>
                <a:cs typeface="Calibri"/>
              </a:rPr>
              <a:t>Cycle</a:t>
            </a:r>
            <a:r>
              <a:rPr sz="1800" spc="-55" dirty="0">
                <a:solidFill>
                  <a:srgbClr val="FFFFFF"/>
                </a:solidFill>
                <a:latin typeface="Calibri"/>
                <a:cs typeface="Calibri"/>
              </a:rPr>
              <a:t> </a:t>
            </a:r>
            <a:r>
              <a:rPr sz="1800" spc="-10" dirty="0">
                <a:solidFill>
                  <a:srgbClr val="FFFFFF"/>
                </a:solidFill>
                <a:latin typeface="Calibri"/>
                <a:cs typeface="Calibri"/>
              </a:rPr>
              <a:t>scheme</a:t>
            </a:r>
            <a:endParaRPr sz="1800" dirty="0">
              <a:latin typeface="Calibri"/>
              <a:cs typeface="Calibri"/>
            </a:endParaRPr>
          </a:p>
          <a:p>
            <a:pPr marL="530225" marR="290195">
              <a:lnSpc>
                <a:spcPct val="108000"/>
              </a:lnSpc>
            </a:pPr>
            <a:r>
              <a:rPr sz="1800" dirty="0">
                <a:solidFill>
                  <a:srgbClr val="FFFFFF"/>
                </a:solidFill>
                <a:latin typeface="Calibri"/>
                <a:cs typeface="Calibri"/>
              </a:rPr>
              <a:t>Pension</a:t>
            </a:r>
            <a:r>
              <a:rPr sz="1800" spc="-50" dirty="0">
                <a:solidFill>
                  <a:srgbClr val="FFFFFF"/>
                </a:solidFill>
                <a:latin typeface="Calibri"/>
                <a:cs typeface="Calibri"/>
              </a:rPr>
              <a:t> </a:t>
            </a:r>
            <a:r>
              <a:rPr sz="1800" dirty="0">
                <a:solidFill>
                  <a:srgbClr val="FFFFFF"/>
                </a:solidFill>
                <a:latin typeface="Calibri"/>
                <a:cs typeface="Calibri"/>
              </a:rPr>
              <a:t>scheme</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up</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8%</a:t>
            </a:r>
            <a:r>
              <a:rPr sz="1800" spc="-45" dirty="0">
                <a:solidFill>
                  <a:srgbClr val="FFFFFF"/>
                </a:solidFill>
                <a:latin typeface="Calibri"/>
                <a:cs typeface="Calibri"/>
              </a:rPr>
              <a:t> </a:t>
            </a:r>
            <a:r>
              <a:rPr sz="1800" dirty="0">
                <a:solidFill>
                  <a:srgbClr val="FFFFFF"/>
                </a:solidFill>
                <a:latin typeface="Calibri"/>
                <a:cs typeface="Calibri"/>
              </a:rPr>
              <a:t>employer</a:t>
            </a:r>
            <a:r>
              <a:rPr sz="1800" spc="-50" dirty="0">
                <a:solidFill>
                  <a:srgbClr val="FFFFFF"/>
                </a:solidFill>
                <a:latin typeface="Calibri"/>
                <a:cs typeface="Calibri"/>
              </a:rPr>
              <a:t> </a:t>
            </a:r>
            <a:r>
              <a:rPr sz="1800" spc="-10" dirty="0">
                <a:solidFill>
                  <a:srgbClr val="FFFFFF"/>
                </a:solidFill>
                <a:latin typeface="Calibri"/>
                <a:cs typeface="Calibri"/>
              </a:rPr>
              <a:t>contributions </a:t>
            </a:r>
            <a:r>
              <a:rPr sz="1800" dirty="0">
                <a:solidFill>
                  <a:srgbClr val="FFFFFF"/>
                </a:solidFill>
                <a:latin typeface="Calibri"/>
                <a:cs typeface="Calibri"/>
              </a:rPr>
              <a:t>25</a:t>
            </a:r>
            <a:r>
              <a:rPr sz="1800" spc="-50" dirty="0">
                <a:solidFill>
                  <a:srgbClr val="FFFFFF"/>
                </a:solidFill>
                <a:latin typeface="Calibri"/>
                <a:cs typeface="Calibri"/>
              </a:rPr>
              <a:t> </a:t>
            </a:r>
            <a:r>
              <a:rPr sz="1800" dirty="0">
                <a:solidFill>
                  <a:srgbClr val="FFFFFF"/>
                </a:solidFill>
                <a:latin typeface="Calibri"/>
                <a:cs typeface="Calibri"/>
              </a:rPr>
              <a:t>days</a:t>
            </a:r>
            <a:r>
              <a:rPr sz="1800" spc="-45" dirty="0">
                <a:solidFill>
                  <a:srgbClr val="FFFFFF"/>
                </a:solidFill>
                <a:latin typeface="Calibri"/>
                <a:cs typeface="Calibri"/>
              </a:rPr>
              <a:t> </a:t>
            </a:r>
            <a:r>
              <a:rPr sz="1800" dirty="0">
                <a:solidFill>
                  <a:srgbClr val="FFFFFF"/>
                </a:solidFill>
                <a:latin typeface="Calibri"/>
                <a:cs typeface="Calibri"/>
              </a:rPr>
              <a:t>annual</a:t>
            </a:r>
            <a:r>
              <a:rPr sz="1800" spc="-50" dirty="0">
                <a:solidFill>
                  <a:srgbClr val="FFFFFF"/>
                </a:solidFill>
                <a:latin typeface="Calibri"/>
                <a:cs typeface="Calibri"/>
              </a:rPr>
              <a:t> </a:t>
            </a:r>
            <a:r>
              <a:rPr sz="1800" dirty="0">
                <a:solidFill>
                  <a:srgbClr val="FFFFFF"/>
                </a:solidFill>
                <a:latin typeface="Calibri"/>
                <a:cs typeface="Calibri"/>
              </a:rPr>
              <a:t>leave</a:t>
            </a:r>
            <a:r>
              <a:rPr sz="1800" spc="-45" dirty="0">
                <a:solidFill>
                  <a:srgbClr val="FFFFFF"/>
                </a:solidFill>
                <a:latin typeface="Calibri"/>
                <a:cs typeface="Calibri"/>
              </a:rPr>
              <a:t> </a:t>
            </a:r>
            <a:r>
              <a:rPr sz="1800" dirty="0">
                <a:solidFill>
                  <a:srgbClr val="FFFFFF"/>
                </a:solidFill>
                <a:latin typeface="Calibri"/>
                <a:cs typeface="Calibri"/>
              </a:rPr>
              <a:t>plus</a:t>
            </a:r>
            <a:r>
              <a:rPr sz="1800" spc="-45" dirty="0">
                <a:solidFill>
                  <a:srgbClr val="FFFFFF"/>
                </a:solidFill>
                <a:latin typeface="Calibri"/>
                <a:cs typeface="Calibri"/>
              </a:rPr>
              <a:t> </a:t>
            </a:r>
            <a:r>
              <a:rPr sz="1800" dirty="0">
                <a:solidFill>
                  <a:srgbClr val="FFFFFF"/>
                </a:solidFill>
                <a:latin typeface="Calibri"/>
                <a:cs typeface="Calibri"/>
              </a:rPr>
              <a:t>bank</a:t>
            </a:r>
            <a:r>
              <a:rPr sz="1800" spc="-50" dirty="0">
                <a:solidFill>
                  <a:srgbClr val="FFFFFF"/>
                </a:solidFill>
                <a:latin typeface="Calibri"/>
                <a:cs typeface="Calibri"/>
              </a:rPr>
              <a:t> </a:t>
            </a:r>
            <a:r>
              <a:rPr sz="1800" spc="-10" dirty="0">
                <a:solidFill>
                  <a:srgbClr val="FFFFFF"/>
                </a:solidFill>
                <a:latin typeface="Calibri"/>
                <a:cs typeface="Calibri"/>
              </a:rPr>
              <a:t>holidays</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2</a:t>
            </a:r>
            <a:r>
              <a:rPr sz="1800" spc="-30" dirty="0">
                <a:solidFill>
                  <a:srgbClr val="FFFFFF"/>
                </a:solidFill>
                <a:latin typeface="Calibri"/>
                <a:cs typeface="Calibri"/>
              </a:rPr>
              <a:t> </a:t>
            </a:r>
            <a:r>
              <a:rPr sz="1800" spc="-10" dirty="0">
                <a:solidFill>
                  <a:srgbClr val="FFFFFF"/>
                </a:solidFill>
                <a:latin typeface="Calibri"/>
                <a:cs typeface="Calibri"/>
              </a:rPr>
              <a:t>Volunteering</a:t>
            </a:r>
            <a:r>
              <a:rPr sz="1800" spc="-25" dirty="0">
                <a:solidFill>
                  <a:srgbClr val="FFFFFF"/>
                </a:solidFill>
                <a:latin typeface="Calibri"/>
                <a:cs typeface="Calibri"/>
              </a:rPr>
              <a:t> </a:t>
            </a:r>
            <a:r>
              <a:rPr sz="1800" dirty="0">
                <a:solidFill>
                  <a:srgbClr val="FFFFFF"/>
                </a:solidFill>
                <a:latin typeface="Calibri"/>
                <a:cs typeface="Calibri"/>
              </a:rPr>
              <a:t>days</a:t>
            </a:r>
            <a:r>
              <a:rPr sz="1800" spc="-25" dirty="0">
                <a:solidFill>
                  <a:srgbClr val="FFFFFF"/>
                </a:solidFill>
                <a:latin typeface="Calibri"/>
                <a:cs typeface="Calibri"/>
              </a:rPr>
              <a:t> </a:t>
            </a:r>
            <a:r>
              <a:rPr sz="1800" dirty="0">
                <a:solidFill>
                  <a:srgbClr val="FFFFFF"/>
                </a:solidFill>
                <a:latin typeface="Calibri"/>
                <a:cs typeface="Calibri"/>
              </a:rPr>
              <a:t>per</a:t>
            </a:r>
            <a:r>
              <a:rPr sz="1800" spc="-25" dirty="0">
                <a:solidFill>
                  <a:srgbClr val="FFFFFF"/>
                </a:solidFill>
                <a:latin typeface="Calibri"/>
                <a:cs typeface="Calibri"/>
              </a:rPr>
              <a:t> </a:t>
            </a:r>
            <a:r>
              <a:rPr sz="1800" spc="-20" dirty="0">
                <a:solidFill>
                  <a:srgbClr val="FFFFFF"/>
                </a:solidFill>
                <a:latin typeface="Calibri"/>
                <a:cs typeface="Calibri"/>
              </a:rPr>
              <a:t>year</a:t>
            </a:r>
            <a:endParaRPr sz="1800" dirty="0">
              <a:latin typeface="Calibri"/>
              <a:cs typeface="Calibri"/>
            </a:endParaRPr>
          </a:p>
        </p:txBody>
      </p:sp>
      <p:pic>
        <p:nvPicPr>
          <p:cNvPr id="9" name="object 9"/>
          <p:cNvPicPr/>
          <p:nvPr/>
        </p:nvPicPr>
        <p:blipFill>
          <a:blip r:embed="rId2" cstate="print"/>
          <a:stretch>
            <a:fillRect/>
          </a:stretch>
        </p:blipFill>
        <p:spPr>
          <a:xfrm>
            <a:off x="6709099" y="6398545"/>
            <a:ext cx="11578899" cy="3886199"/>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4208145" cy="711200"/>
          </a:xfrm>
          <a:prstGeom prst="rect">
            <a:avLst/>
          </a:prstGeom>
        </p:spPr>
        <p:txBody>
          <a:bodyPr vert="horz" wrap="square" lIns="0" tIns="12700" rIns="0" bIns="0" rtlCol="0">
            <a:spAutoFit/>
          </a:bodyPr>
          <a:lstStyle/>
          <a:p>
            <a:pPr marL="12700">
              <a:lnSpc>
                <a:spcPct val="100000"/>
              </a:lnSpc>
              <a:spcBef>
                <a:spcPts val="100"/>
              </a:spcBef>
            </a:pPr>
            <a:r>
              <a:rPr dirty="0"/>
              <a:t>HOW</a:t>
            </a:r>
            <a:r>
              <a:rPr spc="-560" dirty="0"/>
              <a:t> </a:t>
            </a:r>
            <a:r>
              <a:rPr dirty="0"/>
              <a:t>TO</a:t>
            </a:r>
            <a:r>
              <a:rPr spc="-560" dirty="0"/>
              <a:t> </a:t>
            </a:r>
            <a:r>
              <a:rPr spc="-135" dirty="0"/>
              <a:t>APPLY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11</a:t>
            </a:fld>
            <a:endParaRPr spc="-25" dirty="0"/>
          </a:p>
        </p:txBody>
      </p:sp>
      <p:sp>
        <p:nvSpPr>
          <p:cNvPr id="4" name="object 4"/>
          <p:cNvSpPr txBox="1"/>
          <p:nvPr/>
        </p:nvSpPr>
        <p:spPr>
          <a:xfrm>
            <a:off x="1016000" y="2340932"/>
            <a:ext cx="7858125" cy="7785336"/>
          </a:xfrm>
          <a:prstGeom prst="rect">
            <a:avLst/>
          </a:prstGeom>
        </p:spPr>
        <p:txBody>
          <a:bodyPr vert="horz" wrap="square" lIns="0" tIns="52705" rIns="0" bIns="0" rtlCol="0" anchor="t">
            <a:spAutoFit/>
          </a:bodyPr>
          <a:lstStyle/>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Network Support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subject line</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rgbClr val="FF0000"/>
                </a:solidFill>
                <a:latin typeface="+mj-lt"/>
                <a:ea typeface="+mj-ea"/>
                <a:cs typeface="+mj-cs"/>
              </a:rPr>
              <a:t>Closing date for applications is </a:t>
            </a:r>
            <a:r>
              <a:rPr lang="en-US" b="1" kern="1200" dirty="0">
                <a:solidFill>
                  <a:srgbClr val="FF0000"/>
                </a:solidFill>
                <a:latin typeface="+mj-lt"/>
                <a:ea typeface="+mj-ea"/>
                <a:cs typeface="+mj-cs"/>
              </a:rPr>
              <a:t>Monday, 11th of August, 9:00am</a:t>
            </a:r>
            <a:br>
              <a:rPr lang="en-US" sz="1800" b="1" kern="1200" dirty="0">
                <a:solidFill>
                  <a:srgbClr val="FF0000"/>
                </a:solidFill>
                <a:latin typeface="+mj-lt"/>
                <a:ea typeface="+mj-ea"/>
                <a:cs typeface="+mj-cs"/>
              </a:rPr>
            </a:br>
            <a:r>
              <a:rPr lang="en-US" sz="1800" b="1" kern="1200" dirty="0">
                <a:solidFill>
                  <a:srgbClr val="FF0000"/>
                </a:solidFill>
                <a:latin typeface="+mj-lt"/>
                <a:ea typeface="+mj-ea"/>
                <a:cs typeface="+mj-cs"/>
              </a:rPr>
              <a:t>Interviews will be held in London week commencing Monday </a:t>
            </a:r>
            <a:r>
              <a:rPr lang="en-US" b="1" kern="1200" dirty="0">
                <a:solidFill>
                  <a:srgbClr val="FF0000"/>
                </a:solidFill>
                <a:latin typeface="+mj-lt"/>
                <a:ea typeface="+mj-ea"/>
                <a:cs typeface="+mj-cs"/>
              </a:rPr>
              <a:t>18th of August</a:t>
            </a:r>
            <a:endParaRPr lang="en-US" b="1" kern="1200" dirty="0">
              <a:solidFill>
                <a:srgbClr val="FF0000"/>
              </a:solidFill>
              <a:latin typeface="Calibri"/>
              <a:ea typeface="Calibri"/>
              <a:cs typeface="Calibri"/>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know you will be unavailable on the dates above, please state this on your application</a:t>
            </a:r>
          </a:p>
          <a:p>
            <a:pPr>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Questions</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If you have any questions relating to the role, or would like an informal chat please contact:</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Mark Cordeaux, Network Support Manager –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rPr>
              <a:t>mark.cordeaux@streetgames.org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 07485373001</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Helen Crowley, Head of Network Support –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hlinkClick r:id="rId5"/>
              </a:rPr>
              <a:t>helen.crowley@streetgames.org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/07432700786</a:t>
            </a:r>
          </a:p>
          <a:p>
            <a:pPr>
              <a:lnSpc>
                <a:spcPct val="115000"/>
              </a:lnSpc>
              <a:spcAft>
                <a:spcPts val="1000"/>
              </a:spcAft>
            </a:pPr>
            <a:endParaRPr lang="en-GB" dirty="0">
              <a:solidFill>
                <a:schemeClr val="bg1"/>
              </a:solidFill>
              <a:latin typeface="Calibri"/>
              <a:ea typeface="Calibri" panose="020F0502020204030204" pitchFamily="34" charset="0"/>
              <a:cs typeface="Calibri"/>
            </a:endParaRPr>
          </a:p>
        </p:txBody>
      </p:sp>
      <p:sp>
        <p:nvSpPr>
          <p:cNvPr id="6" name="object 6"/>
          <p:cNvSpPr txBox="1"/>
          <p:nvPr/>
        </p:nvSpPr>
        <p:spPr>
          <a:xfrm>
            <a:off x="9413877" y="5448300"/>
            <a:ext cx="8110220" cy="2044149"/>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lang="en-GB" b="1" dirty="0">
                <a:solidFill>
                  <a:srgbClr val="FFFFFF"/>
                </a:solidFill>
                <a:latin typeface="Calibri"/>
                <a:cs typeface="Calibri"/>
              </a:rPr>
              <a:t>M</a:t>
            </a:r>
            <a:r>
              <a:rPr sz="1800" b="1" dirty="0" err="1">
                <a:solidFill>
                  <a:srgbClr val="FFFFFF"/>
                </a:solidFill>
                <a:latin typeface="Calibri"/>
                <a:cs typeface="Calibri"/>
              </a:rPr>
              <a:t>ethods</a:t>
            </a:r>
            <a:r>
              <a:rPr sz="1800" b="1" spc="-30" dirty="0">
                <a:solidFill>
                  <a:srgbClr val="FFFFFF"/>
                </a:solidFill>
                <a:latin typeface="Calibri"/>
                <a:cs typeface="Calibri"/>
              </a:rPr>
              <a:t> </a:t>
            </a:r>
            <a:r>
              <a:rPr sz="1800" b="1" dirty="0">
                <a:solidFill>
                  <a:srgbClr val="FFFFFF"/>
                </a:solidFill>
                <a:latin typeface="Calibri"/>
                <a:cs typeface="Calibri"/>
              </a:rPr>
              <a:t>are</a:t>
            </a:r>
            <a:r>
              <a:rPr sz="1800" b="1" spc="-30" dirty="0">
                <a:solidFill>
                  <a:srgbClr val="FFFFFF"/>
                </a:solidFill>
                <a:latin typeface="Calibri"/>
                <a:cs typeface="Calibri"/>
              </a:rPr>
              <a:t> </a:t>
            </a:r>
            <a:r>
              <a:rPr sz="1800" b="1" dirty="0">
                <a:solidFill>
                  <a:srgbClr val="FFFFFF"/>
                </a:solidFill>
                <a:latin typeface="Calibri"/>
                <a:cs typeface="Calibri"/>
              </a:rPr>
              <a:t>used</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25" dirty="0">
                <a:solidFill>
                  <a:srgbClr val="FFFFFF"/>
                </a:solidFill>
                <a:latin typeface="Calibri"/>
                <a:cs typeface="Calibri"/>
              </a:rPr>
              <a:t> </a:t>
            </a:r>
            <a:r>
              <a:rPr sz="1800" b="1" dirty="0">
                <a:solidFill>
                  <a:srgbClr val="FFFFFF"/>
                </a:solidFill>
                <a:latin typeface="Calibri"/>
                <a:cs typeface="Calibri"/>
              </a:rPr>
              <a:t>systematically</a:t>
            </a:r>
            <a:r>
              <a:rPr sz="1800" b="1" spc="-30" dirty="0">
                <a:solidFill>
                  <a:srgbClr val="FFFFFF"/>
                </a:solidFill>
                <a:latin typeface="Calibri"/>
                <a:cs typeface="Calibri"/>
              </a:rPr>
              <a:t> </a:t>
            </a:r>
            <a:r>
              <a:rPr sz="1800" b="1" dirty="0">
                <a:solidFill>
                  <a:srgbClr val="FFFFFF"/>
                </a:solidFill>
                <a:latin typeface="Calibri"/>
                <a:cs typeface="Calibri"/>
              </a:rPr>
              <a:t>remove</a:t>
            </a:r>
            <a:r>
              <a:rPr sz="1800" b="1" spc="-30" dirty="0">
                <a:solidFill>
                  <a:srgbClr val="FFFFFF"/>
                </a:solidFill>
                <a:latin typeface="Calibri"/>
                <a:cs typeface="Calibri"/>
              </a:rPr>
              <a:t> </a:t>
            </a:r>
            <a:r>
              <a:rPr sz="1800" b="1" dirty="0">
                <a:solidFill>
                  <a:srgbClr val="FFFFFF"/>
                </a:solidFill>
                <a:latin typeface="Calibri"/>
                <a:cs typeface="Calibri"/>
              </a:rPr>
              <a:t>bias</a:t>
            </a:r>
            <a:r>
              <a:rPr sz="1800" b="1" spc="-30" dirty="0">
                <a:solidFill>
                  <a:srgbClr val="FFFFFF"/>
                </a:solidFill>
                <a:latin typeface="Calibri"/>
                <a:cs typeface="Calibri"/>
              </a:rPr>
              <a:t> </a:t>
            </a:r>
            <a:r>
              <a:rPr sz="1800" b="1" dirty="0">
                <a:solidFill>
                  <a:srgbClr val="FFFFFF"/>
                </a:solidFill>
                <a:latin typeface="Calibri"/>
                <a:cs typeface="Calibri"/>
              </a:rPr>
              <a:t>from</a:t>
            </a:r>
            <a:r>
              <a:rPr sz="1800" b="1" spc="-30" dirty="0">
                <a:solidFill>
                  <a:srgbClr val="FFFFFF"/>
                </a:solidFill>
                <a:latin typeface="Calibri"/>
                <a:cs typeface="Calibri"/>
              </a:rPr>
              <a:t> </a:t>
            </a:r>
            <a:r>
              <a:rPr sz="1800" b="1" dirty="0">
                <a:solidFill>
                  <a:srgbClr val="FFFFFF"/>
                </a:solidFill>
                <a:latin typeface="Calibri"/>
                <a:cs typeface="Calibri"/>
              </a:rPr>
              <a:t>reviewing</a:t>
            </a:r>
            <a:r>
              <a:rPr sz="1800" b="1" spc="-25" dirty="0">
                <a:solidFill>
                  <a:srgbClr val="FFFFFF"/>
                </a:solidFill>
                <a:latin typeface="Calibri"/>
                <a:cs typeface="Calibri"/>
              </a:rPr>
              <a:t> </a:t>
            </a:r>
            <a:r>
              <a:rPr sz="1800" b="1" spc="-10" dirty="0">
                <a:solidFill>
                  <a:srgbClr val="FFFFFF"/>
                </a:solidFill>
                <a:latin typeface="Calibri"/>
                <a:cs typeface="Calibri"/>
              </a:rPr>
              <a:t>process:</a:t>
            </a:r>
            <a:endParaRPr sz="1800" dirty="0">
              <a:latin typeface="Calibri"/>
              <a:cs typeface="Calibri"/>
            </a:endParaRPr>
          </a:p>
          <a:p>
            <a:pPr>
              <a:lnSpc>
                <a:spcPct val="100000"/>
              </a:lnSpc>
              <a:spcBef>
                <a:spcPts val="275"/>
              </a:spcBef>
            </a:pPr>
            <a:endParaRPr sz="1800" dirty="0">
              <a:latin typeface="Calibri"/>
              <a:cs typeface="Calibri"/>
            </a:endParaRPr>
          </a:p>
          <a:p>
            <a:pPr marL="138430" marR="899794" indent="227965">
              <a:lnSpc>
                <a:spcPct val="114599"/>
              </a:lnSpc>
              <a:buAutoNum type="arabicPeriod"/>
              <a:tabLst>
                <a:tab pos="366395" algn="l"/>
              </a:tabLst>
            </a:pPr>
            <a:r>
              <a:rPr lang="en-GB" b="1" dirty="0">
                <a:solidFill>
                  <a:srgbClr val="FFFFFF"/>
                </a:solidFill>
                <a:latin typeface="Calibri"/>
                <a:cs typeface="Calibri"/>
              </a:rPr>
              <a:t>A</a:t>
            </a:r>
            <a:r>
              <a:rPr sz="1800" b="1" dirty="0" err="1">
                <a:solidFill>
                  <a:srgbClr val="FFFFFF"/>
                </a:solidFill>
                <a:latin typeface="Calibri"/>
                <a:cs typeface="Calibri"/>
              </a:rPr>
              <a:t>nonymisation</a:t>
            </a:r>
            <a:r>
              <a:rPr sz="1800" b="1" spc="-35"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removing</a:t>
            </a:r>
            <a:r>
              <a:rPr sz="1800" spc="-35"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personally</a:t>
            </a:r>
            <a:r>
              <a:rPr sz="1800" spc="-40" dirty="0">
                <a:solidFill>
                  <a:srgbClr val="FFFFFF"/>
                </a:solidFill>
                <a:latin typeface="Calibri"/>
                <a:cs typeface="Calibri"/>
              </a:rPr>
              <a:t> </a:t>
            </a:r>
            <a:r>
              <a:rPr sz="1800" spc="-10" dirty="0">
                <a:solidFill>
                  <a:srgbClr val="FFFFFF"/>
                </a:solidFill>
                <a:latin typeface="Calibri"/>
                <a:cs typeface="Calibri"/>
              </a:rPr>
              <a:t>identifiable</a:t>
            </a:r>
            <a:r>
              <a:rPr sz="1800" spc="-35" dirty="0">
                <a:solidFill>
                  <a:srgbClr val="FFFFFF"/>
                </a:solidFill>
                <a:latin typeface="Calibri"/>
                <a:cs typeface="Calibri"/>
              </a:rPr>
              <a:t> </a:t>
            </a:r>
            <a:r>
              <a:rPr sz="1800" spc="-10" dirty="0">
                <a:solidFill>
                  <a:srgbClr val="FFFFFF"/>
                </a:solidFill>
                <a:latin typeface="Calibri"/>
                <a:cs typeface="Calibri"/>
              </a:rPr>
              <a:t>information</a:t>
            </a:r>
            <a:r>
              <a:rPr sz="1800" spc="-4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spc="-25" dirty="0">
                <a:solidFill>
                  <a:srgbClr val="FFFFFF"/>
                </a:solidFill>
                <a:latin typeface="Calibri"/>
                <a:cs typeface="Calibri"/>
              </a:rPr>
              <a:t>an </a:t>
            </a:r>
            <a:r>
              <a:rPr sz="1800" spc="-10" dirty="0">
                <a:solidFill>
                  <a:srgbClr val="FFFFFF"/>
                </a:solidFill>
                <a:latin typeface="Calibri"/>
                <a:cs typeface="Calibri"/>
              </a:rPr>
              <a:t>application.</a:t>
            </a:r>
            <a:endParaRPr sz="1800" dirty="0">
              <a:latin typeface="Calibri"/>
              <a:cs typeface="Calibri"/>
            </a:endParaRPr>
          </a:p>
          <a:p>
            <a:pPr marL="138430" marR="153035" indent="227965">
              <a:lnSpc>
                <a:spcPct val="114599"/>
              </a:lnSpc>
              <a:buAutoNum type="arabicPeriod"/>
              <a:tabLst>
                <a:tab pos="366395" algn="l"/>
              </a:tabLst>
            </a:pPr>
            <a:r>
              <a:rPr lang="en-GB" b="1" dirty="0">
                <a:solidFill>
                  <a:srgbClr val="FFFFFF"/>
                </a:solidFill>
                <a:latin typeface="Calibri"/>
                <a:cs typeface="Calibri"/>
              </a:rPr>
              <a:t>W</a:t>
            </a:r>
            <a:r>
              <a:rPr sz="1800" b="1" dirty="0" err="1">
                <a:solidFill>
                  <a:srgbClr val="FFFFFF"/>
                </a:solidFill>
                <a:latin typeface="Calibri"/>
                <a:cs typeface="Calibri"/>
              </a:rPr>
              <a:t>isdom</a:t>
            </a:r>
            <a:r>
              <a:rPr sz="1800" b="1" spc="-55" dirty="0">
                <a:solidFill>
                  <a:srgbClr val="FFFFFF"/>
                </a:solidFill>
                <a:latin typeface="Calibri"/>
                <a:cs typeface="Calibri"/>
              </a:rPr>
              <a:t> </a:t>
            </a:r>
            <a:r>
              <a:rPr sz="1800" b="1" dirty="0">
                <a:solidFill>
                  <a:srgbClr val="FFFFFF"/>
                </a:solidFill>
                <a:latin typeface="Calibri"/>
                <a:cs typeface="Calibri"/>
              </a:rPr>
              <a:t>of</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crowd</a:t>
            </a:r>
            <a:r>
              <a:rPr sz="1800" b="1" spc="-40"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getting</a:t>
            </a:r>
            <a:r>
              <a:rPr sz="1800" spc="-40" dirty="0">
                <a:solidFill>
                  <a:srgbClr val="FFFFFF"/>
                </a:solidFill>
                <a:latin typeface="Calibri"/>
                <a:cs typeface="Calibri"/>
              </a:rPr>
              <a:t> </a:t>
            </a:r>
            <a:r>
              <a:rPr sz="1800" dirty="0">
                <a:solidFill>
                  <a:srgbClr val="FFFFFF"/>
                </a:solidFill>
                <a:latin typeface="Calibri"/>
                <a:cs typeface="Calibri"/>
              </a:rPr>
              <a:t>more</a:t>
            </a:r>
            <a:r>
              <a:rPr sz="1800" spc="-40" dirty="0">
                <a:solidFill>
                  <a:srgbClr val="FFFFFF"/>
                </a:solidFill>
                <a:latin typeface="Calibri"/>
                <a:cs typeface="Calibri"/>
              </a:rPr>
              <a:t> </a:t>
            </a:r>
            <a:r>
              <a:rPr sz="1800" dirty="0">
                <a:solidFill>
                  <a:srgbClr val="FFFFFF"/>
                </a:solidFill>
                <a:latin typeface="Calibri"/>
                <a:cs typeface="Calibri"/>
              </a:rPr>
              <a:t>than</a:t>
            </a:r>
            <a:r>
              <a:rPr sz="1800" spc="-40" dirty="0">
                <a:solidFill>
                  <a:srgbClr val="FFFFFF"/>
                </a:solidFill>
                <a:latin typeface="Calibri"/>
                <a:cs typeface="Calibri"/>
              </a:rPr>
              <a:t> </a:t>
            </a:r>
            <a:r>
              <a:rPr sz="1800" dirty="0">
                <a:solidFill>
                  <a:srgbClr val="FFFFFF"/>
                </a:solidFill>
                <a:latin typeface="Calibri"/>
                <a:cs typeface="Calibri"/>
              </a:rPr>
              <a:t>one</a:t>
            </a:r>
            <a:r>
              <a:rPr sz="1800" spc="-40" dirty="0">
                <a:solidFill>
                  <a:srgbClr val="FFFFFF"/>
                </a:solidFill>
                <a:latin typeface="Calibri"/>
                <a:cs typeface="Calibri"/>
              </a:rPr>
              <a:t> </a:t>
            </a:r>
            <a:r>
              <a:rPr sz="1800" dirty="0">
                <a:solidFill>
                  <a:srgbClr val="FFFFFF"/>
                </a:solidFill>
                <a:latin typeface="Calibri"/>
                <a:cs typeface="Calibri"/>
              </a:rPr>
              <a:t>person</a:t>
            </a:r>
            <a:r>
              <a:rPr sz="1800" spc="-40"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review</a:t>
            </a:r>
            <a:r>
              <a:rPr sz="1800" spc="-40" dirty="0">
                <a:solidFill>
                  <a:srgbClr val="FFFFFF"/>
                </a:solidFill>
                <a:latin typeface="Calibri"/>
                <a:cs typeface="Calibri"/>
              </a:rPr>
              <a:t> </a:t>
            </a:r>
            <a:r>
              <a:rPr lang="en-GB" sz="1800" dirty="0">
                <a:solidFill>
                  <a:srgbClr val="FFFFFF"/>
                </a:solidFill>
                <a:latin typeface="Calibri"/>
                <a:cs typeface="Calibri"/>
              </a:rPr>
              <a:t>applications </a:t>
            </a:r>
            <a:r>
              <a:rPr sz="1800" spc="-10" dirty="0">
                <a:solidFill>
                  <a:srgbClr val="FFFFFF"/>
                </a:solidFill>
                <a:latin typeface="Calibri"/>
                <a:cs typeface="Calibri"/>
              </a:rPr>
              <a:t>helps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average</a:t>
            </a:r>
            <a:r>
              <a:rPr sz="1800" spc="-50" dirty="0">
                <a:solidFill>
                  <a:srgbClr val="FFFFFF"/>
                </a:solidFill>
                <a:latin typeface="Calibri"/>
                <a:cs typeface="Calibri"/>
              </a:rPr>
              <a:t> </a:t>
            </a:r>
            <a:r>
              <a:rPr sz="1800" dirty="0">
                <a:solidFill>
                  <a:srgbClr val="FFFFFF"/>
                </a:solidFill>
                <a:latin typeface="Calibri"/>
                <a:cs typeface="Calibri"/>
              </a:rPr>
              <a:t>out</a:t>
            </a:r>
            <a:r>
              <a:rPr sz="1800" spc="-50" dirty="0">
                <a:solidFill>
                  <a:srgbClr val="FFFFFF"/>
                </a:solidFill>
                <a:latin typeface="Calibri"/>
                <a:cs typeface="Calibri"/>
              </a:rPr>
              <a:t> </a:t>
            </a:r>
            <a:r>
              <a:rPr sz="1800" dirty="0">
                <a:solidFill>
                  <a:srgbClr val="FFFFFF"/>
                </a:solidFill>
                <a:latin typeface="Calibri"/>
                <a:cs typeface="Calibri"/>
              </a:rPr>
              <a:t>subjectivity</a:t>
            </a:r>
            <a:r>
              <a:rPr sz="1800" spc="-5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more</a:t>
            </a:r>
            <a:r>
              <a:rPr sz="1800" spc="-55" dirty="0">
                <a:solidFill>
                  <a:srgbClr val="FFFFFF"/>
                </a:solidFill>
                <a:latin typeface="Calibri"/>
                <a:cs typeface="Calibri"/>
              </a:rPr>
              <a:t> </a:t>
            </a:r>
            <a:r>
              <a:rPr sz="1800" dirty="0">
                <a:solidFill>
                  <a:srgbClr val="FFFFFF"/>
                </a:solidFill>
                <a:latin typeface="Calibri"/>
                <a:cs typeface="Calibri"/>
              </a:rPr>
              <a:t>accurate</a:t>
            </a:r>
            <a:r>
              <a:rPr sz="1800" spc="-50" dirty="0">
                <a:solidFill>
                  <a:srgbClr val="FFFFFF"/>
                </a:solidFill>
                <a:latin typeface="Calibri"/>
                <a:cs typeface="Calibri"/>
              </a:rPr>
              <a:t> </a:t>
            </a:r>
            <a:r>
              <a:rPr sz="1800" dirty="0">
                <a:solidFill>
                  <a:srgbClr val="FFFFFF"/>
                </a:solidFill>
                <a:latin typeface="Calibri"/>
                <a:cs typeface="Calibri"/>
              </a:rPr>
              <a:t>assessment</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merit</a:t>
            </a:r>
            <a:r>
              <a:rPr lang="en-GB" sz="1800" spc="-10" dirty="0">
                <a:solidFill>
                  <a:srgbClr val="FFFFFF"/>
                </a:solidFill>
                <a:latin typeface="Calibri"/>
                <a:cs typeface="Calibri"/>
              </a:rPr>
              <a:t>.</a:t>
            </a:r>
            <a:endParaRPr sz="1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sp>
        <p:nvSpPr>
          <p:cNvPr id="5" name="object 5"/>
          <p:cNvSpPr txBox="1"/>
          <p:nvPr/>
        </p:nvSpPr>
        <p:spPr>
          <a:xfrm>
            <a:off x="6440487" y="4749474"/>
            <a:ext cx="5407025" cy="1597025"/>
          </a:xfrm>
          <a:prstGeom prst="rect">
            <a:avLst/>
          </a:prstGeom>
        </p:spPr>
        <p:txBody>
          <a:bodyPr vert="horz" wrap="square" lIns="0" tIns="12700" rIns="0" bIns="0" rtlCol="0">
            <a:spAutoFit/>
          </a:bodyPr>
          <a:lstStyle/>
          <a:p>
            <a:pPr marL="12700" marR="5080"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spc="-10" dirty="0">
                <a:solidFill>
                  <a:srgbClr val="FFFFFF"/>
                </a:solidFill>
                <a:latin typeface="Calibri"/>
                <a:cs typeface="Calibri"/>
              </a:rPr>
              <a:t>STRENGHTHENING</a:t>
            </a:r>
            <a:r>
              <a:rPr sz="3000" spc="-55"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20" dirty="0">
                <a:solidFill>
                  <a:srgbClr val="C7263D"/>
                </a:solidFill>
                <a:latin typeface="Calibri"/>
                <a:cs typeface="Calibri"/>
              </a:rPr>
              <a:t>LIVES</a:t>
            </a:r>
            <a:endParaRPr sz="3000">
              <a:latin typeface="Calibri"/>
              <a:cs typeface="Calibri"/>
            </a:endParaRPr>
          </a:p>
        </p:txBody>
      </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a:solidFill>
                  <a:srgbClr val="FFFFFF"/>
                </a:solidFill>
                <a:latin typeface="Calibri"/>
                <a:cs typeface="Calibri"/>
              </a:rPr>
              <a:t>Thank you for your interest</a:t>
            </a:r>
            <a:endParaRPr sz="3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346456" rIns="0" bIns="0" rtlCol="0">
            <a:spAutoFit/>
          </a:bodyPr>
          <a:lstStyle/>
          <a:p>
            <a:pPr marL="9249410">
              <a:lnSpc>
                <a:spcPct val="100000"/>
              </a:lnSpc>
              <a:spcBef>
                <a:spcPts val="100"/>
              </a:spcBef>
            </a:pPr>
            <a:r>
              <a:rPr spc="-120" dirty="0"/>
              <a:t>CONTENTS</a:t>
            </a:r>
          </a:p>
        </p:txBody>
      </p:sp>
      <p:sp>
        <p:nvSpPr>
          <p:cNvPr id="6" name="object 6"/>
          <p:cNvSpPr txBox="1"/>
          <p:nvPr/>
        </p:nvSpPr>
        <p:spPr>
          <a:xfrm>
            <a:off x="10797085" y="3349334"/>
            <a:ext cx="306832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About</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a:p>
        </p:txBody>
      </p:sp>
      <p:sp>
        <p:nvSpPr>
          <p:cNvPr id="8" name="object 8"/>
          <p:cNvSpPr txBox="1"/>
          <p:nvPr/>
        </p:nvSpPr>
        <p:spPr>
          <a:xfrm>
            <a:off x="10797085" y="4254210"/>
            <a:ext cx="172148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Values</a:t>
            </a:r>
            <a:endParaRPr sz="300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10" name="object 10"/>
          <p:cNvSpPr txBox="1"/>
          <p:nvPr/>
        </p:nvSpPr>
        <p:spPr>
          <a:xfrm>
            <a:off x="10797085" y="5168610"/>
            <a:ext cx="289433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Commitments</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sz="3000" dirty="0">
                <a:solidFill>
                  <a:srgbClr val="FFFFFF"/>
                </a:solidFill>
                <a:latin typeface="Calibri"/>
                <a:cs typeface="Calibri"/>
              </a:rPr>
              <a:t>How</a:t>
            </a:r>
            <a:r>
              <a:rPr sz="3000" spc="-50" dirty="0">
                <a:solidFill>
                  <a:srgbClr val="FFFFFF"/>
                </a:solidFill>
                <a:latin typeface="Calibri"/>
                <a:cs typeface="Calibri"/>
              </a:rPr>
              <a:t> </a:t>
            </a:r>
            <a:r>
              <a:rPr sz="3000" dirty="0">
                <a:solidFill>
                  <a:srgbClr val="FFFFFF"/>
                </a:solidFill>
                <a:latin typeface="Calibri"/>
                <a:cs typeface="Calibri"/>
              </a:rPr>
              <a:t>to</a:t>
            </a:r>
            <a:r>
              <a:rPr sz="3000" spc="-50" dirty="0">
                <a:solidFill>
                  <a:srgbClr val="FFFFFF"/>
                </a:solidFill>
                <a:latin typeface="Calibri"/>
                <a:cs typeface="Calibri"/>
              </a:rPr>
              <a:t> </a:t>
            </a:r>
            <a:r>
              <a:rPr sz="3000" spc="-10" dirty="0">
                <a:solidFill>
                  <a:srgbClr val="FFFFFF"/>
                </a:solidFill>
                <a:latin typeface="Calibri"/>
                <a:cs typeface="Calibri"/>
              </a:rPr>
              <a:t>Apply</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a:solidFill>
                  <a:srgbClr val="FFFFFF"/>
                </a:solidFill>
                <a:latin typeface="Calibri"/>
                <a:cs typeface="Calibri"/>
              </a:rPr>
              <a:t>Equality, Diversity, Inclusion and Belonging</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sz="3000" dirty="0">
                <a:solidFill>
                  <a:srgbClr val="FFFFFF"/>
                </a:solidFill>
                <a:latin typeface="Calibri"/>
                <a:cs typeface="Calibri"/>
              </a:rPr>
              <a:t>Job</a:t>
            </a:r>
            <a:r>
              <a:rPr sz="3000" spc="-45" dirty="0">
                <a:solidFill>
                  <a:srgbClr val="FFFFFF"/>
                </a:solidFill>
                <a:latin typeface="Calibri"/>
                <a:cs typeface="Calibri"/>
              </a:rPr>
              <a:t> </a:t>
            </a:r>
            <a:r>
              <a:rPr sz="3000" spc="-10" dirty="0">
                <a:solidFill>
                  <a:srgbClr val="FFFFFF"/>
                </a:solidFill>
                <a:latin typeface="Calibri"/>
                <a:cs typeface="Calibri"/>
              </a:rPr>
              <a:t>Description</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spc="-160" dirty="0"/>
              <a:t>ABOUT</a:t>
            </a:r>
            <a:r>
              <a:rPr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3</a:t>
            </a:fld>
            <a:endParaRPr spc="-50" dirty="0"/>
          </a:p>
        </p:txBody>
      </p:sp>
      <p:sp>
        <p:nvSpPr>
          <p:cNvPr id="5" name="object 5"/>
          <p:cNvSpPr txBox="1"/>
          <p:nvPr/>
        </p:nvSpPr>
        <p:spPr>
          <a:xfrm>
            <a:off x="1016000" y="3506077"/>
            <a:ext cx="5691505" cy="4425950"/>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charity</a:t>
            </a:r>
            <a:r>
              <a:rPr sz="1800" spc="-35" dirty="0">
                <a:solidFill>
                  <a:srgbClr val="FFFFFF"/>
                </a:solidFill>
                <a:latin typeface="Calibri"/>
                <a:cs typeface="Calibri"/>
              </a:rPr>
              <a:t> </a:t>
            </a:r>
            <a:r>
              <a:rPr sz="1800" spc="-10" dirty="0">
                <a:solidFill>
                  <a:srgbClr val="FFFFFF"/>
                </a:solidFill>
                <a:latin typeface="Calibri"/>
                <a:cs typeface="Calibri"/>
              </a:rPr>
              <a:t>passionate</a:t>
            </a:r>
            <a:r>
              <a:rPr sz="1800" spc="-35" dirty="0">
                <a:solidFill>
                  <a:srgbClr val="FFFFFF"/>
                </a:solidFill>
                <a:latin typeface="Calibri"/>
                <a:cs typeface="Calibri"/>
              </a:rPr>
              <a:t> </a:t>
            </a:r>
            <a:r>
              <a:rPr sz="1800" dirty="0">
                <a:solidFill>
                  <a:srgbClr val="FFFFFF"/>
                </a:solidFill>
                <a:latin typeface="Calibri"/>
                <a:cs typeface="Calibri"/>
              </a:rPr>
              <a:t>about</a:t>
            </a:r>
            <a:r>
              <a:rPr sz="1800" spc="-40" dirty="0">
                <a:solidFill>
                  <a:srgbClr val="FFFFFF"/>
                </a:solidFill>
                <a:latin typeface="Calibri"/>
                <a:cs typeface="Calibri"/>
              </a:rPr>
              <a:t> </a:t>
            </a:r>
            <a:r>
              <a:rPr sz="1800" spc="-10" dirty="0">
                <a:solidFill>
                  <a:srgbClr val="FFFFFF"/>
                </a:solidFill>
                <a:latin typeface="Calibri"/>
                <a:cs typeface="Calibri"/>
              </a:rPr>
              <a:t>harnessing</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power</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change</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lives</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10" dirty="0">
                <a:solidFill>
                  <a:srgbClr val="FFFFFF"/>
                </a:solidFill>
                <a:latin typeface="Calibri"/>
                <a:cs typeface="Calibri"/>
              </a:rPr>
              <a:t>their communities.</a:t>
            </a:r>
            <a:r>
              <a:rPr sz="1800" spc="-45"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1,500</a:t>
            </a:r>
            <a:r>
              <a:rPr sz="1800" spc="-45" dirty="0">
                <a:solidFill>
                  <a:srgbClr val="FFFFFF"/>
                </a:solidFill>
                <a:latin typeface="Calibri"/>
                <a:cs typeface="Calibri"/>
              </a:rPr>
              <a:t> </a:t>
            </a:r>
            <a:r>
              <a:rPr sz="1800" dirty="0">
                <a:solidFill>
                  <a:srgbClr val="FFFFFF"/>
                </a:solidFill>
                <a:latin typeface="Calibri"/>
                <a:cs typeface="Calibri"/>
              </a:rPr>
              <a:t>trusted</a:t>
            </a:r>
            <a:r>
              <a:rPr sz="1800" spc="-45" dirty="0">
                <a:solidFill>
                  <a:srgbClr val="FFFFFF"/>
                </a:solidFill>
                <a:latin typeface="Calibri"/>
                <a:cs typeface="Calibri"/>
              </a:rPr>
              <a:t> </a:t>
            </a:r>
            <a:r>
              <a:rPr sz="1800" spc="-10" dirty="0">
                <a:solidFill>
                  <a:srgbClr val="FFFFFF"/>
                </a:solidFill>
                <a:latin typeface="Calibri"/>
                <a:cs typeface="Calibri"/>
              </a:rPr>
              <a:t>local </a:t>
            </a:r>
            <a:r>
              <a:rPr sz="1800" dirty="0">
                <a:solidFill>
                  <a:srgbClr val="FFFFFF"/>
                </a:solidFill>
                <a:latin typeface="Calibri"/>
                <a:cs typeface="Calibri"/>
              </a:rPr>
              <a:t>community</a:t>
            </a:r>
            <a:r>
              <a:rPr sz="1800" spc="-65" dirty="0">
                <a:solidFill>
                  <a:srgbClr val="FFFFFF"/>
                </a:solidFill>
                <a:latin typeface="Calibri"/>
                <a:cs typeface="Calibri"/>
              </a:rPr>
              <a:t> </a:t>
            </a:r>
            <a:r>
              <a:rPr sz="1800" spc="-10" dirty="0">
                <a:solidFill>
                  <a:srgbClr val="FFFFFF"/>
                </a:solidFill>
                <a:latin typeface="Calibri"/>
                <a:cs typeface="Calibri"/>
              </a:rPr>
              <a:t>organisations,</a:t>
            </a:r>
            <a:r>
              <a:rPr sz="1800" spc="-60" dirty="0">
                <a:solidFill>
                  <a:srgbClr val="FFFFFF"/>
                </a:solidFill>
                <a:latin typeface="Calibri"/>
                <a:cs typeface="Calibri"/>
              </a:rPr>
              <a:t> </a:t>
            </a:r>
            <a:r>
              <a:rPr sz="1800" dirty="0">
                <a:solidFill>
                  <a:srgbClr val="FFFFFF"/>
                </a:solidFill>
                <a:latin typeface="Calibri"/>
                <a:cs typeface="Calibri"/>
              </a:rPr>
              <a:t>StreetGames</a:t>
            </a:r>
            <a:r>
              <a:rPr sz="1800" spc="-65" dirty="0">
                <a:solidFill>
                  <a:srgbClr val="FFFFFF"/>
                </a:solidFill>
                <a:latin typeface="Calibri"/>
                <a:cs typeface="Calibri"/>
              </a:rPr>
              <a:t> </a:t>
            </a:r>
            <a:r>
              <a:rPr sz="1800" dirty="0">
                <a:solidFill>
                  <a:srgbClr val="FFFFFF"/>
                </a:solidFill>
                <a:latin typeface="Calibri"/>
                <a:cs typeface="Calibri"/>
              </a:rPr>
              <a:t>addresses</a:t>
            </a:r>
            <a:r>
              <a:rPr sz="1800" spc="-60" dirty="0">
                <a:solidFill>
                  <a:srgbClr val="FFFFFF"/>
                </a:solidFill>
                <a:latin typeface="Calibri"/>
                <a:cs typeface="Calibri"/>
              </a:rPr>
              <a:t> </a:t>
            </a:r>
            <a:r>
              <a:rPr sz="1800" dirty="0">
                <a:solidFill>
                  <a:srgbClr val="FFFFFF"/>
                </a:solidFill>
                <a:latin typeface="Calibri"/>
                <a:cs typeface="Calibri"/>
              </a:rPr>
              <a:t>some</a:t>
            </a:r>
            <a:r>
              <a:rPr sz="1800" spc="-6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most</a:t>
            </a:r>
            <a:r>
              <a:rPr sz="1800" spc="-55" dirty="0">
                <a:solidFill>
                  <a:srgbClr val="FFFFFF"/>
                </a:solidFill>
                <a:latin typeface="Calibri"/>
                <a:cs typeface="Calibri"/>
              </a:rPr>
              <a:t> </a:t>
            </a:r>
            <a:r>
              <a:rPr sz="1800" dirty="0">
                <a:solidFill>
                  <a:srgbClr val="FFFFFF"/>
                </a:solidFill>
                <a:latin typeface="Calibri"/>
                <a:cs typeface="Calibri"/>
              </a:rPr>
              <a:t>pressing</a:t>
            </a:r>
            <a:r>
              <a:rPr sz="1800" spc="-55" dirty="0">
                <a:solidFill>
                  <a:srgbClr val="FFFFFF"/>
                </a:solidFill>
                <a:latin typeface="Calibri"/>
                <a:cs typeface="Calibri"/>
              </a:rPr>
              <a:t> </a:t>
            </a:r>
            <a:r>
              <a:rPr sz="1800" dirty="0">
                <a:solidFill>
                  <a:srgbClr val="FFFFFF"/>
                </a:solidFill>
                <a:latin typeface="Calibri"/>
                <a:cs typeface="Calibri"/>
              </a:rPr>
              <a:t>issues</a:t>
            </a:r>
            <a:r>
              <a:rPr sz="1800" spc="-60" dirty="0">
                <a:solidFill>
                  <a:srgbClr val="FFFFFF"/>
                </a:solidFill>
                <a:latin typeface="Calibri"/>
                <a:cs typeface="Calibri"/>
              </a:rPr>
              <a:t> </a:t>
            </a:r>
            <a:r>
              <a:rPr sz="1800" dirty="0">
                <a:solidFill>
                  <a:srgbClr val="FFFFFF"/>
                </a:solidFill>
                <a:latin typeface="Calibri"/>
                <a:cs typeface="Calibri"/>
              </a:rPr>
              <a:t>faced</a:t>
            </a:r>
            <a:r>
              <a:rPr sz="1800" spc="-55" dirty="0">
                <a:solidFill>
                  <a:srgbClr val="FFFFFF"/>
                </a:solidFill>
                <a:latin typeface="Calibri"/>
                <a:cs typeface="Calibri"/>
              </a:rPr>
              <a:t> </a:t>
            </a:r>
            <a:r>
              <a:rPr sz="1800" dirty="0">
                <a:solidFill>
                  <a:srgbClr val="FFFFFF"/>
                </a:solidFill>
                <a:latin typeface="Calibri"/>
                <a:cs typeface="Calibri"/>
              </a:rPr>
              <a:t>by</a:t>
            </a:r>
            <a:r>
              <a:rPr sz="1800" spc="-55"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dirty="0">
                <a:solidFill>
                  <a:srgbClr val="FFFFFF"/>
                </a:solidFill>
                <a:latin typeface="Calibri"/>
                <a:cs typeface="Calibri"/>
              </a:rPr>
              <a:t>people</a:t>
            </a:r>
            <a:r>
              <a:rPr sz="1800" spc="-55" dirty="0">
                <a:solidFill>
                  <a:srgbClr val="FFFFFF"/>
                </a:solidFill>
                <a:latin typeface="Calibri"/>
                <a:cs typeface="Calibri"/>
              </a:rPr>
              <a:t> </a:t>
            </a:r>
            <a:r>
              <a:rPr sz="1800" dirty="0">
                <a:solidFill>
                  <a:srgbClr val="FFFFFF"/>
                </a:solidFill>
                <a:latin typeface="Calibri"/>
                <a:cs typeface="Calibri"/>
              </a:rPr>
              <a:t>growing</a:t>
            </a:r>
            <a:r>
              <a:rPr sz="1800" spc="-55" dirty="0">
                <a:solidFill>
                  <a:srgbClr val="FFFFFF"/>
                </a:solidFill>
                <a:latin typeface="Calibri"/>
                <a:cs typeface="Calibri"/>
              </a:rPr>
              <a:t> </a:t>
            </a:r>
            <a:r>
              <a:rPr sz="1800" spc="-25" dirty="0">
                <a:solidFill>
                  <a:srgbClr val="FFFFFF"/>
                </a:solidFill>
                <a:latin typeface="Calibri"/>
                <a:cs typeface="Calibri"/>
              </a:rPr>
              <a:t>up </a:t>
            </a:r>
            <a:r>
              <a:rPr sz="1800" dirty="0">
                <a:solidFill>
                  <a:srgbClr val="FFFFFF"/>
                </a:solidFill>
                <a:latin typeface="Calibri"/>
                <a:cs typeface="Calibri"/>
              </a:rPr>
              <a:t>in</a:t>
            </a:r>
            <a:r>
              <a:rPr sz="1800" spc="-40" dirty="0">
                <a:solidFill>
                  <a:srgbClr val="FFFFFF"/>
                </a:solidFill>
                <a:latin typeface="Calibri"/>
                <a:cs typeface="Calibri"/>
              </a:rPr>
              <a:t> </a:t>
            </a:r>
            <a:r>
              <a:rPr sz="1800" spc="-10" dirty="0">
                <a:solidFill>
                  <a:srgbClr val="FFFFFF"/>
                </a:solidFill>
                <a:latin typeface="Calibri"/>
                <a:cs typeface="Calibri"/>
              </a:rPr>
              <a:t>underserved</a:t>
            </a:r>
            <a:r>
              <a:rPr sz="1800" spc="-35" dirty="0">
                <a:solidFill>
                  <a:srgbClr val="FFFFFF"/>
                </a:solidFill>
                <a:latin typeface="Calibri"/>
                <a:cs typeface="Calibri"/>
              </a:rPr>
              <a:t> </a:t>
            </a:r>
            <a:r>
              <a:rPr sz="1800" spc="-10" dirty="0">
                <a:solidFill>
                  <a:srgbClr val="FFFFFF"/>
                </a:solidFill>
                <a:latin typeface="Calibri"/>
                <a:cs typeface="Calibri"/>
              </a:rPr>
              <a:t>communities,</a:t>
            </a:r>
            <a:r>
              <a:rPr sz="1800" spc="-40" dirty="0">
                <a:solidFill>
                  <a:srgbClr val="FFFFFF"/>
                </a:solidFill>
                <a:latin typeface="Calibri"/>
                <a:cs typeface="Calibri"/>
              </a:rPr>
              <a:t> </a:t>
            </a:r>
            <a:r>
              <a:rPr sz="1800" dirty="0">
                <a:solidFill>
                  <a:srgbClr val="FFFFFF"/>
                </a:solidFill>
                <a:latin typeface="Calibri"/>
                <a:cs typeface="Calibri"/>
              </a:rPr>
              <a:t>including</a:t>
            </a:r>
            <a:r>
              <a:rPr sz="1800" spc="-35" dirty="0">
                <a:solidFill>
                  <a:srgbClr val="FFFFFF"/>
                </a:solidFill>
                <a:latin typeface="Calibri"/>
                <a:cs typeface="Calibri"/>
              </a:rPr>
              <a:t> </a:t>
            </a:r>
            <a:r>
              <a:rPr sz="1800" dirty="0">
                <a:solidFill>
                  <a:srgbClr val="FFFFFF"/>
                </a:solidFill>
                <a:latin typeface="Calibri"/>
                <a:cs typeface="Calibri"/>
              </a:rPr>
              <a:t>poor</a:t>
            </a:r>
            <a:r>
              <a:rPr sz="1800" spc="-40" dirty="0">
                <a:solidFill>
                  <a:srgbClr val="FFFFFF"/>
                </a:solidFill>
                <a:latin typeface="Calibri"/>
                <a:cs typeface="Calibri"/>
              </a:rPr>
              <a:t> </a:t>
            </a:r>
            <a:r>
              <a:rPr sz="1800" dirty="0">
                <a:solidFill>
                  <a:srgbClr val="FFFFFF"/>
                </a:solidFill>
                <a:latin typeface="Calibri"/>
                <a:cs typeface="Calibri"/>
              </a:rPr>
              <a:t>mental</a:t>
            </a:r>
            <a:r>
              <a:rPr sz="1800" spc="-35" dirty="0">
                <a:solidFill>
                  <a:srgbClr val="FFFFFF"/>
                </a:solidFill>
                <a:latin typeface="Calibri"/>
                <a:cs typeface="Calibri"/>
              </a:rPr>
              <a:t> </a:t>
            </a:r>
            <a:r>
              <a:rPr sz="1800" spc="-10" dirty="0">
                <a:solidFill>
                  <a:srgbClr val="FFFFFF"/>
                </a:solidFill>
                <a:latin typeface="Calibri"/>
                <a:cs typeface="Calibri"/>
              </a:rPr>
              <a:t>health, </a:t>
            </a:r>
            <a:r>
              <a:rPr sz="1800" dirty="0">
                <a:solidFill>
                  <a:srgbClr val="FFFFFF"/>
                </a:solidFill>
                <a:latin typeface="Calibri"/>
                <a:cs typeface="Calibri"/>
              </a:rPr>
              <a:t>food</a:t>
            </a:r>
            <a:r>
              <a:rPr sz="1800" spc="-55" dirty="0">
                <a:solidFill>
                  <a:srgbClr val="FFFFFF"/>
                </a:solidFill>
                <a:latin typeface="Calibri"/>
                <a:cs typeface="Calibri"/>
              </a:rPr>
              <a:t> </a:t>
            </a:r>
            <a:r>
              <a:rPr sz="1800" dirty="0">
                <a:solidFill>
                  <a:srgbClr val="FFFFFF"/>
                </a:solidFill>
                <a:latin typeface="Calibri"/>
                <a:cs typeface="Calibri"/>
              </a:rPr>
              <a:t>poverty,</a:t>
            </a:r>
            <a:r>
              <a:rPr sz="1800" spc="-55" dirty="0">
                <a:solidFill>
                  <a:srgbClr val="FFFFFF"/>
                </a:solidFill>
                <a:latin typeface="Calibri"/>
                <a:cs typeface="Calibri"/>
              </a:rPr>
              <a:t> </a:t>
            </a:r>
            <a:r>
              <a:rPr sz="1800" dirty="0">
                <a:solidFill>
                  <a:srgbClr val="FFFFFF"/>
                </a:solidFill>
                <a:latin typeface="Calibri"/>
                <a:cs typeface="Calibri"/>
              </a:rPr>
              <a:t>crime</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lack</a:t>
            </a:r>
            <a:r>
              <a:rPr sz="1800" spc="-50"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employment</a:t>
            </a:r>
            <a:r>
              <a:rPr sz="1800" spc="-50" dirty="0">
                <a:solidFill>
                  <a:srgbClr val="FFFFFF"/>
                </a:solidFill>
                <a:latin typeface="Calibri"/>
                <a:cs typeface="Calibri"/>
              </a:rPr>
              <a:t> </a:t>
            </a:r>
            <a:r>
              <a:rPr sz="1800" spc="-10" dirty="0">
                <a:solidFill>
                  <a:srgbClr val="FFFFFF"/>
                </a:solidFill>
                <a:latin typeface="Calibri"/>
                <a:cs typeface="Calibri"/>
              </a:rPr>
              <a:t>opportunities.</a:t>
            </a:r>
            <a:endParaRPr sz="1800">
              <a:latin typeface="Calibri"/>
              <a:cs typeface="Calibri"/>
            </a:endParaRPr>
          </a:p>
          <a:p>
            <a:pPr>
              <a:lnSpc>
                <a:spcPct val="100000"/>
              </a:lnSpc>
            </a:pPr>
            <a:endParaRPr sz="1800">
              <a:latin typeface="Calibri"/>
              <a:cs typeface="Calibri"/>
            </a:endParaRPr>
          </a:p>
          <a:p>
            <a:pPr>
              <a:lnSpc>
                <a:spcPct val="100000"/>
              </a:lnSpc>
              <a:spcBef>
                <a:spcPts val="550"/>
              </a:spcBef>
            </a:pPr>
            <a:endParaRPr sz="1800">
              <a:latin typeface="Calibri"/>
              <a:cs typeface="Calibri"/>
            </a:endParaRPr>
          </a:p>
          <a:p>
            <a:pPr marL="12700" marR="5080">
              <a:lnSpc>
                <a:spcPct val="114599"/>
              </a:lnSpc>
              <a:spcBef>
                <a:spcPts val="5"/>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do</a:t>
            </a:r>
            <a:r>
              <a:rPr sz="1800" spc="-45" dirty="0">
                <a:solidFill>
                  <a:srgbClr val="FFFFFF"/>
                </a:solidFill>
                <a:latin typeface="Calibri"/>
                <a:cs typeface="Calibri"/>
              </a:rPr>
              <a:t> </a:t>
            </a:r>
            <a:r>
              <a:rPr sz="1800" dirty="0">
                <a:solidFill>
                  <a:srgbClr val="FFFFFF"/>
                </a:solidFill>
                <a:latin typeface="Calibri"/>
                <a:cs typeface="Calibri"/>
              </a:rPr>
              <a:t>this</a:t>
            </a:r>
            <a:r>
              <a:rPr sz="1800" spc="-4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delivering</a:t>
            </a:r>
            <a:r>
              <a:rPr sz="1800" spc="-45"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time,</a:t>
            </a:r>
            <a:r>
              <a:rPr sz="1800" spc="-45" dirty="0">
                <a:solidFill>
                  <a:srgbClr val="FFFFFF"/>
                </a:solidFill>
                <a:latin typeface="Calibri"/>
                <a:cs typeface="Calibri"/>
              </a:rPr>
              <a:t> </a:t>
            </a:r>
            <a:r>
              <a:rPr sz="1800" spc="-25" dirty="0">
                <a:solidFill>
                  <a:srgbClr val="FFFFFF"/>
                </a:solidFill>
                <a:latin typeface="Calibri"/>
                <a:cs typeface="Calibri"/>
              </a:rPr>
              <a:t>in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place,</a:t>
            </a:r>
            <a:r>
              <a:rPr sz="1800" spc="-3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style,</a:t>
            </a:r>
            <a:r>
              <a:rPr sz="1800" spc="-4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35" dirty="0">
                <a:solidFill>
                  <a:srgbClr val="FFFFFF"/>
                </a:solidFill>
                <a:latin typeface="Calibri"/>
                <a:cs typeface="Calibri"/>
              </a:rPr>
              <a:t> </a:t>
            </a:r>
            <a:r>
              <a:rPr sz="1800" dirty="0">
                <a:solidFill>
                  <a:srgbClr val="FFFFFF"/>
                </a:solidFill>
                <a:latin typeface="Calibri"/>
                <a:cs typeface="Calibri"/>
              </a:rPr>
              <a:t>price</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right</a:t>
            </a:r>
            <a:r>
              <a:rPr sz="1800" spc="-50" dirty="0">
                <a:solidFill>
                  <a:srgbClr val="FFFFFF"/>
                </a:solidFill>
                <a:latin typeface="Calibri"/>
                <a:cs typeface="Calibri"/>
              </a:rPr>
              <a:t> </a:t>
            </a:r>
            <a:r>
              <a:rPr sz="1800" dirty="0">
                <a:solidFill>
                  <a:srgbClr val="FFFFFF"/>
                </a:solidFill>
                <a:latin typeface="Calibri"/>
                <a:cs typeface="Calibri"/>
              </a:rPr>
              <a:t>people.</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aims</a:t>
            </a:r>
            <a:r>
              <a:rPr sz="1800" spc="-5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sport</a:t>
            </a:r>
            <a:r>
              <a:rPr sz="1800" spc="-50" dirty="0">
                <a:solidFill>
                  <a:srgbClr val="FFFFFF"/>
                </a:solidFill>
                <a:latin typeface="Calibri"/>
                <a:cs typeface="Calibri"/>
              </a:rPr>
              <a:t> </a:t>
            </a:r>
            <a:r>
              <a:rPr sz="1800" spc="-10" dirty="0">
                <a:solidFill>
                  <a:srgbClr val="FFFFFF"/>
                </a:solidFill>
                <a:latin typeface="Calibri"/>
                <a:cs typeface="Calibri"/>
              </a:rPr>
              <a:t>accessible</a:t>
            </a:r>
            <a:r>
              <a:rPr sz="1800" spc="500"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everyone</a:t>
            </a:r>
            <a:r>
              <a:rPr sz="1800" spc="-55" dirty="0">
                <a:solidFill>
                  <a:srgbClr val="FFFFFF"/>
                </a:solidFill>
                <a:latin typeface="Calibri"/>
                <a:cs typeface="Calibri"/>
              </a:rPr>
              <a:t> </a:t>
            </a:r>
            <a:r>
              <a:rPr sz="1800" dirty="0">
                <a:solidFill>
                  <a:srgbClr val="FFFFFF"/>
                </a:solidFill>
                <a:latin typeface="Calibri"/>
                <a:cs typeface="Calibri"/>
              </a:rPr>
              <a:t>regardless</a:t>
            </a:r>
            <a:r>
              <a:rPr sz="1800" spc="-55"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their</a:t>
            </a:r>
            <a:r>
              <a:rPr sz="1800" spc="-50" dirty="0">
                <a:solidFill>
                  <a:srgbClr val="FFFFFF"/>
                </a:solidFill>
                <a:latin typeface="Calibri"/>
                <a:cs typeface="Calibri"/>
              </a:rPr>
              <a:t> </a:t>
            </a:r>
            <a:r>
              <a:rPr sz="1800" dirty="0">
                <a:solidFill>
                  <a:srgbClr val="FFFFFF"/>
                </a:solidFill>
                <a:latin typeface="Calibri"/>
                <a:cs typeface="Calibri"/>
              </a:rPr>
              <a:t>income</a:t>
            </a:r>
            <a:r>
              <a:rPr sz="1800" spc="-5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spc="-10" dirty="0">
                <a:solidFill>
                  <a:srgbClr val="FFFFFF"/>
                </a:solidFill>
                <a:latin typeface="Calibri"/>
                <a:cs typeface="Calibri"/>
              </a:rPr>
              <a:t>social circumstance.</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150" dirty="0"/>
              <a:t>VALUES</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4</a:t>
            </a:fld>
            <a:endParaRPr spc="-50" dirty="0"/>
          </a:p>
        </p:txBody>
      </p:sp>
      <p:sp>
        <p:nvSpPr>
          <p:cNvPr id="11" name="object 11"/>
          <p:cNvSpPr txBox="1"/>
          <p:nvPr/>
        </p:nvSpPr>
        <p:spPr>
          <a:xfrm>
            <a:off x="1924363" y="7423924"/>
            <a:ext cx="2146300" cy="577850"/>
          </a:xfrm>
          <a:prstGeom prst="rect">
            <a:avLst/>
          </a:prstGeom>
        </p:spPr>
        <p:txBody>
          <a:bodyPr vert="horz" wrap="square" lIns="0" tIns="12700" rIns="0" bIns="0" rtlCol="0">
            <a:spAutoFit/>
          </a:bodyPr>
          <a:lstStyle/>
          <a:p>
            <a:pPr marL="356235" marR="5080" indent="-344170">
              <a:lnSpc>
                <a:spcPct val="113300"/>
              </a:lnSpc>
              <a:spcBef>
                <a:spcPts val="100"/>
              </a:spcBef>
            </a:pPr>
            <a:r>
              <a:rPr sz="1600" dirty="0">
                <a:solidFill>
                  <a:srgbClr val="FFFFFF"/>
                </a:solidFill>
                <a:latin typeface="Calibri"/>
                <a:cs typeface="Calibri"/>
              </a:rPr>
              <a:t>People</a:t>
            </a:r>
            <a:r>
              <a:rPr sz="1600" spc="-30"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at</a:t>
            </a:r>
            <a:r>
              <a:rPr sz="1600" spc="-30"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heart</a:t>
            </a:r>
            <a:r>
              <a:rPr sz="1600" spc="-3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everything</a:t>
            </a:r>
            <a:r>
              <a:rPr sz="1600" spc="-55" dirty="0">
                <a:solidFill>
                  <a:srgbClr val="FFFFFF"/>
                </a:solidFill>
                <a:latin typeface="Calibri"/>
                <a:cs typeface="Calibri"/>
              </a:rPr>
              <a:t> </a:t>
            </a:r>
            <a:r>
              <a:rPr sz="1600" dirty="0">
                <a:solidFill>
                  <a:srgbClr val="FFFFFF"/>
                </a:solidFill>
                <a:latin typeface="Calibri"/>
                <a:cs typeface="Calibri"/>
              </a:rPr>
              <a:t>we</a:t>
            </a:r>
            <a:r>
              <a:rPr sz="1600" spc="-50" dirty="0">
                <a:solidFill>
                  <a:srgbClr val="FFFFFF"/>
                </a:solidFill>
                <a:latin typeface="Calibri"/>
                <a:cs typeface="Calibri"/>
              </a:rPr>
              <a:t> </a:t>
            </a:r>
            <a:r>
              <a:rPr sz="1600" spc="-25" dirty="0">
                <a:solidFill>
                  <a:srgbClr val="FFFFFF"/>
                </a:solidFill>
                <a:latin typeface="Calibri"/>
                <a:cs typeface="Calibri"/>
              </a:rPr>
              <a:t>do</a:t>
            </a:r>
            <a:endParaRPr sz="160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People-centred</a:t>
            </a:r>
            <a:endParaRPr sz="1800">
              <a:latin typeface="Calibri"/>
              <a:cs typeface="Calibri"/>
            </a:endParaRPr>
          </a:p>
        </p:txBody>
      </p:sp>
      <p:sp>
        <p:nvSpPr>
          <p:cNvPr id="13" name="object 13"/>
          <p:cNvSpPr txBox="1"/>
          <p:nvPr/>
        </p:nvSpPr>
        <p:spPr>
          <a:xfrm>
            <a:off x="3309921" y="2990921"/>
            <a:ext cx="11506200" cy="1282700"/>
          </a:xfrm>
          <a:prstGeom prst="rect">
            <a:avLst/>
          </a:prstGeom>
        </p:spPr>
        <p:txBody>
          <a:bodyPr vert="horz" wrap="square" lIns="0" tIns="12700" rIns="0" bIns="0" rtlCol="0">
            <a:spAutoFit/>
          </a:bodyPr>
          <a:lstStyle/>
          <a:p>
            <a:pPr marL="12065" marR="5080" algn="ctr">
              <a:lnSpc>
                <a:spcPct val="114599"/>
              </a:lnSpc>
              <a:spcBef>
                <a:spcPts val="100"/>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set</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shared</a:t>
            </a:r>
            <a:r>
              <a:rPr sz="1800" spc="-45" dirty="0">
                <a:solidFill>
                  <a:srgbClr val="FFFFFF"/>
                </a:solidFill>
                <a:latin typeface="Calibri"/>
                <a:cs typeface="Calibri"/>
              </a:rPr>
              <a:t> </a:t>
            </a:r>
            <a:r>
              <a:rPr sz="1800" dirty="0">
                <a:solidFill>
                  <a:srgbClr val="FFFFFF"/>
                </a:solidFill>
                <a:latin typeface="Calibri"/>
                <a:cs typeface="Calibri"/>
              </a:rPr>
              <a:t>values,</a:t>
            </a:r>
            <a:r>
              <a:rPr sz="1800" spc="-40"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talented</a:t>
            </a:r>
            <a:r>
              <a:rPr sz="1800" spc="-45" dirty="0">
                <a:solidFill>
                  <a:srgbClr val="FFFFFF"/>
                </a:solidFill>
                <a:latin typeface="Calibri"/>
                <a:cs typeface="Calibri"/>
              </a:rPr>
              <a:t> </a:t>
            </a:r>
            <a:r>
              <a:rPr sz="1800" dirty="0">
                <a:solidFill>
                  <a:srgbClr val="FFFFFF"/>
                </a:solidFill>
                <a:latin typeface="Calibri"/>
                <a:cs typeface="Calibri"/>
              </a:rPr>
              <a:t>people,</a:t>
            </a:r>
            <a:r>
              <a:rPr sz="1800" spc="-40"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spc="-1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spc="-10" dirty="0">
                <a:solidFill>
                  <a:srgbClr val="FFFFFF"/>
                </a:solidFill>
                <a:latin typeface="Calibri"/>
                <a:cs typeface="Calibri"/>
              </a:rPr>
              <a:t>other accountable</a:t>
            </a:r>
            <a:r>
              <a:rPr sz="1800" spc="-5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these</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ensure</a:t>
            </a:r>
            <a:r>
              <a:rPr sz="1800" spc="-5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we</a:t>
            </a:r>
            <a:r>
              <a:rPr sz="1800" spc="-50" dirty="0">
                <a:solidFill>
                  <a:srgbClr val="FFFFFF"/>
                </a:solidFill>
                <a:latin typeface="Calibri"/>
                <a:cs typeface="Calibri"/>
              </a:rPr>
              <a:t> </a:t>
            </a:r>
            <a:r>
              <a:rPr sz="1800" dirty="0">
                <a:solidFill>
                  <a:srgbClr val="FFFFFF"/>
                </a:solidFill>
                <a:latin typeface="Calibri"/>
                <a:cs typeface="Calibri"/>
              </a:rPr>
              <a:t>live</a:t>
            </a:r>
            <a:r>
              <a:rPr sz="1800" spc="-55" dirty="0">
                <a:solidFill>
                  <a:srgbClr val="FFFFFF"/>
                </a:solidFill>
                <a:latin typeface="Calibri"/>
                <a:cs typeface="Calibri"/>
              </a:rPr>
              <a:t> </a:t>
            </a:r>
            <a:r>
              <a:rPr sz="1800" dirty="0">
                <a:solidFill>
                  <a:srgbClr val="FFFFFF"/>
                </a:solidFill>
                <a:latin typeface="Calibri"/>
                <a:cs typeface="Calibri"/>
              </a:rPr>
              <a:t>our</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when</a:t>
            </a:r>
            <a:r>
              <a:rPr sz="1800" spc="-50" dirty="0">
                <a:solidFill>
                  <a:srgbClr val="FFFFFF"/>
                </a:solidFill>
                <a:latin typeface="Calibri"/>
                <a:cs typeface="Calibri"/>
              </a:rPr>
              <a:t> </a:t>
            </a:r>
            <a:r>
              <a:rPr sz="1800" dirty="0">
                <a:solidFill>
                  <a:srgbClr val="FFFFFF"/>
                </a:solidFill>
                <a:latin typeface="Calibri"/>
                <a:cs typeface="Calibri"/>
              </a:rPr>
              <a:t>working</a:t>
            </a:r>
            <a:r>
              <a:rPr sz="1800" spc="-55" dirty="0">
                <a:solidFill>
                  <a:srgbClr val="FFFFFF"/>
                </a:solidFill>
                <a:latin typeface="Calibri"/>
                <a:cs typeface="Calibri"/>
              </a:rPr>
              <a:t> </a:t>
            </a:r>
            <a:r>
              <a:rPr sz="1800" dirty="0">
                <a:solidFill>
                  <a:srgbClr val="FFFFFF"/>
                </a:solidFill>
                <a:latin typeface="Calibri"/>
                <a:cs typeface="Calibri"/>
              </a:rPr>
              <a:t>with</a:t>
            </a:r>
            <a:r>
              <a:rPr sz="1800" spc="-50" dirty="0">
                <a:solidFill>
                  <a:srgbClr val="FFFFFF"/>
                </a:solidFill>
                <a:latin typeface="Calibri"/>
                <a:cs typeface="Calibri"/>
              </a:rPr>
              <a:t> </a:t>
            </a:r>
            <a:r>
              <a:rPr sz="1800" dirty="0">
                <a:solidFill>
                  <a:srgbClr val="FFFFFF"/>
                </a:solidFill>
                <a:latin typeface="Calibri"/>
                <a:cs typeface="Calibri"/>
              </a:rPr>
              <a:t>external</a:t>
            </a:r>
            <a:r>
              <a:rPr sz="1800" spc="-50" dirty="0">
                <a:solidFill>
                  <a:srgbClr val="FFFFFF"/>
                </a:solidFill>
                <a:latin typeface="Calibri"/>
                <a:cs typeface="Calibri"/>
              </a:rPr>
              <a:t> </a:t>
            </a:r>
            <a:r>
              <a:rPr sz="1800" dirty="0">
                <a:solidFill>
                  <a:srgbClr val="FFFFFF"/>
                </a:solidFill>
                <a:latin typeface="Calibri"/>
                <a:cs typeface="Calibri"/>
              </a:rPr>
              <a:t>partners</a:t>
            </a:r>
            <a:r>
              <a:rPr sz="1800" spc="-50" dirty="0">
                <a:solidFill>
                  <a:srgbClr val="FFFFFF"/>
                </a:solidFill>
                <a:latin typeface="Calibri"/>
                <a:cs typeface="Calibri"/>
              </a:rPr>
              <a:t> </a:t>
            </a:r>
            <a:r>
              <a:rPr sz="1800" dirty="0">
                <a:solidFill>
                  <a:srgbClr val="FFFFFF"/>
                </a:solidFill>
                <a:latin typeface="Calibri"/>
                <a:cs typeface="Calibri"/>
              </a:rPr>
              <a:t>and/or</a:t>
            </a:r>
            <a:r>
              <a:rPr sz="1800" spc="-50"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spc="-10" dirty="0">
                <a:solidFill>
                  <a:srgbClr val="FFFFFF"/>
                </a:solidFill>
                <a:latin typeface="Calibri"/>
                <a:cs typeface="Calibri"/>
              </a:rPr>
              <a:t>people.</a:t>
            </a:r>
            <a:endParaRPr sz="1800">
              <a:latin typeface="Calibri"/>
              <a:cs typeface="Calibri"/>
            </a:endParaRPr>
          </a:p>
          <a:p>
            <a:pPr>
              <a:lnSpc>
                <a:spcPct val="100000"/>
              </a:lnSpc>
              <a:spcBef>
                <a:spcPts val="590"/>
              </a:spcBef>
            </a:pPr>
            <a:endParaRPr sz="1800">
              <a:latin typeface="Calibri"/>
              <a:cs typeface="Calibri"/>
            </a:endParaRPr>
          </a:p>
          <a:p>
            <a:pPr algn="ctr">
              <a:lnSpc>
                <a:spcPct val="100000"/>
              </a:lnSpc>
            </a:pPr>
            <a:r>
              <a:rPr sz="1800" b="1" dirty="0">
                <a:solidFill>
                  <a:srgbClr val="FFFFFF"/>
                </a:solidFill>
                <a:latin typeface="Calibri"/>
                <a:cs typeface="Calibri"/>
              </a:rPr>
              <a:t>We</a:t>
            </a:r>
            <a:r>
              <a:rPr sz="1800" b="1" spc="-30" dirty="0">
                <a:solidFill>
                  <a:srgbClr val="FFFFFF"/>
                </a:solidFill>
                <a:latin typeface="Calibri"/>
                <a:cs typeface="Calibri"/>
              </a:rPr>
              <a:t> </a:t>
            </a:r>
            <a:r>
              <a:rPr sz="1800" b="1" spc="-20" dirty="0">
                <a:solidFill>
                  <a:srgbClr val="FFFFFF"/>
                </a:solidFill>
                <a:latin typeface="Calibri"/>
                <a:cs typeface="Calibri"/>
              </a:rPr>
              <a:t>are:</a:t>
            </a:r>
            <a:endParaRPr sz="180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are</a:t>
            </a:r>
            <a:r>
              <a:rPr sz="1600" spc="-40" dirty="0">
                <a:solidFill>
                  <a:srgbClr val="FFFFFF"/>
                </a:solidFill>
                <a:latin typeface="Calibri"/>
                <a:cs typeface="Calibri"/>
              </a:rPr>
              <a:t> </a:t>
            </a:r>
            <a:r>
              <a:rPr sz="1600" dirty="0">
                <a:solidFill>
                  <a:srgbClr val="FFFFFF"/>
                </a:solidFill>
                <a:latin typeface="Calibri"/>
                <a:cs typeface="Calibri"/>
              </a:rPr>
              <a:t>passionate</a:t>
            </a:r>
            <a:r>
              <a:rPr sz="1600" spc="-35"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making</a:t>
            </a:r>
            <a:r>
              <a:rPr sz="1600" spc="-30" dirty="0">
                <a:solidFill>
                  <a:srgbClr val="FFFFFF"/>
                </a:solidFill>
                <a:latin typeface="Calibri"/>
                <a:cs typeface="Calibri"/>
              </a:rPr>
              <a:t> </a:t>
            </a:r>
            <a:r>
              <a:rPr sz="1600" dirty="0">
                <a:solidFill>
                  <a:srgbClr val="FFFFFF"/>
                </a:solidFill>
                <a:latin typeface="Calibri"/>
                <a:cs typeface="Calibri"/>
              </a:rPr>
              <a:t>a</a:t>
            </a:r>
            <a:r>
              <a:rPr sz="1600" spc="-25" dirty="0">
                <a:solidFill>
                  <a:srgbClr val="FFFFFF"/>
                </a:solidFill>
                <a:latin typeface="Calibri"/>
                <a:cs typeface="Calibri"/>
              </a:rPr>
              <a:t> </a:t>
            </a:r>
            <a:r>
              <a:rPr sz="1600" dirty="0">
                <a:solidFill>
                  <a:srgbClr val="FFFFFF"/>
                </a:solidFill>
                <a:latin typeface="Calibri"/>
                <a:cs typeface="Calibri"/>
              </a:rPr>
              <a:t>difference</a:t>
            </a:r>
            <a:r>
              <a:rPr sz="1600" spc="-30" dirty="0">
                <a:solidFill>
                  <a:srgbClr val="FFFFFF"/>
                </a:solidFill>
                <a:latin typeface="Calibri"/>
                <a:cs typeface="Calibri"/>
              </a:rPr>
              <a:t> </a:t>
            </a:r>
            <a:r>
              <a:rPr sz="1600" spc="-25" dirty="0">
                <a:solidFill>
                  <a:srgbClr val="FFFFFF"/>
                </a:solidFill>
                <a:latin typeface="Calibri"/>
                <a:cs typeface="Calibri"/>
              </a:rPr>
              <a:t>for </a:t>
            </a:r>
            <a:r>
              <a:rPr sz="1600" dirty="0">
                <a:solidFill>
                  <a:srgbClr val="FFFFFF"/>
                </a:solidFill>
                <a:latin typeface="Calibri"/>
                <a:cs typeface="Calibri"/>
              </a:rPr>
              <a:t>children</a:t>
            </a:r>
            <a:r>
              <a:rPr sz="1600" spc="-25" dirty="0">
                <a:solidFill>
                  <a:srgbClr val="FFFFFF"/>
                </a:solidFill>
                <a:latin typeface="Calibri"/>
                <a:cs typeface="Calibri"/>
              </a:rPr>
              <a:t> </a:t>
            </a:r>
            <a:r>
              <a:rPr sz="1600" dirty="0">
                <a:solidFill>
                  <a:srgbClr val="FFFFFF"/>
                </a:solidFill>
                <a:latin typeface="Calibri"/>
                <a:cs typeface="Calibri"/>
              </a:rPr>
              <a:t>and</a:t>
            </a:r>
            <a:r>
              <a:rPr sz="1600" spc="-2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communities</a:t>
            </a:r>
            <a:endParaRPr sz="160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Passionate</a:t>
            </a:r>
            <a:endParaRPr sz="1800">
              <a:latin typeface="Calibri"/>
              <a:cs typeface="Calibri"/>
            </a:endParaRPr>
          </a:p>
        </p:txBody>
      </p:sp>
      <p:sp>
        <p:nvSpPr>
          <p:cNvPr id="16" name="object 16"/>
          <p:cNvSpPr txBox="1"/>
          <p:nvPr/>
        </p:nvSpPr>
        <p:spPr>
          <a:xfrm>
            <a:off x="7858028" y="7423924"/>
            <a:ext cx="2486025" cy="1406525"/>
          </a:xfrm>
          <a:prstGeom prst="rect">
            <a:avLst/>
          </a:prstGeom>
        </p:spPr>
        <p:txBody>
          <a:bodyPr vert="horz" wrap="square" lIns="0" tIns="12700" rIns="0" bIns="0" rtlCol="0">
            <a:spAutoFit/>
          </a:bodyPr>
          <a:lstStyle/>
          <a:p>
            <a:pPr marL="12700" marR="5080" indent="-635" algn="ctr">
              <a:lnSpc>
                <a:spcPct val="113300"/>
              </a:lnSpc>
              <a:spcBef>
                <a:spcPts val="100"/>
              </a:spcBef>
            </a:pPr>
            <a:r>
              <a:rPr sz="1600" dirty="0">
                <a:solidFill>
                  <a:srgbClr val="FFFFFF"/>
                </a:solidFill>
                <a:latin typeface="Calibri"/>
                <a:cs typeface="Calibri"/>
              </a:rPr>
              <a:t>We</a:t>
            </a:r>
            <a:r>
              <a:rPr sz="1600" spc="-30"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dirty="0">
                <a:solidFill>
                  <a:srgbClr val="FFFFFF"/>
                </a:solidFill>
                <a:latin typeface="Calibri"/>
                <a:cs typeface="Calibri"/>
              </a:rPr>
              <a:t>positive</a:t>
            </a:r>
            <a:r>
              <a:rPr sz="1600" spc="-25" dirty="0">
                <a:solidFill>
                  <a:srgbClr val="FFFFFF"/>
                </a:solidFill>
                <a:latin typeface="Calibri"/>
                <a:cs typeface="Calibri"/>
              </a:rPr>
              <a:t> </a:t>
            </a:r>
            <a:r>
              <a:rPr sz="1600" dirty="0">
                <a:solidFill>
                  <a:srgbClr val="FFFFFF"/>
                </a:solidFill>
                <a:latin typeface="Calibri"/>
                <a:cs typeface="Calibri"/>
              </a:rPr>
              <a:t>in</a:t>
            </a:r>
            <a:r>
              <a:rPr sz="1600" spc="-25" dirty="0">
                <a:solidFill>
                  <a:srgbClr val="FFFFFF"/>
                </a:solidFill>
                <a:latin typeface="Calibri"/>
                <a:cs typeface="Calibri"/>
              </a:rPr>
              <a:t> 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every</a:t>
            </a:r>
            <a:r>
              <a:rPr sz="1600" spc="-35" dirty="0">
                <a:solidFill>
                  <a:srgbClr val="FFFFFF"/>
                </a:solidFill>
                <a:latin typeface="Calibri"/>
                <a:cs typeface="Calibri"/>
              </a:rPr>
              <a:t> </a:t>
            </a:r>
            <a:r>
              <a:rPr sz="1600" dirty="0">
                <a:solidFill>
                  <a:srgbClr val="FFFFFF"/>
                </a:solidFill>
                <a:latin typeface="Calibri"/>
                <a:cs typeface="Calibri"/>
              </a:rPr>
              <a:t>area</a:t>
            </a:r>
            <a:r>
              <a:rPr sz="1600" spc="-35" dirty="0">
                <a:solidFill>
                  <a:srgbClr val="FFFFFF"/>
                </a:solidFill>
                <a:latin typeface="Calibri"/>
                <a:cs typeface="Calibri"/>
              </a:rPr>
              <a:t> </a:t>
            </a:r>
            <a:r>
              <a:rPr sz="1600" dirty="0">
                <a:solidFill>
                  <a:srgbClr val="FFFFFF"/>
                </a:solidFill>
                <a:latin typeface="Calibri"/>
                <a:cs typeface="Calibri"/>
              </a:rPr>
              <a:t>of</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work.</a:t>
            </a:r>
            <a:r>
              <a:rPr sz="1600" spc="-45"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back</a:t>
            </a:r>
            <a:r>
              <a:rPr sz="1600" spc="-40" dirty="0">
                <a:solidFill>
                  <a:srgbClr val="FFFFFF"/>
                </a:solidFill>
                <a:latin typeface="Calibri"/>
                <a:cs typeface="Calibri"/>
              </a:rPr>
              <a:t> </a:t>
            </a:r>
            <a:r>
              <a:rPr sz="1600" dirty="0">
                <a:solidFill>
                  <a:srgbClr val="FFFFFF"/>
                </a:solidFill>
                <a:latin typeface="Calibri"/>
                <a:cs typeface="Calibri"/>
              </a:rPr>
              <a:t>ourselves</a:t>
            </a:r>
            <a:r>
              <a:rPr sz="1600" spc="-4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find</a:t>
            </a:r>
            <a:r>
              <a:rPr sz="1600" spc="-35" dirty="0">
                <a:solidFill>
                  <a:srgbClr val="FFFFFF"/>
                </a:solidFill>
                <a:latin typeface="Calibri"/>
                <a:cs typeface="Calibri"/>
              </a:rPr>
              <a:t> </a:t>
            </a:r>
            <a:r>
              <a:rPr sz="1600" dirty="0">
                <a:solidFill>
                  <a:srgbClr val="FFFFFF"/>
                </a:solidFill>
                <a:latin typeface="Calibri"/>
                <a:cs typeface="Calibri"/>
              </a:rPr>
              <a:t>solutions</a:t>
            </a:r>
            <a:r>
              <a:rPr sz="1600" spc="-30" dirty="0">
                <a:solidFill>
                  <a:srgbClr val="FFFFFF"/>
                </a:solidFill>
                <a:latin typeface="Calibri"/>
                <a:cs typeface="Calibri"/>
              </a:rPr>
              <a:t> </a:t>
            </a:r>
            <a:r>
              <a:rPr sz="1600" dirty="0">
                <a:solidFill>
                  <a:srgbClr val="FFFFFF"/>
                </a:solidFill>
                <a:latin typeface="Calibri"/>
                <a:cs typeface="Calibri"/>
              </a:rPr>
              <a:t>even</a:t>
            </a:r>
            <a:r>
              <a:rPr sz="1600" spc="-30" dirty="0">
                <a:solidFill>
                  <a:srgbClr val="FFFFFF"/>
                </a:solidFill>
                <a:latin typeface="Calibri"/>
                <a:cs typeface="Calibri"/>
              </a:rPr>
              <a:t> </a:t>
            </a:r>
            <a:r>
              <a:rPr sz="1600" spc="-20" dirty="0">
                <a:solidFill>
                  <a:srgbClr val="FFFFFF"/>
                </a:solidFill>
                <a:latin typeface="Calibri"/>
                <a:cs typeface="Calibri"/>
              </a:rPr>
              <a:t>when </a:t>
            </a:r>
            <a:r>
              <a:rPr sz="1600" dirty="0">
                <a:solidFill>
                  <a:srgbClr val="FFFFFF"/>
                </a:solidFill>
                <a:latin typeface="Calibri"/>
                <a:cs typeface="Calibri"/>
              </a:rPr>
              <a:t>things</a:t>
            </a:r>
            <a:r>
              <a:rPr sz="1600" spc="-25"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spc="-10" dirty="0">
                <a:solidFill>
                  <a:srgbClr val="FFFFFF"/>
                </a:solidFill>
                <a:latin typeface="Calibri"/>
                <a:cs typeface="Calibri"/>
              </a:rPr>
              <a:t>challenging.</a:t>
            </a:r>
            <a:endParaRPr sz="160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Positive</a:t>
            </a:r>
            <a:endParaRPr sz="1800">
              <a:latin typeface="Calibri"/>
              <a:cs typeface="Calibri"/>
            </a:endParaRPr>
          </a:p>
        </p:txBody>
      </p:sp>
      <p:sp>
        <p:nvSpPr>
          <p:cNvPr id="18" name="object 18"/>
          <p:cNvSpPr txBox="1"/>
          <p:nvPr/>
        </p:nvSpPr>
        <p:spPr>
          <a:xfrm>
            <a:off x="10977960" y="7423924"/>
            <a:ext cx="2169160" cy="2511425"/>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pragmatic</a:t>
            </a:r>
            <a:r>
              <a:rPr sz="1600" spc="-30"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approaches</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20" dirty="0">
                <a:solidFill>
                  <a:srgbClr val="FFFFFF"/>
                </a:solidFill>
                <a:latin typeface="Calibri"/>
                <a:cs typeface="Calibri"/>
              </a:rPr>
              <a:t>must </a:t>
            </a:r>
            <a:r>
              <a:rPr sz="1600" dirty="0">
                <a:solidFill>
                  <a:srgbClr val="FFFFFF"/>
                </a:solidFill>
                <a:latin typeface="Calibri"/>
                <a:cs typeface="Calibri"/>
              </a:rPr>
              <a:t>take</a:t>
            </a:r>
            <a:r>
              <a:rPr sz="1600" spc="-30" dirty="0">
                <a:solidFill>
                  <a:srgbClr val="FFFFFF"/>
                </a:solidFill>
                <a:latin typeface="Calibri"/>
                <a:cs typeface="Calibri"/>
              </a:rPr>
              <a:t> </a:t>
            </a:r>
            <a:r>
              <a:rPr sz="1600" dirty="0">
                <a:solidFill>
                  <a:srgbClr val="FFFFFF"/>
                </a:solidFill>
                <a:latin typeface="Calibri"/>
                <a:cs typeface="Calibri"/>
              </a:rPr>
              <a:t>to</a:t>
            </a:r>
            <a:r>
              <a:rPr sz="1600" spc="-25" dirty="0">
                <a:solidFill>
                  <a:srgbClr val="FFFFFF"/>
                </a:solidFill>
                <a:latin typeface="Calibri"/>
                <a:cs typeface="Calibri"/>
              </a:rPr>
              <a:t> </a:t>
            </a:r>
            <a:r>
              <a:rPr sz="1600" dirty="0">
                <a:solidFill>
                  <a:srgbClr val="FFFFFF"/>
                </a:solidFill>
                <a:latin typeface="Calibri"/>
                <a:cs typeface="Calibri"/>
              </a:rPr>
              <a:t>tackle</a:t>
            </a:r>
            <a:r>
              <a:rPr sz="1600" spc="-25" dirty="0">
                <a:solidFill>
                  <a:srgbClr val="FFFFFF"/>
                </a:solidFill>
                <a:latin typeface="Calibri"/>
                <a:cs typeface="Calibri"/>
              </a:rPr>
              <a:t> the </a:t>
            </a:r>
            <a:r>
              <a:rPr sz="1600" dirty="0">
                <a:solidFill>
                  <a:srgbClr val="FFFFFF"/>
                </a:solidFill>
                <a:latin typeface="Calibri"/>
                <a:cs typeface="Calibri"/>
              </a:rPr>
              <a:t>inequalities</a:t>
            </a:r>
            <a:r>
              <a:rPr sz="1600" spc="-35" dirty="0">
                <a:solidFill>
                  <a:srgbClr val="FFFFFF"/>
                </a:solidFill>
                <a:latin typeface="Calibri"/>
                <a:cs typeface="Calibri"/>
              </a:rPr>
              <a:t> </a:t>
            </a:r>
            <a:r>
              <a:rPr sz="1600" dirty="0">
                <a:solidFill>
                  <a:srgbClr val="FFFFFF"/>
                </a:solidFill>
                <a:latin typeface="Calibri"/>
                <a:cs typeface="Calibri"/>
              </a:rPr>
              <a:t>for</a:t>
            </a:r>
            <a:r>
              <a:rPr sz="1600" spc="-3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a:t>
            </a:r>
            <a:r>
              <a:rPr sz="1600" dirty="0">
                <a:solidFill>
                  <a:srgbClr val="FFFFFF"/>
                </a:solidFill>
                <a:latin typeface="Calibri"/>
                <a:cs typeface="Calibri"/>
              </a:rPr>
              <a:t>communities:</a:t>
            </a:r>
            <a:r>
              <a:rPr sz="1600" spc="-40" dirty="0">
                <a:solidFill>
                  <a:srgbClr val="FFFFFF"/>
                </a:solidFill>
                <a:latin typeface="Calibri"/>
                <a:cs typeface="Calibri"/>
              </a:rPr>
              <a: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world</a:t>
            </a:r>
            <a:r>
              <a:rPr sz="1600" spc="-40" dirty="0">
                <a:solidFill>
                  <a:srgbClr val="FFFFFF"/>
                </a:solidFill>
                <a:latin typeface="Calibri"/>
                <a:cs typeface="Calibri"/>
              </a:rPr>
              <a:t> </a:t>
            </a:r>
            <a:r>
              <a:rPr sz="1600" spc="-25" dirty="0">
                <a:solidFill>
                  <a:srgbClr val="FFFFFF"/>
                </a:solidFill>
                <a:latin typeface="Calibri"/>
                <a:cs typeface="Calibri"/>
              </a:rPr>
              <a:t>is </a:t>
            </a:r>
            <a:r>
              <a:rPr sz="1600" dirty="0">
                <a:solidFill>
                  <a:srgbClr val="FFFFFF"/>
                </a:solidFill>
                <a:latin typeface="Calibri"/>
                <a:cs typeface="Calibri"/>
              </a:rPr>
              <a:t>not</a:t>
            </a:r>
            <a:r>
              <a:rPr sz="1600" spc="-45" dirty="0">
                <a:solidFill>
                  <a:srgbClr val="FFFFFF"/>
                </a:solidFill>
                <a:latin typeface="Calibri"/>
                <a:cs typeface="Calibri"/>
              </a:rPr>
              <a:t> </a:t>
            </a:r>
            <a:r>
              <a:rPr sz="1600" dirty="0">
                <a:solidFill>
                  <a:srgbClr val="FFFFFF"/>
                </a:solidFill>
                <a:latin typeface="Calibri"/>
                <a:cs typeface="Calibri"/>
              </a:rPr>
              <a:t>perfectly</a:t>
            </a:r>
            <a:r>
              <a:rPr sz="1600" spc="-40" dirty="0">
                <a:solidFill>
                  <a:srgbClr val="FFFFFF"/>
                </a:solidFill>
                <a:latin typeface="Calibri"/>
                <a:cs typeface="Calibri"/>
              </a:rPr>
              <a:t> </a:t>
            </a:r>
            <a:r>
              <a:rPr sz="1600" spc="-10" dirty="0">
                <a:solidFill>
                  <a:srgbClr val="FFFFFF"/>
                </a:solidFill>
                <a:latin typeface="Calibri"/>
                <a:cs typeface="Calibri"/>
              </a:rPr>
              <a:t>designed, </a:t>
            </a:r>
            <a:r>
              <a:rPr sz="1600" dirty="0">
                <a:solidFill>
                  <a:srgbClr val="FFFFFF"/>
                </a:solidFill>
                <a:latin typeface="Calibri"/>
                <a:cs typeface="Calibri"/>
              </a:rPr>
              <a:t>and</a:t>
            </a:r>
            <a:r>
              <a:rPr sz="1600" spc="-15" dirty="0">
                <a:solidFill>
                  <a:srgbClr val="FFFFFF"/>
                </a:solidFill>
                <a:latin typeface="Calibri"/>
                <a:cs typeface="Calibri"/>
              </a:rPr>
              <a:t> </a:t>
            </a:r>
            <a:r>
              <a:rPr sz="1600" dirty="0">
                <a:solidFill>
                  <a:srgbClr val="FFFFFF"/>
                </a:solidFill>
                <a:latin typeface="Calibri"/>
                <a:cs typeface="Calibri"/>
              </a:rPr>
              <a:t>we</a:t>
            </a:r>
            <a:r>
              <a:rPr sz="1600" spc="-15" dirty="0">
                <a:solidFill>
                  <a:srgbClr val="FFFFFF"/>
                </a:solidFill>
                <a:latin typeface="Calibri"/>
                <a:cs typeface="Calibri"/>
              </a:rPr>
              <a:t> </a:t>
            </a:r>
            <a:r>
              <a:rPr sz="1600" dirty="0">
                <a:solidFill>
                  <a:srgbClr val="FFFFFF"/>
                </a:solidFill>
                <a:latin typeface="Calibri"/>
                <a:cs typeface="Calibri"/>
              </a:rPr>
              <a:t>find</a:t>
            </a:r>
            <a:r>
              <a:rPr sz="1600" spc="-15" dirty="0">
                <a:solidFill>
                  <a:srgbClr val="FFFFFF"/>
                </a:solidFill>
                <a:latin typeface="Calibri"/>
                <a:cs typeface="Calibri"/>
              </a:rPr>
              <a:t> </a:t>
            </a:r>
            <a:r>
              <a:rPr sz="1600" dirty="0">
                <a:solidFill>
                  <a:srgbClr val="FFFFFF"/>
                </a:solidFill>
                <a:latin typeface="Calibri"/>
                <a:cs typeface="Calibri"/>
              </a:rPr>
              <a:t>a</a:t>
            </a:r>
            <a:r>
              <a:rPr sz="1600" spc="-15" dirty="0">
                <a:solidFill>
                  <a:srgbClr val="FFFFFF"/>
                </a:solidFill>
                <a:latin typeface="Calibri"/>
                <a:cs typeface="Calibri"/>
              </a:rPr>
              <a:t> </a:t>
            </a:r>
            <a:r>
              <a:rPr sz="1600" spc="-20" dirty="0">
                <a:solidFill>
                  <a:srgbClr val="FFFFFF"/>
                </a:solidFill>
                <a:latin typeface="Calibri"/>
                <a:cs typeface="Calibri"/>
              </a:rPr>
              <a:t>way.</a:t>
            </a:r>
            <a:endParaRPr sz="160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Pragmatic</a:t>
            </a:r>
            <a:endParaRPr sz="180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5" dirty="0">
                <a:solidFill>
                  <a:srgbClr val="FFFFFF"/>
                </a:solidFill>
                <a:latin typeface="Calibri"/>
                <a:cs typeface="Calibri"/>
              </a:rPr>
              <a:t> </a:t>
            </a:r>
            <a:r>
              <a:rPr sz="1600" dirty="0">
                <a:solidFill>
                  <a:srgbClr val="FFFFFF"/>
                </a:solidFill>
                <a:latin typeface="Calibri"/>
                <a:cs typeface="Calibri"/>
              </a:rPr>
              <a:t>courageous</a:t>
            </a:r>
            <a:r>
              <a:rPr sz="1600" spc="-30" dirty="0">
                <a:solidFill>
                  <a:srgbClr val="FFFFFF"/>
                </a:solidFill>
                <a:latin typeface="Calibri"/>
                <a:cs typeface="Calibri"/>
              </a:rPr>
              <a:t> </a:t>
            </a:r>
            <a:r>
              <a:rPr sz="1600" dirty="0">
                <a:solidFill>
                  <a:srgbClr val="FFFFFF"/>
                </a:solidFill>
                <a:latin typeface="Calibri"/>
                <a:cs typeface="Calibri"/>
              </a:rPr>
              <a:t>in</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spc="-10" dirty="0">
                <a:solidFill>
                  <a:srgbClr val="FFFFFF"/>
                </a:solidFill>
                <a:latin typeface="Calibri"/>
                <a:cs typeface="Calibri"/>
              </a:rPr>
              <a:t>creating </a:t>
            </a:r>
            <a:r>
              <a:rPr sz="1600" dirty="0">
                <a:solidFill>
                  <a:srgbClr val="FFFFFF"/>
                </a:solidFill>
                <a:latin typeface="Calibri"/>
                <a:cs typeface="Calibri"/>
              </a:rPr>
              <a:t>change.</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10" dirty="0">
                <a:solidFill>
                  <a:srgbClr val="FFFFFF"/>
                </a:solidFill>
                <a:latin typeface="Calibri"/>
                <a:cs typeface="Calibri"/>
              </a:rPr>
              <a:t>positively </a:t>
            </a:r>
            <a:r>
              <a:rPr sz="1600" dirty="0">
                <a:solidFill>
                  <a:srgbClr val="FFFFFF"/>
                </a:solidFill>
                <a:latin typeface="Calibri"/>
                <a:cs typeface="Calibri"/>
              </a:rPr>
              <a:t>disrupt</a:t>
            </a:r>
            <a:r>
              <a:rPr sz="1600" spc="-35" dirty="0">
                <a:solidFill>
                  <a:srgbClr val="FFFFFF"/>
                </a:solidFill>
                <a:latin typeface="Calibri"/>
                <a:cs typeface="Calibri"/>
              </a:rPr>
              <a:t> </a:t>
            </a:r>
            <a:r>
              <a:rPr sz="1600" dirty="0">
                <a:solidFill>
                  <a:srgbClr val="FFFFFF"/>
                </a:solidFill>
                <a:latin typeface="Calibri"/>
                <a:cs typeface="Calibri"/>
              </a:rPr>
              <a:t>and</a:t>
            </a:r>
            <a:r>
              <a:rPr sz="1600" spc="-30" dirty="0">
                <a:solidFill>
                  <a:srgbClr val="FFFFFF"/>
                </a:solidFill>
                <a:latin typeface="Calibri"/>
                <a:cs typeface="Calibri"/>
              </a:rPr>
              <a:t> </a:t>
            </a:r>
            <a:r>
              <a:rPr sz="1600" dirty="0">
                <a:solidFill>
                  <a:srgbClr val="FFFFFF"/>
                </a:solidFill>
                <a:latin typeface="Calibri"/>
                <a:cs typeface="Calibri"/>
              </a:rPr>
              <a:t>challenge</a:t>
            </a:r>
            <a:r>
              <a:rPr sz="1600" spc="-30" dirty="0">
                <a:solidFill>
                  <a:srgbClr val="FFFFFF"/>
                </a:solidFill>
                <a:latin typeface="Calibri"/>
                <a:cs typeface="Calibri"/>
              </a:rPr>
              <a:t> </a:t>
            </a:r>
            <a:r>
              <a:rPr sz="1600" spc="-25" dirty="0">
                <a:solidFill>
                  <a:srgbClr val="FFFFFF"/>
                </a:solidFill>
                <a:latin typeface="Calibri"/>
                <a:cs typeface="Calibri"/>
              </a:rPr>
              <a:t>in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pursuit</a:t>
            </a:r>
            <a:r>
              <a:rPr sz="1600" spc="-25" dirty="0">
                <a:solidFill>
                  <a:srgbClr val="FFFFFF"/>
                </a:solidFill>
                <a:latin typeface="Calibri"/>
                <a:cs typeface="Calibri"/>
              </a:rPr>
              <a:t> </a:t>
            </a:r>
            <a:r>
              <a:rPr sz="1600" dirty="0">
                <a:solidFill>
                  <a:srgbClr val="FFFFFF"/>
                </a:solidFill>
                <a:latin typeface="Calibri"/>
                <a:cs typeface="Calibri"/>
              </a:rPr>
              <a:t>of</a:t>
            </a:r>
            <a:r>
              <a:rPr sz="1600" spc="-25" dirty="0">
                <a:solidFill>
                  <a:srgbClr val="FFFFFF"/>
                </a:solidFill>
                <a:latin typeface="Calibri"/>
                <a:cs typeface="Calibri"/>
              </a:rPr>
              <a:t> </a:t>
            </a:r>
            <a:r>
              <a:rPr sz="1600" dirty="0">
                <a:solidFill>
                  <a:srgbClr val="FFFFFF"/>
                </a:solidFill>
                <a:latin typeface="Calibri"/>
                <a:cs typeface="Calibri"/>
              </a:rPr>
              <a:t>our</a:t>
            </a:r>
            <a:r>
              <a:rPr sz="1600" spc="-25" dirty="0">
                <a:solidFill>
                  <a:srgbClr val="FFFFFF"/>
                </a:solidFill>
                <a:latin typeface="Calibri"/>
                <a:cs typeface="Calibri"/>
              </a:rPr>
              <a:t> </a:t>
            </a:r>
            <a:r>
              <a:rPr sz="1600" spc="-10" dirty="0">
                <a:solidFill>
                  <a:srgbClr val="FFFFFF"/>
                </a:solidFill>
                <a:latin typeface="Calibri"/>
                <a:cs typeface="Calibri"/>
              </a:rPr>
              <a:t>mission.</a:t>
            </a:r>
            <a:endParaRPr sz="160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Courageous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5566410" cy="711200"/>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20" dirty="0"/>
              <a:t>COMMITMENTS</a:t>
            </a:r>
          </a:p>
        </p:txBody>
      </p:sp>
      <p:sp>
        <p:nvSpPr>
          <p:cNvPr id="4" name="object 4"/>
          <p:cNvSpPr txBox="1"/>
          <p:nvPr/>
        </p:nvSpPr>
        <p:spPr>
          <a:xfrm>
            <a:off x="9264553" y="934066"/>
            <a:ext cx="7588884" cy="968375"/>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special</a:t>
            </a:r>
            <a:r>
              <a:rPr sz="1800" spc="-45" dirty="0">
                <a:solidFill>
                  <a:srgbClr val="FFFFFF"/>
                </a:solidFill>
                <a:latin typeface="Calibri"/>
                <a:cs typeface="Calibri"/>
              </a:rPr>
              <a:t> </a:t>
            </a:r>
            <a:r>
              <a:rPr sz="1800" dirty="0">
                <a:solidFill>
                  <a:srgbClr val="FFFFFF"/>
                </a:solidFill>
                <a:latin typeface="Calibri"/>
                <a:cs typeface="Calibri"/>
              </a:rPr>
              <a:t>place</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workplace</a:t>
            </a:r>
            <a:r>
              <a:rPr sz="1800" spc="-45" dirty="0">
                <a:solidFill>
                  <a:srgbClr val="FFFFFF"/>
                </a:solidFill>
                <a:latin typeface="Calibri"/>
                <a:cs typeface="Calibri"/>
              </a:rPr>
              <a:t> </a:t>
            </a:r>
            <a:r>
              <a:rPr sz="1800" dirty="0">
                <a:solidFill>
                  <a:srgbClr val="FFFFFF"/>
                </a:solidFill>
                <a:latin typeface="Calibri"/>
                <a:cs typeface="Calibri"/>
              </a:rPr>
              <a:t>is</a:t>
            </a:r>
            <a:r>
              <a:rPr sz="1800" spc="-40"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spc="-10" dirty="0">
                <a:solidFill>
                  <a:srgbClr val="FFFFFF"/>
                </a:solidFill>
                <a:latin typeface="Calibri"/>
                <a:cs typeface="Calibri"/>
              </a:rPr>
              <a:t>talented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spc="-20" dirty="0">
                <a:solidFill>
                  <a:srgbClr val="FFFFFF"/>
                </a:solidFill>
                <a:latin typeface="Calibri"/>
                <a:cs typeface="Calibri"/>
              </a:rPr>
              <a:t>co-</a:t>
            </a:r>
            <a:r>
              <a:rPr sz="1800" spc="-10" dirty="0">
                <a:solidFill>
                  <a:srgbClr val="FFFFFF"/>
                </a:solidFill>
                <a:latin typeface="Calibri"/>
                <a:cs typeface="Calibri"/>
              </a:rPr>
              <a:t>productive</a:t>
            </a:r>
            <a:r>
              <a:rPr sz="1800" spc="-40" dirty="0">
                <a:solidFill>
                  <a:srgbClr val="FFFFFF"/>
                </a:solidFill>
                <a:latin typeface="Calibri"/>
                <a:cs typeface="Calibri"/>
              </a:rPr>
              <a:t> </a:t>
            </a:r>
            <a:r>
              <a:rPr sz="1800" dirty="0">
                <a:solidFill>
                  <a:srgbClr val="FFFFFF"/>
                </a:solidFill>
                <a:latin typeface="Calibri"/>
                <a:cs typeface="Calibri"/>
              </a:rPr>
              <a:t>ways.</a:t>
            </a:r>
            <a:r>
              <a:rPr sz="1800" spc="-45" dirty="0">
                <a:solidFill>
                  <a:srgbClr val="FFFFFF"/>
                </a:solidFill>
                <a:latin typeface="Calibri"/>
                <a:cs typeface="Calibri"/>
              </a:rPr>
              <a:t> </a:t>
            </a:r>
            <a:r>
              <a:rPr sz="1800" dirty="0">
                <a:solidFill>
                  <a:srgbClr val="FFFFFF"/>
                </a:solidFill>
                <a:latin typeface="Calibri"/>
                <a:cs typeface="Calibri"/>
              </a:rPr>
              <a:t>How</a:t>
            </a:r>
            <a:r>
              <a:rPr sz="1800" spc="-40"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spc="-10" dirty="0">
                <a:solidFill>
                  <a:srgbClr val="FFFFFF"/>
                </a:solidFill>
                <a:latin typeface="Calibri"/>
                <a:cs typeface="Calibri"/>
              </a:rPr>
              <a:t>together </a:t>
            </a:r>
            <a:r>
              <a:rPr sz="1800" dirty="0">
                <a:solidFill>
                  <a:srgbClr val="FFFFFF"/>
                </a:solidFill>
                <a:latin typeface="Calibri"/>
                <a:cs typeface="Calibri"/>
              </a:rPr>
              <a:t>reflects</a:t>
            </a:r>
            <a:r>
              <a:rPr sz="1800" spc="-4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commitment</a:t>
            </a:r>
            <a:r>
              <a:rPr sz="1800" spc="-4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each</a:t>
            </a:r>
            <a:r>
              <a:rPr sz="1800" spc="-45" dirty="0">
                <a:solidFill>
                  <a:srgbClr val="FFFFFF"/>
                </a:solidFill>
                <a:latin typeface="Calibri"/>
                <a:cs typeface="Calibri"/>
              </a:rPr>
              <a:t> </a:t>
            </a:r>
            <a:r>
              <a:rPr sz="1800" dirty="0">
                <a:solidFill>
                  <a:srgbClr val="FFFFFF"/>
                </a:solidFill>
                <a:latin typeface="Calibri"/>
                <a:cs typeface="Calibri"/>
              </a:rPr>
              <a:t>other.</a:t>
            </a:r>
            <a:r>
              <a:rPr sz="1800" spc="-35" dirty="0">
                <a:solidFill>
                  <a:srgbClr val="FFFFFF"/>
                </a:solidFill>
                <a:latin typeface="Calibri"/>
                <a:cs typeface="Calibri"/>
              </a:rPr>
              <a:t> </a:t>
            </a:r>
            <a:r>
              <a:rPr sz="1800" b="1" dirty="0">
                <a:solidFill>
                  <a:srgbClr val="FFFFFF"/>
                </a:solidFill>
                <a:latin typeface="Calibri"/>
                <a:cs typeface="Calibri"/>
              </a:rPr>
              <a:t>We</a:t>
            </a:r>
            <a:r>
              <a:rPr sz="1800" b="1" spc="-45" dirty="0">
                <a:solidFill>
                  <a:srgbClr val="FFFFFF"/>
                </a:solidFill>
                <a:latin typeface="Calibri"/>
                <a:cs typeface="Calibri"/>
              </a:rPr>
              <a:t> </a:t>
            </a:r>
            <a:r>
              <a:rPr sz="1800" b="1" dirty="0">
                <a:solidFill>
                  <a:srgbClr val="FFFFFF"/>
                </a:solidFill>
                <a:latin typeface="Calibri"/>
                <a:cs typeface="Calibri"/>
              </a:rPr>
              <a:t>are</a:t>
            </a:r>
            <a:r>
              <a:rPr sz="1800" b="1" spc="-40" dirty="0">
                <a:solidFill>
                  <a:srgbClr val="FFFFFF"/>
                </a:solidFill>
                <a:latin typeface="Calibri"/>
                <a:cs typeface="Calibri"/>
              </a:rPr>
              <a:t> </a:t>
            </a:r>
            <a:r>
              <a:rPr sz="1800" b="1" dirty="0">
                <a:solidFill>
                  <a:srgbClr val="FFFFFF"/>
                </a:solidFill>
                <a:latin typeface="Calibri"/>
                <a:cs typeface="Calibri"/>
              </a:rPr>
              <a:t>committed</a:t>
            </a:r>
            <a:r>
              <a:rPr sz="1800" b="1" spc="-45" dirty="0">
                <a:solidFill>
                  <a:srgbClr val="FFFFFF"/>
                </a:solidFill>
                <a:latin typeface="Calibri"/>
                <a:cs typeface="Calibri"/>
              </a:rPr>
              <a:t> </a:t>
            </a:r>
            <a:r>
              <a:rPr sz="1800" b="1" spc="-25" dirty="0">
                <a:solidFill>
                  <a:srgbClr val="FFFFFF"/>
                </a:solidFill>
                <a:latin typeface="Calibri"/>
                <a:cs typeface="Calibri"/>
              </a:rPr>
              <a:t>to:</a:t>
            </a:r>
            <a:endParaRPr sz="1800">
              <a:latin typeface="Calibri"/>
              <a:cs typeface="Calibri"/>
            </a:endParaRPr>
          </a:p>
        </p:txBody>
      </p:sp>
      <p:sp>
        <p:nvSpPr>
          <p:cNvPr id="5" name="object 5"/>
          <p:cNvSpPr txBox="1"/>
          <p:nvPr/>
        </p:nvSpPr>
        <p:spPr>
          <a:xfrm>
            <a:off x="2465014" y="2748599"/>
            <a:ext cx="5300345" cy="99314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Respecting</a:t>
            </a:r>
            <a:r>
              <a:rPr sz="1800" b="1" spc="-55" dirty="0">
                <a:solidFill>
                  <a:srgbClr val="FFFFFF"/>
                </a:solidFill>
                <a:latin typeface="Calibri"/>
                <a:cs typeface="Calibri"/>
              </a:rPr>
              <a:t> </a:t>
            </a:r>
            <a:r>
              <a:rPr sz="1800" b="1" spc="-10" dirty="0">
                <a:solidFill>
                  <a:srgbClr val="FFFFFF"/>
                </a:solidFill>
                <a:latin typeface="Calibri"/>
                <a:cs typeface="Calibri"/>
              </a:rPr>
              <a:t>Everyone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Valuing</a:t>
            </a:r>
            <a:r>
              <a:rPr sz="1600" spc="190" dirty="0">
                <a:solidFill>
                  <a:srgbClr val="FFFFFF"/>
                </a:solidFill>
                <a:latin typeface="Calibri"/>
                <a:cs typeface="Calibri"/>
              </a:rPr>
              <a:t> </a:t>
            </a:r>
            <a:r>
              <a:rPr sz="1600" dirty="0">
                <a:solidFill>
                  <a:srgbClr val="FFFFFF"/>
                </a:solidFill>
                <a:latin typeface="Calibri"/>
                <a:cs typeface="Calibri"/>
              </a:rPr>
              <a:t>every</a:t>
            </a:r>
            <a:r>
              <a:rPr sz="1600" spc="190" dirty="0">
                <a:solidFill>
                  <a:srgbClr val="FFFFFF"/>
                </a:solidFill>
                <a:latin typeface="Calibri"/>
                <a:cs typeface="Calibri"/>
              </a:rPr>
              <a:t> </a:t>
            </a:r>
            <a:r>
              <a:rPr sz="1600" dirty="0">
                <a:solidFill>
                  <a:srgbClr val="FFFFFF"/>
                </a:solidFill>
                <a:latin typeface="Calibri"/>
                <a:cs typeface="Calibri"/>
              </a:rPr>
              <a:t>member</a:t>
            </a:r>
            <a:r>
              <a:rPr sz="1600" spc="190" dirty="0">
                <a:solidFill>
                  <a:srgbClr val="FFFFFF"/>
                </a:solidFill>
                <a:latin typeface="Calibri"/>
                <a:cs typeface="Calibri"/>
              </a:rPr>
              <a:t> </a:t>
            </a:r>
            <a:r>
              <a:rPr sz="1600" dirty="0">
                <a:solidFill>
                  <a:srgbClr val="FFFFFF"/>
                </a:solidFill>
                <a:latin typeface="Calibri"/>
                <a:cs typeface="Calibri"/>
              </a:rPr>
              <a:t>of</a:t>
            </a:r>
            <a:r>
              <a:rPr sz="1600" spc="190" dirty="0">
                <a:solidFill>
                  <a:srgbClr val="FFFFFF"/>
                </a:solidFill>
                <a:latin typeface="Calibri"/>
                <a:cs typeface="Calibri"/>
              </a:rPr>
              <a:t> </a:t>
            </a:r>
            <a:r>
              <a:rPr sz="1600" dirty="0">
                <a:solidFill>
                  <a:srgbClr val="FFFFFF"/>
                </a:solidFill>
                <a:latin typeface="Calibri"/>
                <a:cs typeface="Calibri"/>
              </a:rPr>
              <a:t>our</a:t>
            </a:r>
            <a:r>
              <a:rPr sz="1600" spc="190" dirty="0">
                <a:solidFill>
                  <a:srgbClr val="FFFFFF"/>
                </a:solidFill>
                <a:latin typeface="Calibri"/>
                <a:cs typeface="Calibri"/>
              </a:rPr>
              <a:t> </a:t>
            </a:r>
            <a:r>
              <a:rPr sz="1600" dirty="0">
                <a:solidFill>
                  <a:srgbClr val="FFFFFF"/>
                </a:solidFill>
                <a:latin typeface="Calibri"/>
                <a:cs typeface="Calibri"/>
              </a:rPr>
              <a:t>workplace</a:t>
            </a:r>
            <a:r>
              <a:rPr sz="1600" spc="195" dirty="0">
                <a:solidFill>
                  <a:srgbClr val="FFFFFF"/>
                </a:solidFill>
                <a:latin typeface="Calibri"/>
                <a:cs typeface="Calibri"/>
              </a:rPr>
              <a:t> </a:t>
            </a:r>
            <a:r>
              <a:rPr sz="1600" dirty="0">
                <a:solidFill>
                  <a:srgbClr val="FFFFFF"/>
                </a:solidFill>
                <a:latin typeface="Calibri"/>
                <a:cs typeface="Calibri"/>
              </a:rPr>
              <a:t>community,</a:t>
            </a:r>
            <a:r>
              <a:rPr sz="1600" spc="190" dirty="0">
                <a:solidFill>
                  <a:srgbClr val="FFFFFF"/>
                </a:solidFill>
                <a:latin typeface="Calibri"/>
                <a:cs typeface="Calibri"/>
              </a:rPr>
              <a:t> </a:t>
            </a:r>
            <a:r>
              <a:rPr sz="1600" spc="-10" dirty="0">
                <a:solidFill>
                  <a:srgbClr val="FFFFFF"/>
                </a:solidFill>
                <a:latin typeface="Calibri"/>
                <a:cs typeface="Calibri"/>
              </a:rPr>
              <a:t>treating </a:t>
            </a:r>
            <a:r>
              <a:rPr sz="1600" dirty="0">
                <a:solidFill>
                  <a:srgbClr val="FFFFFF"/>
                </a:solidFill>
                <a:latin typeface="Calibri"/>
                <a:cs typeface="Calibri"/>
              </a:rPr>
              <a:t>each</a:t>
            </a:r>
            <a:r>
              <a:rPr sz="1600" spc="140" dirty="0">
                <a:solidFill>
                  <a:srgbClr val="FFFFFF"/>
                </a:solidFill>
                <a:latin typeface="Calibri"/>
                <a:cs typeface="Calibri"/>
              </a:rPr>
              <a:t> </a:t>
            </a:r>
            <a:r>
              <a:rPr sz="1600" dirty="0">
                <a:solidFill>
                  <a:srgbClr val="FFFFFF"/>
                </a:solidFill>
                <a:latin typeface="Calibri"/>
                <a:cs typeface="Calibri"/>
              </a:rPr>
              <a:t>other</a:t>
            </a:r>
            <a:r>
              <a:rPr sz="1600" spc="140" dirty="0">
                <a:solidFill>
                  <a:srgbClr val="FFFFFF"/>
                </a:solidFill>
                <a:latin typeface="Calibri"/>
                <a:cs typeface="Calibri"/>
              </a:rPr>
              <a:t> </a:t>
            </a:r>
            <a:r>
              <a:rPr sz="1600" dirty="0">
                <a:solidFill>
                  <a:srgbClr val="FFFFFF"/>
                </a:solidFill>
                <a:latin typeface="Calibri"/>
                <a:cs typeface="Calibri"/>
              </a:rPr>
              <a:t>as</a:t>
            </a:r>
            <a:r>
              <a:rPr sz="1600" spc="140" dirty="0">
                <a:solidFill>
                  <a:srgbClr val="FFFFFF"/>
                </a:solidFill>
                <a:latin typeface="Calibri"/>
                <a:cs typeface="Calibri"/>
              </a:rPr>
              <a:t> </a:t>
            </a:r>
            <a:r>
              <a:rPr sz="1600" dirty="0">
                <a:solidFill>
                  <a:srgbClr val="FFFFFF"/>
                </a:solidFill>
                <a:latin typeface="Calibri"/>
                <a:cs typeface="Calibri"/>
              </a:rPr>
              <a:t>equals</a:t>
            </a:r>
            <a:r>
              <a:rPr sz="1600" spc="140" dirty="0">
                <a:solidFill>
                  <a:srgbClr val="FFFFFF"/>
                </a:solidFill>
                <a:latin typeface="Calibri"/>
                <a:cs typeface="Calibri"/>
              </a:rPr>
              <a:t> </a:t>
            </a:r>
            <a:r>
              <a:rPr sz="1600" dirty="0">
                <a:solidFill>
                  <a:srgbClr val="FFFFFF"/>
                </a:solidFill>
                <a:latin typeface="Calibri"/>
                <a:cs typeface="Calibri"/>
              </a:rPr>
              <a:t>and</a:t>
            </a:r>
            <a:r>
              <a:rPr sz="1600" spc="145" dirty="0">
                <a:solidFill>
                  <a:srgbClr val="FFFFFF"/>
                </a:solidFill>
                <a:latin typeface="Calibri"/>
                <a:cs typeface="Calibri"/>
              </a:rPr>
              <a:t> </a:t>
            </a:r>
            <a:r>
              <a:rPr sz="1600" dirty="0">
                <a:solidFill>
                  <a:srgbClr val="FFFFFF"/>
                </a:solidFill>
                <a:latin typeface="Calibri"/>
                <a:cs typeface="Calibri"/>
              </a:rPr>
              <a:t>with</a:t>
            </a:r>
            <a:r>
              <a:rPr sz="1600" spc="140" dirty="0">
                <a:solidFill>
                  <a:srgbClr val="FFFFFF"/>
                </a:solidFill>
                <a:latin typeface="Calibri"/>
                <a:cs typeface="Calibri"/>
              </a:rPr>
              <a:t> </a:t>
            </a:r>
            <a:r>
              <a:rPr sz="1600" spc="-10" dirty="0">
                <a:solidFill>
                  <a:srgbClr val="FFFFFF"/>
                </a:solidFill>
                <a:latin typeface="Calibri"/>
                <a:cs typeface="Calibri"/>
              </a:rPr>
              <a:t>kindness.</a:t>
            </a:r>
            <a:endParaRPr sz="1600">
              <a:latin typeface="Calibri"/>
              <a:cs typeface="Calibri"/>
            </a:endParaRPr>
          </a:p>
        </p:txBody>
      </p:sp>
      <p:sp>
        <p:nvSpPr>
          <p:cNvPr id="6" name="object 6"/>
          <p:cNvSpPr txBox="1"/>
          <p:nvPr/>
        </p:nvSpPr>
        <p:spPr>
          <a:xfrm>
            <a:off x="2465014" y="4260069"/>
            <a:ext cx="538988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Inclusive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Celebrating</a:t>
            </a:r>
            <a:r>
              <a:rPr sz="1600" spc="210" dirty="0">
                <a:solidFill>
                  <a:srgbClr val="FFFFFF"/>
                </a:solidFill>
                <a:latin typeface="Calibri"/>
                <a:cs typeface="Calibri"/>
              </a:rPr>
              <a:t> </a:t>
            </a:r>
            <a:r>
              <a:rPr sz="1600" dirty="0">
                <a:solidFill>
                  <a:srgbClr val="FFFFFF"/>
                </a:solidFill>
                <a:latin typeface="Calibri"/>
                <a:cs typeface="Calibri"/>
              </a:rPr>
              <a:t>the</a:t>
            </a:r>
            <a:r>
              <a:rPr sz="1600" spc="215" dirty="0">
                <a:solidFill>
                  <a:srgbClr val="FFFFFF"/>
                </a:solidFill>
                <a:latin typeface="Calibri"/>
                <a:cs typeface="Calibri"/>
              </a:rPr>
              <a:t> </a:t>
            </a:r>
            <a:r>
              <a:rPr sz="1600" dirty="0">
                <a:solidFill>
                  <a:srgbClr val="FFFFFF"/>
                </a:solidFill>
                <a:latin typeface="Calibri"/>
                <a:cs typeface="Calibri"/>
              </a:rPr>
              <a:t>diversity</a:t>
            </a:r>
            <a:r>
              <a:rPr sz="1600" spc="215" dirty="0">
                <a:solidFill>
                  <a:srgbClr val="FFFFFF"/>
                </a:solidFill>
                <a:latin typeface="Calibri"/>
                <a:cs typeface="Calibri"/>
              </a:rPr>
              <a:t> </a:t>
            </a:r>
            <a:r>
              <a:rPr sz="1600" dirty="0">
                <a:solidFill>
                  <a:srgbClr val="FFFFFF"/>
                </a:solidFill>
                <a:latin typeface="Calibri"/>
                <a:cs typeface="Calibri"/>
              </a:rPr>
              <a:t>in</a:t>
            </a:r>
            <a:r>
              <a:rPr sz="1600" spc="215" dirty="0">
                <a:solidFill>
                  <a:srgbClr val="FFFFFF"/>
                </a:solidFill>
                <a:latin typeface="Calibri"/>
                <a:cs typeface="Calibri"/>
              </a:rPr>
              <a:t> </a:t>
            </a:r>
            <a:r>
              <a:rPr sz="1600" dirty="0">
                <a:solidFill>
                  <a:srgbClr val="FFFFFF"/>
                </a:solidFill>
                <a:latin typeface="Calibri"/>
                <a:cs typeface="Calibri"/>
              </a:rPr>
              <a:t>our</a:t>
            </a:r>
            <a:r>
              <a:rPr sz="1600" spc="215" dirty="0">
                <a:solidFill>
                  <a:srgbClr val="FFFFFF"/>
                </a:solidFill>
                <a:latin typeface="Calibri"/>
                <a:cs typeface="Calibri"/>
              </a:rPr>
              <a:t> </a:t>
            </a:r>
            <a:r>
              <a:rPr sz="1600" dirty="0">
                <a:solidFill>
                  <a:srgbClr val="FFFFFF"/>
                </a:solidFill>
                <a:latin typeface="Calibri"/>
                <a:cs typeface="Calibri"/>
              </a:rPr>
              <a:t>workplace</a:t>
            </a:r>
            <a:r>
              <a:rPr sz="1600" spc="210" dirty="0">
                <a:solidFill>
                  <a:srgbClr val="FFFFFF"/>
                </a:solidFill>
                <a:latin typeface="Calibri"/>
                <a:cs typeface="Calibri"/>
              </a:rPr>
              <a:t> </a:t>
            </a:r>
            <a:r>
              <a:rPr sz="1600" dirty="0">
                <a:solidFill>
                  <a:srgbClr val="FFFFFF"/>
                </a:solidFill>
                <a:latin typeface="Calibri"/>
                <a:cs typeface="Calibri"/>
              </a:rPr>
              <a:t>community,</a:t>
            </a:r>
            <a:r>
              <a:rPr sz="1600" spc="215" dirty="0">
                <a:solidFill>
                  <a:srgbClr val="FFFFFF"/>
                </a:solidFill>
                <a:latin typeface="Calibri"/>
                <a:cs typeface="Calibri"/>
              </a:rPr>
              <a:t> </a:t>
            </a:r>
            <a:r>
              <a:rPr sz="1600" spc="-10" dirty="0">
                <a:solidFill>
                  <a:srgbClr val="FFFFFF"/>
                </a:solidFill>
                <a:latin typeface="Calibri"/>
                <a:cs typeface="Calibri"/>
              </a:rPr>
              <a:t>valuing </a:t>
            </a:r>
            <a:r>
              <a:rPr sz="1600" dirty="0">
                <a:solidFill>
                  <a:srgbClr val="FFFFFF"/>
                </a:solidFill>
                <a:latin typeface="Calibri"/>
                <a:cs typeface="Calibri"/>
              </a:rPr>
              <a:t>each</a:t>
            </a:r>
            <a:r>
              <a:rPr sz="1600" spc="260" dirty="0">
                <a:solidFill>
                  <a:srgbClr val="FFFFFF"/>
                </a:solidFill>
                <a:latin typeface="Calibri"/>
                <a:cs typeface="Calibri"/>
              </a:rPr>
              <a:t> </a:t>
            </a:r>
            <a:r>
              <a:rPr sz="1600" dirty="0">
                <a:solidFill>
                  <a:srgbClr val="FFFFFF"/>
                </a:solidFill>
                <a:latin typeface="Calibri"/>
                <a:cs typeface="Calibri"/>
              </a:rPr>
              <a:t>others'</a:t>
            </a:r>
            <a:r>
              <a:rPr sz="1600" spc="260" dirty="0">
                <a:solidFill>
                  <a:srgbClr val="FFFFFF"/>
                </a:solidFill>
                <a:latin typeface="Calibri"/>
                <a:cs typeface="Calibri"/>
              </a:rPr>
              <a:t> </a:t>
            </a:r>
            <a:r>
              <a:rPr sz="1600" dirty="0">
                <a:solidFill>
                  <a:srgbClr val="FFFFFF"/>
                </a:solidFill>
                <a:latin typeface="Calibri"/>
                <a:cs typeface="Calibri"/>
              </a:rPr>
              <a:t>experiences,</a:t>
            </a:r>
            <a:r>
              <a:rPr sz="1600" spc="260" dirty="0">
                <a:solidFill>
                  <a:srgbClr val="FFFFFF"/>
                </a:solidFill>
                <a:latin typeface="Calibri"/>
                <a:cs typeface="Calibri"/>
              </a:rPr>
              <a:t> </a:t>
            </a:r>
            <a:r>
              <a:rPr sz="1600" dirty="0">
                <a:solidFill>
                  <a:srgbClr val="FFFFFF"/>
                </a:solidFill>
                <a:latin typeface="Calibri"/>
                <a:cs typeface="Calibri"/>
              </a:rPr>
              <a:t>skills,</a:t>
            </a:r>
            <a:r>
              <a:rPr sz="1600" spc="260" dirty="0">
                <a:solidFill>
                  <a:srgbClr val="FFFFFF"/>
                </a:solidFill>
                <a:latin typeface="Calibri"/>
                <a:cs typeface="Calibri"/>
              </a:rPr>
              <a:t> </a:t>
            </a:r>
            <a:r>
              <a:rPr sz="1600" dirty="0">
                <a:solidFill>
                  <a:srgbClr val="FFFFFF"/>
                </a:solidFill>
                <a:latin typeface="Calibri"/>
                <a:cs typeface="Calibri"/>
              </a:rPr>
              <a:t>expertise,</a:t>
            </a:r>
            <a:r>
              <a:rPr sz="1600" spc="260" dirty="0">
                <a:solidFill>
                  <a:srgbClr val="FFFFFF"/>
                </a:solidFill>
                <a:latin typeface="Calibri"/>
                <a:cs typeface="Calibri"/>
              </a:rPr>
              <a:t> </a:t>
            </a:r>
            <a:r>
              <a:rPr sz="1600" dirty="0">
                <a:solidFill>
                  <a:srgbClr val="FFFFFF"/>
                </a:solidFill>
                <a:latin typeface="Calibri"/>
                <a:cs typeface="Calibri"/>
              </a:rPr>
              <a:t>preferences</a:t>
            </a:r>
            <a:r>
              <a:rPr sz="1600" spc="260" dirty="0">
                <a:solidFill>
                  <a:srgbClr val="FFFFFF"/>
                </a:solidFill>
                <a:latin typeface="Calibri"/>
                <a:cs typeface="Calibri"/>
              </a:rPr>
              <a:t> </a:t>
            </a:r>
            <a:r>
              <a:rPr sz="1600" spc="-25" dirty="0">
                <a:solidFill>
                  <a:srgbClr val="FFFFFF"/>
                </a:solidFill>
                <a:latin typeface="Calibri"/>
                <a:cs typeface="Calibri"/>
              </a:rPr>
              <a:t>and </a:t>
            </a:r>
            <a:r>
              <a:rPr sz="1600" spc="-10" dirty="0">
                <a:solidFill>
                  <a:srgbClr val="FFFFFF"/>
                </a:solidFill>
                <a:latin typeface="Calibri"/>
                <a:cs typeface="Calibri"/>
              </a:rPr>
              <a:t>thoughts.</a:t>
            </a:r>
            <a:endParaRPr sz="1600">
              <a:latin typeface="Calibri"/>
              <a:cs typeface="Calibri"/>
            </a:endParaRPr>
          </a:p>
        </p:txBody>
      </p:sp>
      <p:sp>
        <p:nvSpPr>
          <p:cNvPr id="7" name="object 7"/>
          <p:cNvSpPr txBox="1"/>
          <p:nvPr/>
        </p:nvSpPr>
        <p:spPr>
          <a:xfrm>
            <a:off x="2465014" y="5768856"/>
            <a:ext cx="5344795"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Team</a:t>
            </a:r>
            <a:r>
              <a:rPr sz="1800" b="1" spc="-25" dirty="0">
                <a:solidFill>
                  <a:srgbClr val="FFFFFF"/>
                </a:solidFill>
                <a:latin typeface="Calibri"/>
                <a:cs typeface="Calibri"/>
              </a:rPr>
              <a:t> </a:t>
            </a:r>
            <a:r>
              <a:rPr sz="1800" b="1" spc="-10" dirty="0">
                <a:solidFill>
                  <a:srgbClr val="FFFFFF"/>
                </a:solidFill>
                <a:latin typeface="Calibri"/>
                <a:cs typeface="Calibri"/>
              </a:rPr>
              <a:t>Players</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Being</a:t>
            </a:r>
            <a:r>
              <a:rPr sz="1600" spc="180" dirty="0">
                <a:solidFill>
                  <a:srgbClr val="FFFFFF"/>
                </a:solidFill>
                <a:latin typeface="Calibri"/>
                <a:cs typeface="Calibri"/>
              </a:rPr>
              <a:t> </a:t>
            </a:r>
            <a:r>
              <a:rPr sz="1600" dirty="0">
                <a:solidFill>
                  <a:srgbClr val="FFFFFF"/>
                </a:solidFill>
                <a:latin typeface="Calibri"/>
                <a:cs typeface="Calibri"/>
              </a:rPr>
              <a:t>reliable</a:t>
            </a:r>
            <a:r>
              <a:rPr sz="1600" spc="185" dirty="0">
                <a:solidFill>
                  <a:srgbClr val="FFFFFF"/>
                </a:solidFill>
                <a:latin typeface="Calibri"/>
                <a:cs typeface="Calibri"/>
              </a:rPr>
              <a:t> </a:t>
            </a:r>
            <a:r>
              <a:rPr sz="1600" dirty="0">
                <a:solidFill>
                  <a:srgbClr val="FFFFFF"/>
                </a:solidFill>
                <a:latin typeface="Calibri"/>
                <a:cs typeface="Calibri"/>
              </a:rPr>
              <a:t>for</a:t>
            </a:r>
            <a:r>
              <a:rPr sz="1600" spc="185" dirty="0">
                <a:solidFill>
                  <a:srgbClr val="FFFFFF"/>
                </a:solidFill>
                <a:latin typeface="Calibri"/>
                <a:cs typeface="Calibri"/>
              </a:rPr>
              <a:t> </a:t>
            </a:r>
            <a:r>
              <a:rPr sz="1600" dirty="0">
                <a:solidFill>
                  <a:srgbClr val="FFFFFF"/>
                </a:solidFill>
                <a:latin typeface="Calibri"/>
                <a:cs typeface="Calibri"/>
              </a:rPr>
              <a:t>each</a:t>
            </a:r>
            <a:r>
              <a:rPr sz="1600" spc="185" dirty="0">
                <a:solidFill>
                  <a:srgbClr val="FFFFFF"/>
                </a:solidFill>
                <a:latin typeface="Calibri"/>
                <a:cs typeface="Calibri"/>
              </a:rPr>
              <a:t> </a:t>
            </a:r>
            <a:r>
              <a:rPr sz="1600" dirty="0">
                <a:solidFill>
                  <a:srgbClr val="FFFFFF"/>
                </a:solidFill>
                <a:latin typeface="Calibri"/>
                <a:cs typeface="Calibri"/>
              </a:rPr>
              <a:t>other.</a:t>
            </a:r>
            <a:r>
              <a:rPr sz="1600" spc="185" dirty="0">
                <a:solidFill>
                  <a:srgbClr val="FFFFFF"/>
                </a:solidFill>
                <a:latin typeface="Calibri"/>
                <a:cs typeface="Calibri"/>
              </a:rPr>
              <a:t> </a:t>
            </a:r>
            <a:r>
              <a:rPr sz="1600" dirty="0">
                <a:solidFill>
                  <a:srgbClr val="FFFFFF"/>
                </a:solidFill>
                <a:latin typeface="Calibri"/>
                <a:cs typeface="Calibri"/>
              </a:rPr>
              <a:t>Supporting</a:t>
            </a:r>
            <a:r>
              <a:rPr sz="1600" spc="185" dirty="0">
                <a:solidFill>
                  <a:srgbClr val="FFFFFF"/>
                </a:solidFill>
                <a:latin typeface="Calibri"/>
                <a:cs typeface="Calibri"/>
              </a:rPr>
              <a:t> </a:t>
            </a:r>
            <a:r>
              <a:rPr sz="1600" dirty="0">
                <a:solidFill>
                  <a:srgbClr val="FFFFFF"/>
                </a:solidFill>
                <a:latin typeface="Calibri"/>
                <a:cs typeface="Calibri"/>
              </a:rPr>
              <a:t>one</a:t>
            </a:r>
            <a:r>
              <a:rPr sz="1600" spc="185" dirty="0">
                <a:solidFill>
                  <a:srgbClr val="FFFFFF"/>
                </a:solidFill>
                <a:latin typeface="Calibri"/>
                <a:cs typeface="Calibri"/>
              </a:rPr>
              <a:t> </a:t>
            </a:r>
            <a:r>
              <a:rPr sz="1600" dirty="0">
                <a:solidFill>
                  <a:srgbClr val="FFFFFF"/>
                </a:solidFill>
                <a:latin typeface="Calibri"/>
                <a:cs typeface="Calibri"/>
              </a:rPr>
              <a:t>another</a:t>
            </a:r>
            <a:r>
              <a:rPr sz="1600" spc="18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achieve.</a:t>
            </a:r>
            <a:r>
              <a:rPr sz="1600" spc="195" dirty="0">
                <a:solidFill>
                  <a:srgbClr val="FFFFFF"/>
                </a:solidFill>
                <a:latin typeface="Calibri"/>
                <a:cs typeface="Calibri"/>
              </a:rPr>
              <a:t> </a:t>
            </a:r>
            <a:r>
              <a:rPr sz="1600" dirty="0">
                <a:solidFill>
                  <a:srgbClr val="FFFFFF"/>
                </a:solidFill>
                <a:latin typeface="Calibri"/>
                <a:cs typeface="Calibri"/>
              </a:rPr>
              <a:t>Creating</a:t>
            </a:r>
            <a:r>
              <a:rPr sz="1600" spc="200" dirty="0">
                <a:solidFill>
                  <a:srgbClr val="FFFFFF"/>
                </a:solidFill>
                <a:latin typeface="Calibri"/>
                <a:cs typeface="Calibri"/>
              </a:rPr>
              <a:t> </a:t>
            </a:r>
            <a:r>
              <a:rPr sz="1600" dirty="0">
                <a:solidFill>
                  <a:srgbClr val="FFFFFF"/>
                </a:solidFill>
                <a:latin typeface="Calibri"/>
                <a:cs typeface="Calibri"/>
              </a:rPr>
              <a:t>an</a:t>
            </a:r>
            <a:r>
              <a:rPr sz="1600" spc="200" dirty="0">
                <a:solidFill>
                  <a:srgbClr val="FFFFFF"/>
                </a:solidFill>
                <a:latin typeface="Calibri"/>
                <a:cs typeface="Calibri"/>
              </a:rPr>
              <a:t> </a:t>
            </a:r>
            <a:r>
              <a:rPr sz="1600" dirty="0">
                <a:solidFill>
                  <a:srgbClr val="FFFFFF"/>
                </a:solidFill>
                <a:latin typeface="Calibri"/>
                <a:cs typeface="Calibri"/>
              </a:rPr>
              <a:t>environment</a:t>
            </a:r>
            <a:r>
              <a:rPr sz="1600" spc="195" dirty="0">
                <a:solidFill>
                  <a:srgbClr val="FFFFFF"/>
                </a:solidFill>
                <a:latin typeface="Calibri"/>
                <a:cs typeface="Calibri"/>
              </a:rPr>
              <a:t> </a:t>
            </a:r>
            <a:r>
              <a:rPr sz="1600" dirty="0">
                <a:solidFill>
                  <a:srgbClr val="FFFFFF"/>
                </a:solidFill>
                <a:latin typeface="Calibri"/>
                <a:cs typeface="Calibri"/>
              </a:rPr>
              <a:t>where</a:t>
            </a:r>
            <a:r>
              <a:rPr sz="1600" spc="200" dirty="0">
                <a:solidFill>
                  <a:srgbClr val="FFFFFF"/>
                </a:solidFill>
                <a:latin typeface="Calibri"/>
                <a:cs typeface="Calibri"/>
              </a:rPr>
              <a:t> </a:t>
            </a:r>
            <a:r>
              <a:rPr sz="1600" dirty="0">
                <a:solidFill>
                  <a:srgbClr val="FFFFFF"/>
                </a:solidFill>
                <a:latin typeface="Calibri"/>
                <a:cs typeface="Calibri"/>
              </a:rPr>
              <a:t>people</a:t>
            </a:r>
            <a:r>
              <a:rPr sz="1600" spc="200" dirty="0">
                <a:solidFill>
                  <a:srgbClr val="FFFFFF"/>
                </a:solidFill>
                <a:latin typeface="Calibri"/>
                <a:cs typeface="Calibri"/>
              </a:rPr>
              <a:t> </a:t>
            </a:r>
            <a:r>
              <a:rPr sz="1600" dirty="0">
                <a:solidFill>
                  <a:srgbClr val="FFFFFF"/>
                </a:solidFill>
                <a:latin typeface="Calibri"/>
                <a:cs typeface="Calibri"/>
              </a:rPr>
              <a:t>feel</a:t>
            </a:r>
            <a:r>
              <a:rPr sz="1600" spc="195" dirty="0">
                <a:solidFill>
                  <a:srgbClr val="FFFFFF"/>
                </a:solidFill>
                <a:latin typeface="Calibri"/>
                <a:cs typeface="Calibri"/>
              </a:rPr>
              <a:t> </a:t>
            </a:r>
            <a:r>
              <a:rPr sz="1600" spc="-10" dirty="0">
                <a:solidFill>
                  <a:srgbClr val="FFFFFF"/>
                </a:solidFill>
                <a:latin typeface="Calibri"/>
                <a:cs typeface="Calibri"/>
              </a:rPr>
              <a:t>included </a:t>
            </a:r>
            <a:r>
              <a:rPr sz="1600" dirty="0">
                <a:solidFill>
                  <a:srgbClr val="FFFFFF"/>
                </a:solidFill>
                <a:latin typeface="Calibri"/>
                <a:cs typeface="Calibri"/>
              </a:rPr>
              <a:t>and</a:t>
            </a:r>
            <a:r>
              <a:rPr sz="1600" spc="155" dirty="0">
                <a:solidFill>
                  <a:srgbClr val="FFFFFF"/>
                </a:solidFill>
                <a:latin typeface="Calibri"/>
                <a:cs typeface="Calibri"/>
              </a:rPr>
              <a:t> </a:t>
            </a:r>
            <a:r>
              <a:rPr sz="1600" dirty="0">
                <a:solidFill>
                  <a:srgbClr val="FFFFFF"/>
                </a:solidFill>
                <a:latin typeface="Calibri"/>
                <a:cs typeface="Calibri"/>
              </a:rPr>
              <a:t>empowered,</a:t>
            </a:r>
            <a:r>
              <a:rPr sz="1600" spc="160"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can</a:t>
            </a:r>
            <a:r>
              <a:rPr sz="1600" spc="160" dirty="0">
                <a:solidFill>
                  <a:srgbClr val="FFFFFF"/>
                </a:solidFill>
                <a:latin typeface="Calibri"/>
                <a:cs typeface="Calibri"/>
              </a:rPr>
              <a:t> </a:t>
            </a:r>
            <a:r>
              <a:rPr sz="1600" dirty="0">
                <a:solidFill>
                  <a:srgbClr val="FFFFFF"/>
                </a:solidFill>
                <a:latin typeface="Calibri"/>
                <a:cs typeface="Calibri"/>
              </a:rPr>
              <a:t>be</a:t>
            </a:r>
            <a:r>
              <a:rPr sz="1600" spc="160" dirty="0">
                <a:solidFill>
                  <a:srgbClr val="FFFFFF"/>
                </a:solidFill>
                <a:latin typeface="Calibri"/>
                <a:cs typeface="Calibri"/>
              </a:rPr>
              <a:t> </a:t>
            </a:r>
            <a:r>
              <a:rPr sz="1600" dirty="0">
                <a:solidFill>
                  <a:srgbClr val="FFFFFF"/>
                </a:solidFill>
                <a:latin typeface="Calibri"/>
                <a:cs typeface="Calibri"/>
              </a:rPr>
              <a:t>creative</a:t>
            </a:r>
            <a:r>
              <a:rPr sz="1600" spc="155"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supported</a:t>
            </a:r>
            <a:r>
              <a:rPr sz="1600" spc="160" dirty="0">
                <a:solidFill>
                  <a:srgbClr val="FFFFFF"/>
                </a:solidFill>
                <a:latin typeface="Calibri"/>
                <a:cs typeface="Calibri"/>
              </a:rPr>
              <a:t> </a:t>
            </a:r>
            <a:r>
              <a:rPr sz="1600" dirty="0">
                <a:solidFill>
                  <a:srgbClr val="FFFFFF"/>
                </a:solidFill>
                <a:latin typeface="Calibri"/>
                <a:cs typeface="Calibri"/>
              </a:rPr>
              <a:t>on</a:t>
            </a:r>
            <a:r>
              <a:rPr sz="1600" spc="160" dirty="0">
                <a:solidFill>
                  <a:srgbClr val="FFFFFF"/>
                </a:solidFill>
                <a:latin typeface="Calibri"/>
                <a:cs typeface="Calibri"/>
              </a:rPr>
              <a:t> </a:t>
            </a:r>
            <a:r>
              <a:rPr sz="1600" spc="-10" dirty="0">
                <a:solidFill>
                  <a:srgbClr val="FFFFFF"/>
                </a:solidFill>
                <a:latin typeface="Calibri"/>
                <a:cs typeface="Calibri"/>
              </a:rPr>
              <a:t>their </a:t>
            </a:r>
            <a:r>
              <a:rPr sz="1600" dirty="0">
                <a:solidFill>
                  <a:srgbClr val="FFFFFF"/>
                </a:solidFill>
                <a:latin typeface="Calibri"/>
                <a:cs typeface="Calibri"/>
              </a:rPr>
              <a:t>StreetGames</a:t>
            </a:r>
            <a:r>
              <a:rPr sz="1600" spc="300" dirty="0">
                <a:solidFill>
                  <a:srgbClr val="FFFFFF"/>
                </a:solidFill>
                <a:latin typeface="Calibri"/>
                <a:cs typeface="Calibri"/>
              </a:rPr>
              <a:t> </a:t>
            </a:r>
            <a:r>
              <a:rPr sz="1600" spc="-10" dirty="0">
                <a:solidFill>
                  <a:srgbClr val="FFFFFF"/>
                </a:solidFill>
                <a:latin typeface="Calibri"/>
                <a:cs typeface="Calibri"/>
              </a:rPr>
              <a:t>journey.</a:t>
            </a:r>
            <a:endParaRPr sz="1600">
              <a:latin typeface="Calibri"/>
              <a:cs typeface="Calibri"/>
            </a:endParaRPr>
          </a:p>
        </p:txBody>
      </p:sp>
      <p:sp>
        <p:nvSpPr>
          <p:cNvPr id="8" name="object 8"/>
          <p:cNvSpPr txBox="1"/>
          <p:nvPr/>
        </p:nvSpPr>
        <p:spPr>
          <a:xfrm>
            <a:off x="2465014" y="7684836"/>
            <a:ext cx="541147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Collaborative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Working</a:t>
            </a:r>
            <a:r>
              <a:rPr sz="1600" spc="170" dirty="0">
                <a:solidFill>
                  <a:srgbClr val="FFFFFF"/>
                </a:solidFill>
                <a:latin typeface="Calibri"/>
                <a:cs typeface="Calibri"/>
              </a:rPr>
              <a:t> </a:t>
            </a:r>
            <a:r>
              <a:rPr sz="1600" dirty="0">
                <a:solidFill>
                  <a:srgbClr val="FFFFFF"/>
                </a:solidFill>
                <a:latin typeface="Calibri"/>
                <a:cs typeface="Calibri"/>
              </a:rPr>
              <a:t>with</a:t>
            </a:r>
            <a:r>
              <a:rPr sz="1600" spc="170" dirty="0">
                <a:solidFill>
                  <a:srgbClr val="FFFFFF"/>
                </a:solidFill>
                <a:latin typeface="Calibri"/>
                <a:cs typeface="Calibri"/>
              </a:rPr>
              <a:t> </a:t>
            </a:r>
            <a:r>
              <a:rPr sz="1600" dirty="0">
                <a:solidFill>
                  <a:srgbClr val="FFFFFF"/>
                </a:solidFill>
                <a:latin typeface="Calibri"/>
                <a:cs typeface="Calibri"/>
              </a:rPr>
              <a:t>others,</a:t>
            </a:r>
            <a:r>
              <a:rPr sz="1600" spc="175" dirty="0">
                <a:solidFill>
                  <a:srgbClr val="FFFFFF"/>
                </a:solidFill>
                <a:latin typeface="Calibri"/>
                <a:cs typeface="Calibri"/>
              </a:rPr>
              <a:t> </a:t>
            </a:r>
            <a:r>
              <a:rPr sz="1600" dirty="0">
                <a:solidFill>
                  <a:srgbClr val="FFFFFF"/>
                </a:solidFill>
                <a:latin typeface="Calibri"/>
                <a:cs typeface="Calibri"/>
              </a:rPr>
              <a:t>seeking</a:t>
            </a:r>
            <a:r>
              <a:rPr sz="1600" spc="170" dirty="0">
                <a:solidFill>
                  <a:srgbClr val="FFFFFF"/>
                </a:solidFill>
                <a:latin typeface="Calibri"/>
                <a:cs typeface="Calibri"/>
              </a:rPr>
              <a:t> </a:t>
            </a:r>
            <a:r>
              <a:rPr sz="1600" dirty="0">
                <a:solidFill>
                  <a:srgbClr val="FFFFFF"/>
                </a:solidFill>
                <a:latin typeface="Calibri"/>
                <a:cs typeface="Calibri"/>
              </a:rPr>
              <a:t>to</a:t>
            </a:r>
            <a:r>
              <a:rPr sz="1600" spc="175" dirty="0">
                <a:solidFill>
                  <a:srgbClr val="FFFFFF"/>
                </a:solidFill>
                <a:latin typeface="Calibri"/>
                <a:cs typeface="Calibri"/>
              </a:rPr>
              <a:t> </a:t>
            </a:r>
            <a:r>
              <a:rPr sz="1600" dirty="0">
                <a:solidFill>
                  <a:srgbClr val="FFFFFF"/>
                </a:solidFill>
                <a:latin typeface="Calibri"/>
                <a:cs typeface="Calibri"/>
              </a:rPr>
              <a:t>utilise</a:t>
            </a:r>
            <a:r>
              <a:rPr sz="1600" spc="170"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skills</a:t>
            </a:r>
            <a:r>
              <a:rPr sz="1600" spc="170"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spc="-10" dirty="0">
                <a:solidFill>
                  <a:srgbClr val="FFFFFF"/>
                </a:solidFill>
                <a:latin typeface="Calibri"/>
                <a:cs typeface="Calibri"/>
              </a:rPr>
              <a:t>expertise </a:t>
            </a:r>
            <a:r>
              <a:rPr sz="1600" dirty="0">
                <a:solidFill>
                  <a:srgbClr val="FFFFFF"/>
                </a:solidFill>
                <a:latin typeface="Calibri"/>
                <a:cs typeface="Calibri"/>
              </a:rPr>
              <a:t>of</a:t>
            </a:r>
            <a:r>
              <a:rPr sz="1600" spc="175" dirty="0">
                <a:solidFill>
                  <a:srgbClr val="FFFFFF"/>
                </a:solidFill>
                <a:latin typeface="Calibri"/>
                <a:cs typeface="Calibri"/>
              </a:rPr>
              <a:t> </a:t>
            </a:r>
            <a:r>
              <a:rPr sz="1600" dirty="0">
                <a:solidFill>
                  <a:srgbClr val="FFFFFF"/>
                </a:solidFill>
                <a:latin typeface="Calibri"/>
                <a:cs typeface="Calibri"/>
              </a:rPr>
              <a:t>many.</a:t>
            </a:r>
            <a:r>
              <a:rPr sz="1600" spc="175" dirty="0">
                <a:solidFill>
                  <a:srgbClr val="FFFFFF"/>
                </a:solidFill>
                <a:latin typeface="Calibri"/>
                <a:cs typeface="Calibri"/>
              </a:rPr>
              <a:t> </a:t>
            </a:r>
            <a:r>
              <a:rPr sz="1600" dirty="0">
                <a:solidFill>
                  <a:srgbClr val="FFFFFF"/>
                </a:solidFill>
                <a:latin typeface="Calibri"/>
                <a:cs typeface="Calibri"/>
              </a:rPr>
              <a:t>Sharing</a:t>
            </a:r>
            <a:r>
              <a:rPr sz="1600" spc="18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learning,</a:t>
            </a:r>
            <a:r>
              <a:rPr sz="1600" spc="180" dirty="0">
                <a:solidFill>
                  <a:srgbClr val="FFFFFF"/>
                </a:solidFill>
                <a:latin typeface="Calibri"/>
                <a:cs typeface="Calibri"/>
              </a:rPr>
              <a:t> </a:t>
            </a:r>
            <a:r>
              <a:rPr sz="1600" dirty="0">
                <a:solidFill>
                  <a:srgbClr val="FFFFFF"/>
                </a:solidFill>
                <a:latin typeface="Calibri"/>
                <a:cs typeface="Calibri"/>
              </a:rPr>
              <a:t>ideas,</a:t>
            </a:r>
            <a:r>
              <a:rPr sz="1600" spc="175" dirty="0">
                <a:solidFill>
                  <a:srgbClr val="FFFFFF"/>
                </a:solidFill>
                <a:latin typeface="Calibri"/>
                <a:cs typeface="Calibri"/>
              </a:rPr>
              <a:t> </a:t>
            </a:r>
            <a:r>
              <a:rPr sz="1600" dirty="0">
                <a:solidFill>
                  <a:srgbClr val="FFFFFF"/>
                </a:solidFill>
                <a:latin typeface="Calibri"/>
                <a:cs typeface="Calibri"/>
              </a:rPr>
              <a:t>and</a:t>
            </a:r>
            <a:r>
              <a:rPr sz="1600" spc="180" dirty="0">
                <a:solidFill>
                  <a:srgbClr val="FFFFFF"/>
                </a:solidFill>
                <a:latin typeface="Calibri"/>
                <a:cs typeface="Calibri"/>
              </a:rPr>
              <a:t> </a:t>
            </a:r>
            <a:r>
              <a:rPr sz="1600" dirty="0">
                <a:solidFill>
                  <a:srgbClr val="FFFFFF"/>
                </a:solidFill>
                <a:latin typeface="Calibri"/>
                <a:cs typeface="Calibri"/>
              </a:rPr>
              <a:t>listening,</a:t>
            </a:r>
            <a:r>
              <a:rPr sz="1600" spc="175" dirty="0">
                <a:solidFill>
                  <a:srgbClr val="FFFFFF"/>
                </a:solidFill>
                <a:latin typeface="Calibri"/>
                <a:cs typeface="Calibri"/>
              </a:rPr>
              <a:t> </a:t>
            </a:r>
            <a:r>
              <a:rPr sz="1600" dirty="0">
                <a:solidFill>
                  <a:srgbClr val="FFFFFF"/>
                </a:solidFill>
                <a:latin typeface="Calibri"/>
                <a:cs typeface="Calibri"/>
              </a:rPr>
              <a:t>we</a:t>
            </a:r>
            <a:r>
              <a:rPr sz="1600" spc="180" dirty="0">
                <a:solidFill>
                  <a:srgbClr val="FFFFFF"/>
                </a:solidFill>
                <a:latin typeface="Calibri"/>
                <a:cs typeface="Calibri"/>
              </a:rPr>
              <a:t> </a:t>
            </a:r>
            <a:r>
              <a:rPr sz="1600" spc="-10" dirty="0">
                <a:solidFill>
                  <a:srgbClr val="FFFFFF"/>
                </a:solidFill>
                <a:latin typeface="Calibri"/>
                <a:cs typeface="Calibri"/>
              </a:rPr>
              <a:t>achieve </a:t>
            </a:r>
            <a:r>
              <a:rPr sz="1600" dirty="0">
                <a:solidFill>
                  <a:srgbClr val="FFFFFF"/>
                </a:solidFill>
                <a:latin typeface="Calibri"/>
                <a:cs typeface="Calibri"/>
              </a:rPr>
              <a:t>the</a:t>
            </a:r>
            <a:r>
              <a:rPr sz="1600" spc="195" dirty="0">
                <a:solidFill>
                  <a:srgbClr val="FFFFFF"/>
                </a:solidFill>
                <a:latin typeface="Calibri"/>
                <a:cs typeface="Calibri"/>
              </a:rPr>
              <a:t> </a:t>
            </a:r>
            <a:r>
              <a:rPr sz="1600" dirty="0">
                <a:solidFill>
                  <a:srgbClr val="FFFFFF"/>
                </a:solidFill>
                <a:latin typeface="Calibri"/>
                <a:cs typeface="Calibri"/>
              </a:rPr>
              <a:t>best</a:t>
            </a:r>
            <a:r>
              <a:rPr sz="1600" spc="200" dirty="0">
                <a:solidFill>
                  <a:srgbClr val="FFFFFF"/>
                </a:solidFill>
                <a:latin typeface="Calibri"/>
                <a:cs typeface="Calibri"/>
              </a:rPr>
              <a:t> </a:t>
            </a:r>
            <a:r>
              <a:rPr sz="1600" dirty="0">
                <a:solidFill>
                  <a:srgbClr val="FFFFFF"/>
                </a:solidFill>
                <a:latin typeface="Calibri"/>
                <a:cs typeface="Calibri"/>
              </a:rPr>
              <a:t>outcomes</a:t>
            </a:r>
            <a:r>
              <a:rPr sz="1600" spc="200" dirty="0">
                <a:solidFill>
                  <a:srgbClr val="FFFFFF"/>
                </a:solidFill>
                <a:latin typeface="Calibri"/>
                <a:cs typeface="Calibri"/>
              </a:rPr>
              <a:t> </a:t>
            </a:r>
            <a:r>
              <a:rPr sz="1600" dirty="0">
                <a:solidFill>
                  <a:srgbClr val="FFFFFF"/>
                </a:solidFill>
                <a:latin typeface="Calibri"/>
                <a:cs typeface="Calibri"/>
              </a:rPr>
              <a:t>for</a:t>
            </a:r>
            <a:r>
              <a:rPr sz="1600" spc="195" dirty="0">
                <a:solidFill>
                  <a:srgbClr val="FFFFFF"/>
                </a:solidFill>
                <a:latin typeface="Calibri"/>
                <a:cs typeface="Calibri"/>
              </a:rPr>
              <a:t> </a:t>
            </a:r>
            <a:r>
              <a:rPr sz="1600" dirty="0">
                <a:solidFill>
                  <a:srgbClr val="FFFFFF"/>
                </a:solidFill>
                <a:latin typeface="Calibri"/>
                <a:cs typeface="Calibri"/>
              </a:rPr>
              <a:t>community</a:t>
            </a:r>
            <a:r>
              <a:rPr sz="1600" spc="200" dirty="0">
                <a:solidFill>
                  <a:srgbClr val="FFFFFF"/>
                </a:solidFill>
                <a:latin typeface="Calibri"/>
                <a:cs typeface="Calibri"/>
              </a:rPr>
              <a:t> </a:t>
            </a:r>
            <a:r>
              <a:rPr sz="1600" dirty="0">
                <a:solidFill>
                  <a:srgbClr val="FFFFFF"/>
                </a:solidFill>
                <a:latin typeface="Calibri"/>
                <a:cs typeface="Calibri"/>
              </a:rPr>
              <a:t>organisations</a:t>
            </a:r>
            <a:r>
              <a:rPr sz="1600" spc="200" dirty="0">
                <a:solidFill>
                  <a:srgbClr val="FFFFFF"/>
                </a:solidFill>
                <a:latin typeface="Calibri"/>
                <a:cs typeface="Calibri"/>
              </a:rPr>
              <a:t> </a:t>
            </a:r>
            <a:r>
              <a:rPr sz="1600" dirty="0">
                <a:solidFill>
                  <a:srgbClr val="FFFFFF"/>
                </a:solidFill>
                <a:latin typeface="Calibri"/>
                <a:cs typeface="Calibri"/>
              </a:rPr>
              <a:t>and</a:t>
            </a:r>
            <a:r>
              <a:rPr sz="1600" spc="200" dirty="0">
                <a:solidFill>
                  <a:srgbClr val="FFFFFF"/>
                </a:solidFill>
                <a:latin typeface="Calibri"/>
                <a:cs typeface="Calibri"/>
              </a:rPr>
              <a:t> </a:t>
            </a:r>
            <a:r>
              <a:rPr sz="1600" spc="-10" dirty="0">
                <a:solidFill>
                  <a:srgbClr val="FFFFFF"/>
                </a:solidFill>
                <a:latin typeface="Calibri"/>
                <a:cs typeface="Calibri"/>
              </a:rPr>
              <a:t>young people.</a:t>
            </a:r>
            <a:endParaRPr sz="1600">
              <a:latin typeface="Calibri"/>
              <a:cs typeface="Calibri"/>
            </a:endParaRPr>
          </a:p>
        </p:txBody>
      </p:sp>
      <p:sp>
        <p:nvSpPr>
          <p:cNvPr id="9" name="object 9"/>
          <p:cNvSpPr txBox="1"/>
          <p:nvPr/>
        </p:nvSpPr>
        <p:spPr>
          <a:xfrm>
            <a:off x="10719686" y="2472374"/>
            <a:ext cx="681228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Learning</a:t>
            </a:r>
            <a:r>
              <a:rPr sz="1800" b="1" spc="-45" dirty="0">
                <a:solidFill>
                  <a:srgbClr val="FFFFFF"/>
                </a:solidFill>
                <a:latin typeface="Calibri"/>
                <a:cs typeface="Calibri"/>
              </a:rPr>
              <a:t> </a:t>
            </a:r>
            <a:r>
              <a:rPr sz="1800" b="1" spc="-10" dirty="0">
                <a:solidFill>
                  <a:srgbClr val="FFFFFF"/>
                </a:solidFill>
                <a:latin typeface="Calibri"/>
                <a:cs typeface="Calibri"/>
              </a:rPr>
              <a:t>Together</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Embracing</a:t>
            </a:r>
            <a:r>
              <a:rPr sz="1600" spc="270" dirty="0">
                <a:solidFill>
                  <a:srgbClr val="FFFFFF"/>
                </a:solidFill>
                <a:latin typeface="Calibri"/>
                <a:cs typeface="Calibri"/>
              </a:rPr>
              <a:t> </a:t>
            </a:r>
            <a:r>
              <a:rPr sz="1600" dirty="0">
                <a:solidFill>
                  <a:srgbClr val="FFFFFF"/>
                </a:solidFill>
                <a:latin typeface="Calibri"/>
                <a:cs typeface="Calibri"/>
              </a:rPr>
              <a:t>critical</a:t>
            </a:r>
            <a:r>
              <a:rPr sz="1600" spc="275" dirty="0">
                <a:solidFill>
                  <a:srgbClr val="FFFFFF"/>
                </a:solidFill>
                <a:latin typeface="Calibri"/>
                <a:cs typeface="Calibri"/>
              </a:rPr>
              <a:t> </a:t>
            </a:r>
            <a:r>
              <a:rPr sz="1600" dirty="0">
                <a:solidFill>
                  <a:srgbClr val="FFFFFF"/>
                </a:solidFill>
                <a:latin typeface="Calibri"/>
                <a:cs typeface="Calibri"/>
              </a:rPr>
              <a:t>thinking,</a:t>
            </a:r>
            <a:r>
              <a:rPr sz="1600" spc="275" dirty="0">
                <a:solidFill>
                  <a:srgbClr val="FFFFFF"/>
                </a:solidFill>
                <a:latin typeface="Calibri"/>
                <a:cs typeface="Calibri"/>
              </a:rPr>
              <a:t> </a:t>
            </a:r>
            <a:r>
              <a:rPr sz="1600" dirty="0">
                <a:solidFill>
                  <a:srgbClr val="FFFFFF"/>
                </a:solidFill>
                <a:latin typeface="Calibri"/>
                <a:cs typeface="Calibri"/>
              </a:rPr>
              <a:t>celebrating</a:t>
            </a:r>
            <a:r>
              <a:rPr sz="1600" spc="275" dirty="0">
                <a:solidFill>
                  <a:srgbClr val="FFFFFF"/>
                </a:solidFill>
                <a:latin typeface="Calibri"/>
                <a:cs typeface="Calibri"/>
              </a:rPr>
              <a:t> </a:t>
            </a:r>
            <a:r>
              <a:rPr sz="1600" dirty="0">
                <a:solidFill>
                  <a:srgbClr val="FFFFFF"/>
                </a:solidFill>
                <a:latin typeface="Calibri"/>
                <a:cs typeface="Calibri"/>
              </a:rPr>
              <a:t>success,</a:t>
            </a:r>
            <a:r>
              <a:rPr sz="1600" spc="270" dirty="0">
                <a:solidFill>
                  <a:srgbClr val="FFFFFF"/>
                </a:solidFill>
                <a:latin typeface="Calibri"/>
                <a:cs typeface="Calibri"/>
              </a:rPr>
              <a:t> </a:t>
            </a:r>
            <a:r>
              <a:rPr sz="1600" dirty="0">
                <a:solidFill>
                  <a:srgbClr val="FFFFFF"/>
                </a:solidFill>
                <a:latin typeface="Calibri"/>
                <a:cs typeface="Calibri"/>
              </a:rPr>
              <a:t>and</a:t>
            </a:r>
            <a:r>
              <a:rPr sz="1600" spc="275" dirty="0">
                <a:solidFill>
                  <a:srgbClr val="FFFFFF"/>
                </a:solidFill>
                <a:latin typeface="Calibri"/>
                <a:cs typeface="Calibri"/>
              </a:rPr>
              <a:t> </a:t>
            </a:r>
            <a:r>
              <a:rPr sz="1600" dirty="0">
                <a:solidFill>
                  <a:srgbClr val="FFFFFF"/>
                </a:solidFill>
                <a:latin typeface="Calibri"/>
                <a:cs typeface="Calibri"/>
              </a:rPr>
              <a:t>encouraging</a:t>
            </a:r>
            <a:r>
              <a:rPr sz="1600" spc="275" dirty="0">
                <a:solidFill>
                  <a:srgbClr val="FFFFFF"/>
                </a:solidFill>
                <a:latin typeface="Calibri"/>
                <a:cs typeface="Calibri"/>
              </a:rPr>
              <a:t> </a:t>
            </a:r>
            <a:r>
              <a:rPr sz="1600" spc="-10" dirty="0">
                <a:solidFill>
                  <a:srgbClr val="FFFFFF"/>
                </a:solidFill>
                <a:latin typeface="Calibri"/>
                <a:cs typeface="Calibri"/>
              </a:rPr>
              <a:t>challenge </a:t>
            </a:r>
            <a:r>
              <a:rPr sz="1600" dirty="0">
                <a:solidFill>
                  <a:srgbClr val="FFFFFF"/>
                </a:solidFill>
                <a:latin typeface="Calibri"/>
                <a:cs typeface="Calibri"/>
              </a:rPr>
              <a:t>whilst</a:t>
            </a:r>
            <a:r>
              <a:rPr sz="1600" spc="170" dirty="0">
                <a:solidFill>
                  <a:srgbClr val="FFFFFF"/>
                </a:solidFill>
                <a:latin typeface="Calibri"/>
                <a:cs typeface="Calibri"/>
              </a:rPr>
              <a:t> </a:t>
            </a:r>
            <a:r>
              <a:rPr sz="1600" dirty="0">
                <a:solidFill>
                  <a:srgbClr val="FFFFFF"/>
                </a:solidFill>
                <a:latin typeface="Calibri"/>
                <a:cs typeface="Calibri"/>
              </a:rPr>
              <a:t>drawing</a:t>
            </a:r>
            <a:r>
              <a:rPr sz="1600" spc="170" dirty="0">
                <a:solidFill>
                  <a:srgbClr val="FFFFFF"/>
                </a:solidFill>
                <a:latin typeface="Calibri"/>
                <a:cs typeface="Calibri"/>
              </a:rPr>
              <a:t> </a:t>
            </a:r>
            <a:r>
              <a:rPr sz="1600" dirty="0">
                <a:solidFill>
                  <a:srgbClr val="FFFFFF"/>
                </a:solidFill>
                <a:latin typeface="Calibri"/>
                <a:cs typeface="Calibri"/>
              </a:rPr>
              <a:t>on</a:t>
            </a:r>
            <a:r>
              <a:rPr sz="1600" spc="175" dirty="0">
                <a:solidFill>
                  <a:srgbClr val="FFFFFF"/>
                </a:solidFill>
                <a:latin typeface="Calibri"/>
                <a:cs typeface="Calibri"/>
              </a:rPr>
              <a:t> </a:t>
            </a:r>
            <a:r>
              <a:rPr sz="1600" dirty="0">
                <a:solidFill>
                  <a:srgbClr val="FFFFFF"/>
                </a:solidFill>
                <a:latin typeface="Calibri"/>
                <a:cs typeface="Calibri"/>
              </a:rPr>
              <a:t>our</a:t>
            </a:r>
            <a:r>
              <a:rPr sz="1600" spc="170" dirty="0">
                <a:solidFill>
                  <a:srgbClr val="FFFFFF"/>
                </a:solidFill>
                <a:latin typeface="Calibri"/>
                <a:cs typeface="Calibri"/>
              </a:rPr>
              <a:t> </a:t>
            </a:r>
            <a:r>
              <a:rPr sz="1600" dirty="0">
                <a:solidFill>
                  <a:srgbClr val="FFFFFF"/>
                </a:solidFill>
                <a:latin typeface="Calibri"/>
                <a:cs typeface="Calibri"/>
              </a:rPr>
              <a:t>learning</a:t>
            </a:r>
            <a:r>
              <a:rPr sz="1600" spc="175"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dirty="0">
                <a:solidFill>
                  <a:srgbClr val="FFFFFF"/>
                </a:solidFill>
                <a:latin typeface="Calibri"/>
                <a:cs typeface="Calibri"/>
              </a:rPr>
              <a:t>then</a:t>
            </a:r>
            <a:r>
              <a:rPr sz="1600" spc="175" dirty="0">
                <a:solidFill>
                  <a:srgbClr val="FFFFFF"/>
                </a:solidFill>
                <a:latin typeface="Calibri"/>
                <a:cs typeface="Calibri"/>
              </a:rPr>
              <a:t> </a:t>
            </a:r>
            <a:r>
              <a:rPr sz="1600" dirty="0">
                <a:solidFill>
                  <a:srgbClr val="FFFFFF"/>
                </a:solidFill>
                <a:latin typeface="Calibri"/>
                <a:cs typeface="Calibri"/>
              </a:rPr>
              <a:t>applying</a:t>
            </a:r>
            <a:r>
              <a:rPr sz="1600" spc="17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understanding</a:t>
            </a:r>
            <a:r>
              <a:rPr sz="1600" spc="170" dirty="0">
                <a:solidFill>
                  <a:srgbClr val="FFFFFF"/>
                </a:solidFill>
                <a:latin typeface="Calibri"/>
                <a:cs typeface="Calibri"/>
              </a:rPr>
              <a:t> </a:t>
            </a:r>
            <a:r>
              <a:rPr sz="1600" dirty="0">
                <a:solidFill>
                  <a:srgbClr val="FFFFFF"/>
                </a:solidFill>
                <a:latin typeface="Calibri"/>
                <a:cs typeface="Calibri"/>
              </a:rPr>
              <a:t>so</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spc="-25" dirty="0">
                <a:solidFill>
                  <a:srgbClr val="FFFFFF"/>
                </a:solidFill>
                <a:latin typeface="Calibri"/>
                <a:cs typeface="Calibri"/>
              </a:rPr>
              <a:t>can </a:t>
            </a:r>
            <a:r>
              <a:rPr sz="1600" dirty="0">
                <a:solidFill>
                  <a:srgbClr val="FFFFFF"/>
                </a:solidFill>
                <a:latin typeface="Calibri"/>
                <a:cs typeface="Calibri"/>
              </a:rPr>
              <a:t>make</a:t>
            </a:r>
            <a:r>
              <a:rPr sz="1600" spc="180" dirty="0">
                <a:solidFill>
                  <a:srgbClr val="FFFFFF"/>
                </a:solidFill>
                <a:latin typeface="Calibri"/>
                <a:cs typeface="Calibri"/>
              </a:rPr>
              <a:t> </a:t>
            </a:r>
            <a:r>
              <a:rPr sz="1600" dirty="0">
                <a:solidFill>
                  <a:srgbClr val="FFFFFF"/>
                </a:solidFill>
                <a:latin typeface="Calibri"/>
                <a:cs typeface="Calibri"/>
              </a:rPr>
              <a:t>the</a:t>
            </a:r>
            <a:r>
              <a:rPr sz="1600" spc="185" dirty="0">
                <a:solidFill>
                  <a:srgbClr val="FFFFFF"/>
                </a:solidFill>
                <a:latin typeface="Calibri"/>
                <a:cs typeface="Calibri"/>
              </a:rPr>
              <a:t> </a:t>
            </a:r>
            <a:r>
              <a:rPr sz="1600" dirty="0">
                <a:solidFill>
                  <a:srgbClr val="FFFFFF"/>
                </a:solidFill>
                <a:latin typeface="Calibri"/>
                <a:cs typeface="Calibri"/>
              </a:rPr>
              <a:t>most</a:t>
            </a:r>
            <a:r>
              <a:rPr sz="1600" spc="185" dirty="0">
                <a:solidFill>
                  <a:srgbClr val="FFFFFF"/>
                </a:solidFill>
                <a:latin typeface="Calibri"/>
                <a:cs typeface="Calibri"/>
              </a:rPr>
              <a:t> </a:t>
            </a:r>
            <a:r>
              <a:rPr sz="1600" dirty="0">
                <a:solidFill>
                  <a:srgbClr val="FFFFFF"/>
                </a:solidFill>
                <a:latin typeface="Calibri"/>
                <a:cs typeface="Calibri"/>
              </a:rPr>
              <a:t>significant</a:t>
            </a:r>
            <a:r>
              <a:rPr sz="1600" spc="185" dirty="0">
                <a:solidFill>
                  <a:srgbClr val="FFFFFF"/>
                </a:solidFill>
                <a:latin typeface="Calibri"/>
                <a:cs typeface="Calibri"/>
              </a:rPr>
              <a:t> </a:t>
            </a:r>
            <a:r>
              <a:rPr sz="1600" dirty="0">
                <a:solidFill>
                  <a:srgbClr val="FFFFFF"/>
                </a:solidFill>
                <a:latin typeface="Calibri"/>
                <a:cs typeface="Calibri"/>
              </a:rPr>
              <a:t>impact</a:t>
            </a:r>
            <a:r>
              <a:rPr sz="1600" spc="180" dirty="0">
                <a:solidFill>
                  <a:srgbClr val="FFFFFF"/>
                </a:solidFill>
                <a:latin typeface="Calibri"/>
                <a:cs typeface="Calibri"/>
              </a:rPr>
              <a:t> </a:t>
            </a:r>
            <a:r>
              <a:rPr sz="1600" dirty="0">
                <a:solidFill>
                  <a:srgbClr val="FFFFFF"/>
                </a:solidFill>
                <a:latin typeface="Calibri"/>
                <a:cs typeface="Calibri"/>
              </a:rPr>
              <a:t>on</a:t>
            </a:r>
            <a:r>
              <a:rPr sz="1600" spc="185" dirty="0">
                <a:solidFill>
                  <a:srgbClr val="FFFFFF"/>
                </a:solidFill>
                <a:latin typeface="Calibri"/>
                <a:cs typeface="Calibri"/>
              </a:rPr>
              <a:t> </a:t>
            </a:r>
            <a:r>
              <a:rPr sz="1600" dirty="0">
                <a:solidFill>
                  <a:srgbClr val="FFFFFF"/>
                </a:solidFill>
                <a:latin typeface="Calibri"/>
                <a:cs typeface="Calibri"/>
              </a:rPr>
              <a:t>young</a:t>
            </a:r>
            <a:r>
              <a:rPr sz="1600" spc="185" dirty="0">
                <a:solidFill>
                  <a:srgbClr val="FFFFFF"/>
                </a:solidFill>
                <a:latin typeface="Calibri"/>
                <a:cs typeface="Calibri"/>
              </a:rPr>
              <a:t> </a:t>
            </a:r>
            <a:r>
              <a:rPr sz="1600" dirty="0">
                <a:solidFill>
                  <a:srgbClr val="FFFFFF"/>
                </a:solidFill>
                <a:latin typeface="Calibri"/>
                <a:cs typeface="Calibri"/>
              </a:rPr>
              <a:t>people</a:t>
            </a:r>
            <a:r>
              <a:rPr sz="1600" spc="185" dirty="0">
                <a:solidFill>
                  <a:srgbClr val="FFFFFF"/>
                </a:solidFill>
                <a:latin typeface="Calibri"/>
                <a:cs typeface="Calibri"/>
              </a:rPr>
              <a:t> </a:t>
            </a:r>
            <a:r>
              <a:rPr sz="1600" dirty="0">
                <a:solidFill>
                  <a:srgbClr val="FFFFFF"/>
                </a:solidFill>
                <a:latin typeface="Calibri"/>
                <a:cs typeface="Calibri"/>
              </a:rPr>
              <a:t>through</a:t>
            </a:r>
            <a:r>
              <a:rPr sz="1600" spc="180" dirty="0">
                <a:solidFill>
                  <a:srgbClr val="FFFFFF"/>
                </a:solidFill>
                <a:latin typeface="Calibri"/>
                <a:cs typeface="Calibri"/>
              </a:rPr>
              <a:t> </a:t>
            </a:r>
            <a:r>
              <a:rPr sz="1600" dirty="0">
                <a:solidFill>
                  <a:srgbClr val="FFFFFF"/>
                </a:solidFill>
                <a:latin typeface="Calibri"/>
                <a:cs typeface="Calibri"/>
              </a:rPr>
              <a:t>Doorstep</a:t>
            </a:r>
            <a:r>
              <a:rPr sz="1600" spc="185" dirty="0">
                <a:solidFill>
                  <a:srgbClr val="FFFFFF"/>
                </a:solidFill>
                <a:latin typeface="Calibri"/>
                <a:cs typeface="Calibri"/>
              </a:rPr>
              <a:t> </a:t>
            </a:r>
            <a:r>
              <a:rPr sz="1600" spc="-10" dirty="0">
                <a:solidFill>
                  <a:srgbClr val="FFFFFF"/>
                </a:solidFill>
                <a:latin typeface="Calibri"/>
                <a:cs typeface="Calibri"/>
              </a:rPr>
              <a:t>Sport together.</a:t>
            </a:r>
            <a:endParaRPr sz="1600">
              <a:latin typeface="Calibri"/>
              <a:cs typeface="Calibri"/>
            </a:endParaRPr>
          </a:p>
        </p:txBody>
      </p:sp>
      <p:sp>
        <p:nvSpPr>
          <p:cNvPr id="10" name="object 10"/>
          <p:cNvSpPr txBox="1"/>
          <p:nvPr/>
        </p:nvSpPr>
        <p:spPr>
          <a:xfrm>
            <a:off x="10770879" y="4121956"/>
            <a:ext cx="531114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Acting</a:t>
            </a:r>
            <a:r>
              <a:rPr sz="1800" b="1" spc="-30" dirty="0">
                <a:solidFill>
                  <a:srgbClr val="FFFFFF"/>
                </a:solidFill>
                <a:latin typeface="Calibri"/>
                <a:cs typeface="Calibri"/>
              </a:rPr>
              <a:t> </a:t>
            </a:r>
            <a:r>
              <a:rPr sz="1800" b="1" dirty="0">
                <a:solidFill>
                  <a:srgbClr val="FFFFFF"/>
                </a:solidFill>
                <a:latin typeface="Calibri"/>
                <a:cs typeface="Calibri"/>
              </a:rPr>
              <a:t>with</a:t>
            </a:r>
            <a:r>
              <a:rPr sz="1800" b="1" spc="-25" dirty="0">
                <a:solidFill>
                  <a:srgbClr val="FFFFFF"/>
                </a:solidFill>
                <a:latin typeface="Calibri"/>
                <a:cs typeface="Calibri"/>
              </a:rPr>
              <a:t> </a:t>
            </a:r>
            <a:r>
              <a:rPr sz="1800" b="1" spc="-10" dirty="0">
                <a:solidFill>
                  <a:srgbClr val="FFFFFF"/>
                </a:solidFill>
                <a:latin typeface="Calibri"/>
                <a:cs typeface="Calibri"/>
              </a:rPr>
              <a:t>Integrity</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Championing</a:t>
            </a:r>
            <a:r>
              <a:rPr sz="1600" spc="285" dirty="0">
                <a:solidFill>
                  <a:srgbClr val="FFFFFF"/>
                </a:solidFill>
                <a:latin typeface="Calibri"/>
                <a:cs typeface="Calibri"/>
              </a:rPr>
              <a:t> </a:t>
            </a:r>
            <a:r>
              <a:rPr sz="1600" dirty="0">
                <a:solidFill>
                  <a:srgbClr val="FFFFFF"/>
                </a:solidFill>
                <a:latin typeface="Calibri"/>
                <a:cs typeface="Calibri"/>
              </a:rPr>
              <a:t>the</a:t>
            </a:r>
            <a:r>
              <a:rPr sz="1600" spc="290" dirty="0">
                <a:solidFill>
                  <a:srgbClr val="FFFFFF"/>
                </a:solidFill>
                <a:latin typeface="Calibri"/>
                <a:cs typeface="Calibri"/>
              </a:rPr>
              <a:t> </a:t>
            </a:r>
            <a:r>
              <a:rPr sz="1600" dirty="0">
                <a:solidFill>
                  <a:srgbClr val="FFFFFF"/>
                </a:solidFill>
                <a:latin typeface="Calibri"/>
                <a:cs typeface="Calibri"/>
              </a:rPr>
              <a:t>highest</a:t>
            </a:r>
            <a:r>
              <a:rPr sz="1600" spc="290" dirty="0">
                <a:solidFill>
                  <a:srgbClr val="FFFFFF"/>
                </a:solidFill>
                <a:latin typeface="Calibri"/>
                <a:cs typeface="Calibri"/>
              </a:rPr>
              <a:t> </a:t>
            </a:r>
            <a:r>
              <a:rPr sz="1600" dirty="0">
                <a:solidFill>
                  <a:srgbClr val="FFFFFF"/>
                </a:solidFill>
                <a:latin typeface="Calibri"/>
                <a:cs typeface="Calibri"/>
              </a:rPr>
              <a:t>organisational</a:t>
            </a:r>
            <a:r>
              <a:rPr sz="1600" spc="290" dirty="0">
                <a:solidFill>
                  <a:srgbClr val="FFFFFF"/>
                </a:solidFill>
                <a:latin typeface="Calibri"/>
                <a:cs typeface="Calibri"/>
              </a:rPr>
              <a:t> </a:t>
            </a:r>
            <a:r>
              <a:rPr sz="1600" dirty="0">
                <a:solidFill>
                  <a:srgbClr val="FFFFFF"/>
                </a:solidFill>
                <a:latin typeface="Calibri"/>
                <a:cs typeface="Calibri"/>
              </a:rPr>
              <a:t>standards.</a:t>
            </a:r>
            <a:r>
              <a:rPr sz="1600" spc="290" dirty="0">
                <a:solidFill>
                  <a:srgbClr val="FFFFFF"/>
                </a:solidFill>
                <a:latin typeface="Calibri"/>
                <a:cs typeface="Calibri"/>
              </a:rPr>
              <a:t> </a:t>
            </a:r>
            <a:r>
              <a:rPr sz="1600" spc="-10" dirty="0">
                <a:solidFill>
                  <a:srgbClr val="FFFFFF"/>
                </a:solidFill>
                <a:latin typeface="Calibri"/>
                <a:cs typeface="Calibri"/>
              </a:rPr>
              <a:t>Being </a:t>
            </a:r>
            <a:r>
              <a:rPr sz="1600" dirty="0">
                <a:solidFill>
                  <a:srgbClr val="FFFFFF"/>
                </a:solidFill>
                <a:latin typeface="Calibri"/>
                <a:cs typeface="Calibri"/>
              </a:rPr>
              <a:t>greatly</a:t>
            </a:r>
            <a:r>
              <a:rPr sz="1600" spc="220" dirty="0">
                <a:solidFill>
                  <a:srgbClr val="FFFFFF"/>
                </a:solidFill>
                <a:latin typeface="Calibri"/>
                <a:cs typeface="Calibri"/>
              </a:rPr>
              <a:t> </a:t>
            </a:r>
            <a:r>
              <a:rPr sz="1600" dirty="0">
                <a:solidFill>
                  <a:srgbClr val="FFFFFF"/>
                </a:solidFill>
                <a:latin typeface="Calibri"/>
                <a:cs typeface="Calibri"/>
              </a:rPr>
              <a:t>aware</a:t>
            </a:r>
            <a:r>
              <a:rPr sz="1600" spc="225" dirty="0">
                <a:solidFill>
                  <a:srgbClr val="FFFFFF"/>
                </a:solidFill>
                <a:latin typeface="Calibri"/>
                <a:cs typeface="Calibri"/>
              </a:rPr>
              <a:t> </a:t>
            </a:r>
            <a:r>
              <a:rPr sz="1600" dirty="0">
                <a:solidFill>
                  <a:srgbClr val="FFFFFF"/>
                </a:solidFill>
                <a:latin typeface="Calibri"/>
                <a:cs typeface="Calibri"/>
              </a:rPr>
              <a:t>of</a:t>
            </a:r>
            <a:r>
              <a:rPr sz="1600" spc="225" dirty="0">
                <a:solidFill>
                  <a:srgbClr val="FFFFFF"/>
                </a:solidFill>
                <a:latin typeface="Calibri"/>
                <a:cs typeface="Calibri"/>
              </a:rPr>
              <a:t> </a:t>
            </a:r>
            <a:r>
              <a:rPr sz="1600" dirty="0">
                <a:solidFill>
                  <a:srgbClr val="FFFFFF"/>
                </a:solidFill>
                <a:latin typeface="Calibri"/>
                <a:cs typeface="Calibri"/>
              </a:rPr>
              <a:t>our</a:t>
            </a:r>
            <a:r>
              <a:rPr sz="1600" spc="225" dirty="0">
                <a:solidFill>
                  <a:srgbClr val="FFFFFF"/>
                </a:solidFill>
                <a:latin typeface="Calibri"/>
                <a:cs typeface="Calibri"/>
              </a:rPr>
              <a:t> </a:t>
            </a:r>
            <a:r>
              <a:rPr sz="1600" dirty="0">
                <a:solidFill>
                  <a:srgbClr val="FFFFFF"/>
                </a:solidFill>
                <a:latin typeface="Calibri"/>
                <a:cs typeface="Calibri"/>
              </a:rPr>
              <a:t>accountability</a:t>
            </a:r>
            <a:r>
              <a:rPr sz="1600" spc="225" dirty="0">
                <a:solidFill>
                  <a:srgbClr val="FFFFFF"/>
                </a:solidFill>
                <a:latin typeface="Calibri"/>
                <a:cs typeface="Calibri"/>
              </a:rPr>
              <a:t> </a:t>
            </a:r>
            <a:r>
              <a:rPr sz="1600" dirty="0">
                <a:solidFill>
                  <a:srgbClr val="FFFFFF"/>
                </a:solidFill>
                <a:latin typeface="Calibri"/>
                <a:cs typeface="Calibri"/>
              </a:rPr>
              <a:t>and</a:t>
            </a:r>
            <a:r>
              <a:rPr sz="1600" spc="225" dirty="0">
                <a:solidFill>
                  <a:srgbClr val="FFFFFF"/>
                </a:solidFill>
                <a:latin typeface="Calibri"/>
                <a:cs typeface="Calibri"/>
              </a:rPr>
              <a:t> </a:t>
            </a:r>
            <a:r>
              <a:rPr sz="1600" dirty="0">
                <a:solidFill>
                  <a:srgbClr val="FFFFFF"/>
                </a:solidFill>
                <a:latin typeface="Calibri"/>
                <a:cs typeface="Calibri"/>
              </a:rPr>
              <a:t>responsibility.</a:t>
            </a:r>
            <a:r>
              <a:rPr sz="1600" spc="225" dirty="0">
                <a:solidFill>
                  <a:srgbClr val="FFFFFF"/>
                </a:solidFill>
                <a:latin typeface="Calibri"/>
                <a:cs typeface="Calibri"/>
              </a:rPr>
              <a:t> </a:t>
            </a:r>
            <a:r>
              <a:rPr sz="1600" spc="-10" dirty="0">
                <a:solidFill>
                  <a:srgbClr val="FFFFFF"/>
                </a:solidFill>
                <a:latin typeface="Calibri"/>
                <a:cs typeface="Calibri"/>
              </a:rPr>
              <a:t>Doing </a:t>
            </a:r>
            <a:r>
              <a:rPr sz="1600" dirty="0">
                <a:solidFill>
                  <a:srgbClr val="FFFFFF"/>
                </a:solidFill>
                <a:latin typeface="Calibri"/>
                <a:cs typeface="Calibri"/>
              </a:rPr>
              <a:t>what</a:t>
            </a:r>
            <a:r>
              <a:rPr sz="1600" spc="135"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say</a:t>
            </a:r>
            <a:r>
              <a:rPr sz="1600" spc="140"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will</a:t>
            </a:r>
            <a:r>
              <a:rPr sz="1600" spc="135" dirty="0">
                <a:solidFill>
                  <a:srgbClr val="FFFFFF"/>
                </a:solidFill>
                <a:latin typeface="Calibri"/>
                <a:cs typeface="Calibri"/>
              </a:rPr>
              <a:t> </a:t>
            </a:r>
            <a:r>
              <a:rPr sz="1600" dirty="0">
                <a:solidFill>
                  <a:srgbClr val="FFFFFF"/>
                </a:solidFill>
                <a:latin typeface="Calibri"/>
                <a:cs typeface="Calibri"/>
              </a:rPr>
              <a:t>do</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holding</a:t>
            </a:r>
            <a:r>
              <a:rPr sz="1600" spc="135" dirty="0">
                <a:solidFill>
                  <a:srgbClr val="FFFFFF"/>
                </a:solidFill>
                <a:latin typeface="Calibri"/>
                <a:cs typeface="Calibri"/>
              </a:rPr>
              <a:t> </a:t>
            </a:r>
            <a:r>
              <a:rPr sz="1600" dirty="0">
                <a:solidFill>
                  <a:srgbClr val="FFFFFF"/>
                </a:solidFill>
                <a:latin typeface="Calibri"/>
                <a:cs typeface="Calibri"/>
              </a:rPr>
              <a:t>ourselves</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each</a:t>
            </a:r>
            <a:r>
              <a:rPr sz="1600" spc="135" dirty="0">
                <a:solidFill>
                  <a:srgbClr val="FFFFFF"/>
                </a:solidFill>
                <a:latin typeface="Calibri"/>
                <a:cs typeface="Calibri"/>
              </a:rPr>
              <a:t> </a:t>
            </a:r>
            <a:r>
              <a:rPr sz="1600" spc="-10" dirty="0">
                <a:solidFill>
                  <a:srgbClr val="FFFFFF"/>
                </a:solidFill>
                <a:latin typeface="Calibri"/>
                <a:cs typeface="Calibri"/>
              </a:rPr>
              <a:t>other </a:t>
            </a:r>
            <a:r>
              <a:rPr sz="1600" dirty="0">
                <a:solidFill>
                  <a:srgbClr val="FFFFFF"/>
                </a:solidFill>
                <a:latin typeface="Calibri"/>
                <a:cs typeface="Calibri"/>
              </a:rPr>
              <a:t>to</a:t>
            </a:r>
            <a:r>
              <a:rPr sz="1600" spc="110" dirty="0">
                <a:solidFill>
                  <a:srgbClr val="FFFFFF"/>
                </a:solidFill>
                <a:latin typeface="Calibri"/>
                <a:cs typeface="Calibri"/>
              </a:rPr>
              <a:t> </a:t>
            </a:r>
            <a:r>
              <a:rPr sz="1600" dirty="0">
                <a:solidFill>
                  <a:srgbClr val="FFFFFF"/>
                </a:solidFill>
                <a:latin typeface="Calibri"/>
                <a:cs typeface="Calibri"/>
              </a:rPr>
              <a:t>high</a:t>
            </a:r>
            <a:r>
              <a:rPr sz="1600" spc="114" dirty="0">
                <a:solidFill>
                  <a:srgbClr val="FFFFFF"/>
                </a:solidFill>
                <a:latin typeface="Calibri"/>
                <a:cs typeface="Calibri"/>
              </a:rPr>
              <a:t> </a:t>
            </a:r>
            <a:r>
              <a:rPr sz="1600" spc="-10" dirty="0">
                <a:solidFill>
                  <a:srgbClr val="FFFFFF"/>
                </a:solidFill>
                <a:latin typeface="Calibri"/>
                <a:cs typeface="Calibri"/>
              </a:rPr>
              <a:t>standards.</a:t>
            </a:r>
            <a:endParaRPr sz="1600">
              <a:latin typeface="Calibri"/>
              <a:cs typeface="Calibri"/>
            </a:endParaRPr>
          </a:p>
        </p:txBody>
      </p:sp>
      <p:sp>
        <p:nvSpPr>
          <p:cNvPr id="11" name="object 11"/>
          <p:cNvSpPr txBox="1"/>
          <p:nvPr/>
        </p:nvSpPr>
        <p:spPr>
          <a:xfrm>
            <a:off x="10770879" y="5906968"/>
            <a:ext cx="525907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Agile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By</a:t>
            </a:r>
            <a:r>
              <a:rPr sz="1600" spc="195" dirty="0">
                <a:solidFill>
                  <a:srgbClr val="FFFFFF"/>
                </a:solidFill>
                <a:latin typeface="Calibri"/>
                <a:cs typeface="Calibri"/>
              </a:rPr>
              <a:t> </a:t>
            </a:r>
            <a:r>
              <a:rPr sz="1600" dirty="0">
                <a:solidFill>
                  <a:srgbClr val="FFFFFF"/>
                </a:solidFill>
                <a:latin typeface="Calibri"/>
                <a:cs typeface="Calibri"/>
              </a:rPr>
              <a:t>being</a:t>
            </a:r>
            <a:r>
              <a:rPr sz="1600" spc="195" dirty="0">
                <a:solidFill>
                  <a:srgbClr val="FFFFFF"/>
                </a:solidFill>
                <a:latin typeface="Calibri"/>
                <a:cs typeface="Calibri"/>
              </a:rPr>
              <a:t> </a:t>
            </a:r>
            <a:r>
              <a:rPr sz="1600" dirty="0">
                <a:solidFill>
                  <a:srgbClr val="FFFFFF"/>
                </a:solidFill>
                <a:latin typeface="Calibri"/>
                <a:cs typeface="Calibri"/>
              </a:rPr>
              <a:t>curious,</a:t>
            </a:r>
            <a:r>
              <a:rPr sz="1600" spc="200" dirty="0">
                <a:solidFill>
                  <a:srgbClr val="FFFFFF"/>
                </a:solidFill>
                <a:latin typeface="Calibri"/>
                <a:cs typeface="Calibri"/>
              </a:rPr>
              <a:t> </a:t>
            </a:r>
            <a:r>
              <a:rPr sz="1600" dirty="0">
                <a:solidFill>
                  <a:srgbClr val="FFFFFF"/>
                </a:solidFill>
                <a:latin typeface="Calibri"/>
                <a:cs typeface="Calibri"/>
              </a:rPr>
              <a:t>thinking</a:t>
            </a:r>
            <a:r>
              <a:rPr sz="1600" spc="195" dirty="0">
                <a:solidFill>
                  <a:srgbClr val="FFFFFF"/>
                </a:solidFill>
                <a:latin typeface="Calibri"/>
                <a:cs typeface="Calibri"/>
              </a:rPr>
              <a:t> </a:t>
            </a:r>
            <a:r>
              <a:rPr sz="1600" dirty="0">
                <a:solidFill>
                  <a:srgbClr val="FFFFFF"/>
                </a:solidFill>
                <a:latin typeface="Calibri"/>
                <a:cs typeface="Calibri"/>
              </a:rPr>
              <a:t>flexibly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dirty="0">
                <a:solidFill>
                  <a:srgbClr val="FFFFFF"/>
                </a:solidFill>
                <a:latin typeface="Calibri"/>
                <a:cs typeface="Calibri"/>
              </a:rPr>
              <a:t>creatively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spc="-10" dirty="0">
                <a:solidFill>
                  <a:srgbClr val="FFFFFF"/>
                </a:solidFill>
                <a:latin typeface="Calibri"/>
                <a:cs typeface="Calibri"/>
              </a:rPr>
              <a:t>seeking </a:t>
            </a:r>
            <a:r>
              <a:rPr sz="1600" dirty="0">
                <a:solidFill>
                  <a:srgbClr val="FFFFFF"/>
                </a:solidFill>
                <a:latin typeface="Calibri"/>
                <a:cs typeface="Calibri"/>
              </a:rPr>
              <a:t>new</a:t>
            </a:r>
            <a:r>
              <a:rPr sz="1600" spc="204" dirty="0">
                <a:solidFill>
                  <a:srgbClr val="FFFFFF"/>
                </a:solidFill>
                <a:latin typeface="Calibri"/>
                <a:cs typeface="Calibri"/>
              </a:rPr>
              <a:t> </a:t>
            </a:r>
            <a:r>
              <a:rPr sz="1600" dirty="0">
                <a:solidFill>
                  <a:srgbClr val="FFFFFF"/>
                </a:solidFill>
                <a:latin typeface="Calibri"/>
                <a:cs typeface="Calibri"/>
              </a:rPr>
              <a:t>opportunities,</a:t>
            </a:r>
            <a:r>
              <a:rPr sz="1600" spc="204" dirty="0">
                <a:solidFill>
                  <a:srgbClr val="FFFFFF"/>
                </a:solidFill>
                <a:latin typeface="Calibri"/>
                <a:cs typeface="Calibri"/>
              </a:rPr>
              <a:t> </a:t>
            </a:r>
            <a:r>
              <a:rPr sz="1600" dirty="0">
                <a:solidFill>
                  <a:srgbClr val="FFFFFF"/>
                </a:solidFill>
                <a:latin typeface="Calibri"/>
                <a:cs typeface="Calibri"/>
              </a:rPr>
              <a:t>we</a:t>
            </a:r>
            <a:r>
              <a:rPr sz="1600" spc="204" dirty="0">
                <a:solidFill>
                  <a:srgbClr val="FFFFFF"/>
                </a:solidFill>
                <a:latin typeface="Calibri"/>
                <a:cs typeface="Calibri"/>
              </a:rPr>
              <a:t> </a:t>
            </a:r>
            <a:r>
              <a:rPr sz="1600" dirty="0">
                <a:solidFill>
                  <a:srgbClr val="FFFFFF"/>
                </a:solidFill>
                <a:latin typeface="Calibri"/>
                <a:cs typeface="Calibri"/>
              </a:rPr>
              <a:t>pro-actively</a:t>
            </a:r>
            <a:r>
              <a:rPr sz="1600" spc="204" dirty="0">
                <a:solidFill>
                  <a:srgbClr val="FFFFFF"/>
                </a:solidFill>
                <a:latin typeface="Calibri"/>
                <a:cs typeface="Calibri"/>
              </a:rPr>
              <a:t> </a:t>
            </a:r>
            <a:r>
              <a:rPr sz="1600" dirty="0">
                <a:solidFill>
                  <a:srgbClr val="FFFFFF"/>
                </a:solidFill>
                <a:latin typeface="Calibri"/>
                <a:cs typeface="Calibri"/>
              </a:rPr>
              <a:t>adapt</a:t>
            </a:r>
            <a:r>
              <a:rPr sz="1600" spc="204" dirty="0">
                <a:solidFill>
                  <a:srgbClr val="FFFFFF"/>
                </a:solidFill>
                <a:latin typeface="Calibri"/>
                <a:cs typeface="Calibri"/>
              </a:rPr>
              <a:t> </a:t>
            </a:r>
            <a:r>
              <a:rPr sz="1600" dirty="0">
                <a:solidFill>
                  <a:srgbClr val="FFFFFF"/>
                </a:solidFill>
                <a:latin typeface="Calibri"/>
                <a:cs typeface="Calibri"/>
              </a:rPr>
              <a:t>and</a:t>
            </a:r>
            <a:r>
              <a:rPr sz="1600" spc="204" dirty="0">
                <a:solidFill>
                  <a:srgbClr val="FFFFFF"/>
                </a:solidFill>
                <a:latin typeface="Calibri"/>
                <a:cs typeface="Calibri"/>
              </a:rPr>
              <a:t> </a:t>
            </a:r>
            <a:r>
              <a:rPr sz="1600" spc="-10" dirty="0">
                <a:solidFill>
                  <a:srgbClr val="FFFFFF"/>
                </a:solidFill>
                <a:latin typeface="Calibri"/>
                <a:cs typeface="Calibri"/>
              </a:rPr>
              <a:t>provide </a:t>
            </a:r>
            <a:r>
              <a:rPr sz="1600" dirty="0">
                <a:solidFill>
                  <a:srgbClr val="FFFFFF"/>
                </a:solidFill>
                <a:latin typeface="Calibri"/>
                <a:cs typeface="Calibri"/>
              </a:rPr>
              <a:t>meaningful</a:t>
            </a:r>
            <a:r>
              <a:rPr sz="1600" spc="220" dirty="0">
                <a:solidFill>
                  <a:srgbClr val="FFFFFF"/>
                </a:solidFill>
                <a:latin typeface="Calibri"/>
                <a:cs typeface="Calibri"/>
              </a:rPr>
              <a:t> </a:t>
            </a:r>
            <a:r>
              <a:rPr sz="1600" dirty="0">
                <a:solidFill>
                  <a:srgbClr val="FFFFFF"/>
                </a:solidFill>
                <a:latin typeface="Calibri"/>
                <a:cs typeface="Calibri"/>
              </a:rPr>
              <a:t>support</a:t>
            </a:r>
            <a:r>
              <a:rPr sz="1600" spc="220" dirty="0">
                <a:solidFill>
                  <a:srgbClr val="FFFFFF"/>
                </a:solidFill>
                <a:latin typeface="Calibri"/>
                <a:cs typeface="Calibri"/>
              </a:rPr>
              <a:t> </a:t>
            </a:r>
            <a:r>
              <a:rPr sz="1600" dirty="0">
                <a:solidFill>
                  <a:srgbClr val="FFFFFF"/>
                </a:solidFill>
                <a:latin typeface="Calibri"/>
                <a:cs typeface="Calibri"/>
              </a:rPr>
              <a:t>when</a:t>
            </a:r>
            <a:r>
              <a:rPr sz="1600" spc="220" dirty="0">
                <a:solidFill>
                  <a:srgbClr val="FFFFFF"/>
                </a:solidFill>
                <a:latin typeface="Calibri"/>
                <a:cs typeface="Calibri"/>
              </a:rPr>
              <a:t> </a:t>
            </a:r>
            <a:r>
              <a:rPr sz="1600" dirty="0">
                <a:solidFill>
                  <a:srgbClr val="FFFFFF"/>
                </a:solidFill>
                <a:latin typeface="Calibri"/>
                <a:cs typeface="Calibri"/>
              </a:rPr>
              <a:t>these</a:t>
            </a:r>
            <a:r>
              <a:rPr sz="1600" spc="220" dirty="0">
                <a:solidFill>
                  <a:srgbClr val="FFFFFF"/>
                </a:solidFill>
                <a:latin typeface="Calibri"/>
                <a:cs typeface="Calibri"/>
              </a:rPr>
              <a:t> </a:t>
            </a:r>
            <a:r>
              <a:rPr sz="1600" dirty="0">
                <a:solidFill>
                  <a:srgbClr val="FFFFFF"/>
                </a:solidFill>
                <a:latin typeface="Calibri"/>
                <a:cs typeface="Calibri"/>
              </a:rPr>
              <a:t>new</a:t>
            </a:r>
            <a:r>
              <a:rPr sz="1600" spc="220" dirty="0">
                <a:solidFill>
                  <a:srgbClr val="FFFFFF"/>
                </a:solidFill>
                <a:latin typeface="Calibri"/>
                <a:cs typeface="Calibri"/>
              </a:rPr>
              <a:t> </a:t>
            </a:r>
            <a:r>
              <a:rPr sz="1600" dirty="0">
                <a:solidFill>
                  <a:srgbClr val="FFFFFF"/>
                </a:solidFill>
                <a:latin typeface="Calibri"/>
                <a:cs typeface="Calibri"/>
              </a:rPr>
              <a:t>opportunities</a:t>
            </a:r>
            <a:r>
              <a:rPr sz="1600" spc="225" dirty="0">
                <a:solidFill>
                  <a:srgbClr val="FFFFFF"/>
                </a:solidFill>
                <a:latin typeface="Calibri"/>
                <a:cs typeface="Calibri"/>
              </a:rPr>
              <a:t> </a:t>
            </a:r>
            <a:r>
              <a:rPr sz="1600" spc="-10" dirty="0">
                <a:solidFill>
                  <a:srgbClr val="FFFFFF"/>
                </a:solidFill>
                <a:latin typeface="Calibri"/>
                <a:cs typeface="Calibri"/>
              </a:rPr>
              <a:t>arise.</a:t>
            </a:r>
            <a:endParaRPr sz="1600">
              <a:latin typeface="Calibri"/>
              <a:cs typeface="Calibri"/>
            </a:endParaRPr>
          </a:p>
        </p:txBody>
      </p:sp>
      <p:sp>
        <p:nvSpPr>
          <p:cNvPr id="12" name="object 12"/>
          <p:cNvSpPr txBox="1"/>
          <p:nvPr/>
        </p:nvSpPr>
        <p:spPr>
          <a:xfrm>
            <a:off x="10770879" y="7809855"/>
            <a:ext cx="5410835"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People</a:t>
            </a:r>
            <a:r>
              <a:rPr sz="1800" b="1" spc="-30" dirty="0">
                <a:solidFill>
                  <a:srgbClr val="FFFFFF"/>
                </a:solidFill>
                <a:latin typeface="Calibri"/>
                <a:cs typeface="Calibri"/>
              </a:rPr>
              <a:t> </a:t>
            </a:r>
            <a:r>
              <a:rPr sz="1800" b="1" dirty="0">
                <a:solidFill>
                  <a:srgbClr val="FFFFFF"/>
                </a:solidFill>
                <a:latin typeface="Calibri"/>
                <a:cs typeface="Calibri"/>
              </a:rPr>
              <a:t>Beside</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10" dirty="0">
                <a:solidFill>
                  <a:srgbClr val="FFFFFF"/>
                </a:solidFill>
                <a:latin typeface="Calibri"/>
                <a:cs typeface="Calibri"/>
              </a:rPr>
              <a:t>People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Making</a:t>
            </a:r>
            <a:r>
              <a:rPr sz="1600" spc="155" dirty="0">
                <a:solidFill>
                  <a:srgbClr val="FFFFFF"/>
                </a:solidFill>
                <a:latin typeface="Calibri"/>
                <a:cs typeface="Calibri"/>
              </a:rPr>
              <a:t> </a:t>
            </a:r>
            <a:r>
              <a:rPr sz="1600" dirty="0">
                <a:solidFill>
                  <a:srgbClr val="FFFFFF"/>
                </a:solidFill>
                <a:latin typeface="Calibri"/>
                <a:cs typeface="Calibri"/>
              </a:rPr>
              <a:t>decisions</a:t>
            </a:r>
            <a:r>
              <a:rPr sz="1600" spc="160" dirty="0">
                <a:solidFill>
                  <a:srgbClr val="FFFFFF"/>
                </a:solidFill>
                <a:latin typeface="Calibri"/>
                <a:cs typeface="Calibri"/>
              </a:rPr>
              <a:t> </a:t>
            </a:r>
            <a:r>
              <a:rPr sz="1600" dirty="0">
                <a:solidFill>
                  <a:srgbClr val="FFFFFF"/>
                </a:solidFill>
                <a:latin typeface="Calibri"/>
                <a:cs typeface="Calibri"/>
              </a:rPr>
              <a:t>in</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dirty="0">
                <a:solidFill>
                  <a:srgbClr val="FFFFFF"/>
                </a:solidFill>
                <a:latin typeface="Calibri"/>
                <a:cs typeface="Calibri"/>
              </a:rPr>
              <a:t>best</a:t>
            </a:r>
            <a:r>
              <a:rPr sz="1600" spc="155" dirty="0">
                <a:solidFill>
                  <a:srgbClr val="FFFFFF"/>
                </a:solidFill>
                <a:latin typeface="Calibri"/>
                <a:cs typeface="Calibri"/>
              </a:rPr>
              <a:t> </a:t>
            </a:r>
            <a:r>
              <a:rPr sz="1600" dirty="0">
                <a:solidFill>
                  <a:srgbClr val="FFFFFF"/>
                </a:solidFill>
                <a:latin typeface="Calibri"/>
                <a:cs typeface="Calibri"/>
              </a:rPr>
              <a:t>interest</a:t>
            </a:r>
            <a:r>
              <a:rPr sz="1600" spc="160" dirty="0">
                <a:solidFill>
                  <a:srgbClr val="FFFFFF"/>
                </a:solidFill>
                <a:latin typeface="Calibri"/>
                <a:cs typeface="Calibri"/>
              </a:rPr>
              <a:t> </a:t>
            </a:r>
            <a:r>
              <a:rPr sz="1600" dirty="0">
                <a:solidFill>
                  <a:srgbClr val="FFFFFF"/>
                </a:solidFill>
                <a:latin typeface="Calibri"/>
                <a:cs typeface="Calibri"/>
              </a:rPr>
              <a:t>of</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spc="-10" dirty="0">
                <a:solidFill>
                  <a:srgbClr val="FFFFFF"/>
                </a:solidFill>
                <a:latin typeface="Calibri"/>
                <a:cs typeface="Calibri"/>
              </a:rPr>
              <a:t>community </a:t>
            </a:r>
            <a:r>
              <a:rPr sz="1600" dirty="0">
                <a:solidFill>
                  <a:srgbClr val="FFFFFF"/>
                </a:solidFill>
                <a:latin typeface="Calibri"/>
                <a:cs typeface="Calibri"/>
              </a:rPr>
              <a:t>organisations</a:t>
            </a:r>
            <a:r>
              <a:rPr sz="1600" spc="170"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young</a:t>
            </a:r>
            <a:r>
              <a:rPr sz="1600" spc="175" dirty="0">
                <a:solidFill>
                  <a:srgbClr val="FFFFFF"/>
                </a:solidFill>
                <a:latin typeface="Calibri"/>
                <a:cs typeface="Calibri"/>
              </a:rPr>
              <a:t> </a:t>
            </a:r>
            <a:r>
              <a:rPr sz="1600" dirty="0">
                <a:solidFill>
                  <a:srgbClr val="FFFFFF"/>
                </a:solidFill>
                <a:latin typeface="Calibri"/>
                <a:cs typeface="Calibri"/>
              </a:rPr>
              <a:t>people</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dirty="0">
                <a:solidFill>
                  <a:srgbClr val="FFFFFF"/>
                </a:solidFill>
                <a:latin typeface="Calibri"/>
                <a:cs typeface="Calibri"/>
              </a:rPr>
              <a:t>support</a:t>
            </a:r>
            <a:r>
              <a:rPr sz="1600" spc="175"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spc="-10" dirty="0">
                <a:solidFill>
                  <a:srgbClr val="FFFFFF"/>
                </a:solidFill>
                <a:latin typeface="Calibri"/>
                <a:cs typeface="Calibri"/>
              </a:rPr>
              <a:t>represent </a:t>
            </a:r>
            <a:r>
              <a:rPr sz="1600" dirty="0">
                <a:solidFill>
                  <a:srgbClr val="FFFFFF"/>
                </a:solidFill>
                <a:latin typeface="Calibri"/>
                <a:cs typeface="Calibri"/>
              </a:rPr>
              <a:t>so</a:t>
            </a:r>
            <a:r>
              <a:rPr sz="1600" spc="140" dirty="0">
                <a:solidFill>
                  <a:srgbClr val="FFFFFF"/>
                </a:solidFill>
                <a:latin typeface="Calibri"/>
                <a:cs typeface="Calibri"/>
              </a:rPr>
              <a:t> </a:t>
            </a:r>
            <a:r>
              <a:rPr sz="1600" dirty="0">
                <a:solidFill>
                  <a:srgbClr val="FFFFFF"/>
                </a:solidFill>
                <a:latin typeface="Calibri"/>
                <a:cs typeface="Calibri"/>
              </a:rPr>
              <a:t>they</a:t>
            </a:r>
            <a:r>
              <a:rPr sz="1600" spc="145" dirty="0">
                <a:solidFill>
                  <a:srgbClr val="FFFFFF"/>
                </a:solidFill>
                <a:latin typeface="Calibri"/>
                <a:cs typeface="Calibri"/>
              </a:rPr>
              <a:t> </a:t>
            </a:r>
            <a:r>
              <a:rPr sz="1600" dirty="0">
                <a:solidFill>
                  <a:srgbClr val="FFFFFF"/>
                </a:solidFill>
                <a:latin typeface="Calibri"/>
                <a:cs typeface="Calibri"/>
              </a:rPr>
              <a:t>reap</a:t>
            </a:r>
            <a:r>
              <a:rPr sz="1600" spc="145" dirty="0">
                <a:solidFill>
                  <a:srgbClr val="FFFFFF"/>
                </a:solidFill>
                <a:latin typeface="Calibri"/>
                <a:cs typeface="Calibri"/>
              </a:rPr>
              <a:t> </a:t>
            </a:r>
            <a:r>
              <a:rPr sz="1600" dirty="0">
                <a:solidFill>
                  <a:srgbClr val="FFFFFF"/>
                </a:solidFill>
                <a:latin typeface="Calibri"/>
                <a:cs typeface="Calibri"/>
              </a:rPr>
              <a:t>the</a:t>
            </a:r>
            <a:r>
              <a:rPr sz="1600" spc="145" dirty="0">
                <a:solidFill>
                  <a:srgbClr val="FFFFFF"/>
                </a:solidFill>
                <a:latin typeface="Calibri"/>
                <a:cs typeface="Calibri"/>
              </a:rPr>
              <a:t> </a:t>
            </a:r>
            <a:r>
              <a:rPr sz="1600" dirty="0">
                <a:solidFill>
                  <a:srgbClr val="FFFFFF"/>
                </a:solidFill>
                <a:latin typeface="Calibri"/>
                <a:cs typeface="Calibri"/>
              </a:rPr>
              <a:t>benefits</a:t>
            </a:r>
            <a:r>
              <a:rPr sz="1600" spc="145" dirty="0">
                <a:solidFill>
                  <a:srgbClr val="FFFFFF"/>
                </a:solidFill>
                <a:latin typeface="Calibri"/>
                <a:cs typeface="Calibri"/>
              </a:rPr>
              <a:t> </a:t>
            </a:r>
            <a:r>
              <a:rPr sz="1600" dirty="0">
                <a:solidFill>
                  <a:srgbClr val="FFFFFF"/>
                </a:solidFill>
                <a:latin typeface="Calibri"/>
                <a:cs typeface="Calibri"/>
              </a:rPr>
              <a:t>of</a:t>
            </a:r>
            <a:r>
              <a:rPr sz="1600" spc="145" dirty="0">
                <a:solidFill>
                  <a:srgbClr val="FFFFFF"/>
                </a:solidFill>
                <a:latin typeface="Calibri"/>
                <a:cs typeface="Calibri"/>
              </a:rPr>
              <a:t> </a:t>
            </a:r>
            <a:r>
              <a:rPr sz="1600" dirty="0">
                <a:solidFill>
                  <a:srgbClr val="FFFFFF"/>
                </a:solidFill>
                <a:latin typeface="Calibri"/>
                <a:cs typeface="Calibri"/>
              </a:rPr>
              <a:t>Doorstep</a:t>
            </a:r>
            <a:r>
              <a:rPr sz="1600" spc="145" dirty="0">
                <a:solidFill>
                  <a:srgbClr val="FFFFFF"/>
                </a:solidFill>
                <a:latin typeface="Calibri"/>
                <a:cs typeface="Calibri"/>
              </a:rPr>
              <a:t> </a:t>
            </a:r>
            <a:r>
              <a:rPr sz="1600" spc="-10" dirty="0">
                <a:solidFill>
                  <a:srgbClr val="FFFFFF"/>
                </a:solidFill>
                <a:latin typeface="Calibri"/>
                <a:cs typeface="Calibri"/>
              </a:rPr>
              <a:t>Sport.</a:t>
            </a:r>
            <a:endParaRPr sz="160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580" dirty="0"/>
              <a:t> </a:t>
            </a:r>
            <a:r>
              <a:rPr lang="en-GB" spc="-175" dirty="0"/>
              <a:t>EQUALITY,</a:t>
            </a:r>
            <a:r>
              <a:rPr spc="-170" dirty="0"/>
              <a:t>DIVERSITY</a:t>
            </a:r>
            <a:r>
              <a:rPr lang="en-GB" spc="-170" dirty="0"/>
              <a:t>,</a:t>
            </a:r>
            <a:r>
              <a:rPr spc="-114" dirty="0"/>
              <a:t>INCLUSION</a:t>
            </a:r>
            <a:r>
              <a:rPr lang="en-GB" spc="-114" dirty="0"/>
              <a:t> and BELONGING</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7" name="object 7"/>
          <p:cNvSpPr txBox="1"/>
          <p:nvPr/>
        </p:nvSpPr>
        <p:spPr>
          <a:xfrm>
            <a:off x="1016000" y="2426298"/>
            <a:ext cx="13982065" cy="6363409"/>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dirty="0">
                <a:solidFill>
                  <a:srgbClr val="FFFFFF"/>
                </a:solidFill>
                <a:latin typeface="Arial"/>
                <a:cs typeface="Arial"/>
              </a:rPr>
              <a:t>fully</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35" dirty="0">
                <a:solidFill>
                  <a:srgbClr val="FFFFFF"/>
                </a:solidFill>
                <a:latin typeface="Arial"/>
                <a:cs typeface="Arial"/>
              </a:rPr>
              <a:t>principles</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25" dirty="0">
                <a:solidFill>
                  <a:srgbClr val="FFFFFF"/>
                </a:solidFill>
                <a:latin typeface="Arial"/>
                <a:cs typeface="Arial"/>
              </a:rPr>
              <a:t>equality</a:t>
            </a:r>
            <a:r>
              <a:rPr sz="1800" spc="-10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dirty="0">
                <a:solidFill>
                  <a:srgbClr val="FFFFFF"/>
                </a:solidFill>
                <a:latin typeface="Arial"/>
                <a:cs typeface="Arial"/>
              </a:rPr>
              <a:t>opportunity</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55" dirty="0">
                <a:solidFill>
                  <a:srgbClr val="FFFFFF"/>
                </a:solidFill>
                <a:latin typeface="Arial"/>
                <a:cs typeface="Arial"/>
              </a:rPr>
              <a:t>responsible</a:t>
            </a:r>
            <a:r>
              <a:rPr sz="1800" spc="-105" dirty="0">
                <a:solidFill>
                  <a:srgbClr val="FFFFFF"/>
                </a:solidFill>
                <a:latin typeface="Arial"/>
                <a:cs typeface="Arial"/>
              </a:rPr>
              <a:t> </a:t>
            </a:r>
            <a:r>
              <a:rPr sz="1800" dirty="0">
                <a:solidFill>
                  <a:srgbClr val="FFFFFF"/>
                </a:solidFill>
                <a:latin typeface="Arial"/>
                <a:cs typeface="Arial"/>
              </a:rPr>
              <a:t>for</a:t>
            </a:r>
            <a:r>
              <a:rPr sz="1800" spc="-105" dirty="0">
                <a:solidFill>
                  <a:srgbClr val="FFFFFF"/>
                </a:solidFill>
                <a:latin typeface="Arial"/>
                <a:cs typeface="Arial"/>
              </a:rPr>
              <a:t> </a:t>
            </a:r>
            <a:r>
              <a:rPr sz="1800" spc="-60" dirty="0">
                <a:solidFill>
                  <a:srgbClr val="FFFFFF"/>
                </a:solidFill>
                <a:latin typeface="Arial"/>
                <a:cs typeface="Arial"/>
              </a:rPr>
              <a:t>ensuring</a:t>
            </a:r>
            <a:r>
              <a:rPr sz="1800" spc="-105" dirty="0">
                <a:solidFill>
                  <a:srgbClr val="FFFFFF"/>
                </a:solidFill>
                <a:latin typeface="Arial"/>
                <a:cs typeface="Arial"/>
              </a:rPr>
              <a:t> </a:t>
            </a:r>
            <a:r>
              <a:rPr sz="1800" dirty="0">
                <a:solidFill>
                  <a:srgbClr val="FFFFFF"/>
                </a:solidFill>
                <a:latin typeface="Arial"/>
                <a:cs typeface="Arial"/>
              </a:rPr>
              <a:t>that</a:t>
            </a:r>
            <a:r>
              <a:rPr sz="1800" spc="-100" dirty="0">
                <a:solidFill>
                  <a:srgbClr val="FFFFFF"/>
                </a:solidFill>
                <a:latin typeface="Arial"/>
                <a:cs typeface="Arial"/>
              </a:rPr>
              <a:t> </a:t>
            </a:r>
            <a:r>
              <a:rPr sz="1800" spc="-35" dirty="0">
                <a:solidFill>
                  <a:srgbClr val="FFFFFF"/>
                </a:solidFill>
                <a:latin typeface="Arial"/>
                <a:cs typeface="Arial"/>
              </a:rPr>
              <a:t>no</a:t>
            </a:r>
            <a:r>
              <a:rPr sz="1800" spc="-105" dirty="0">
                <a:solidFill>
                  <a:srgbClr val="FFFFFF"/>
                </a:solidFill>
                <a:latin typeface="Arial"/>
                <a:cs typeface="Arial"/>
              </a:rPr>
              <a:t> </a:t>
            </a:r>
            <a:r>
              <a:rPr sz="1800" spc="-10" dirty="0">
                <a:solidFill>
                  <a:srgbClr val="FFFFFF"/>
                </a:solidFill>
                <a:latin typeface="Arial"/>
                <a:cs typeface="Arial"/>
              </a:rPr>
              <a:t>job</a:t>
            </a:r>
            <a:r>
              <a:rPr sz="1800" spc="-105" dirty="0">
                <a:solidFill>
                  <a:srgbClr val="FFFFFF"/>
                </a:solidFill>
                <a:latin typeface="Arial"/>
                <a:cs typeface="Arial"/>
              </a:rPr>
              <a:t> </a:t>
            </a:r>
            <a:r>
              <a:rPr sz="1800" spc="-30" dirty="0">
                <a:solidFill>
                  <a:srgbClr val="FFFFFF"/>
                </a:solidFill>
                <a:latin typeface="Arial"/>
                <a:cs typeface="Arial"/>
              </a:rPr>
              <a:t>applicant,</a:t>
            </a:r>
            <a:r>
              <a:rPr sz="1800" spc="-105" dirty="0">
                <a:solidFill>
                  <a:srgbClr val="FFFFFF"/>
                </a:solidFill>
                <a:latin typeface="Arial"/>
                <a:cs typeface="Arial"/>
              </a:rPr>
              <a:t> </a:t>
            </a:r>
            <a:r>
              <a:rPr sz="1800" spc="-10" dirty="0">
                <a:solidFill>
                  <a:srgbClr val="FFFFFF"/>
                </a:solidFill>
                <a:latin typeface="Arial"/>
                <a:cs typeface="Arial"/>
              </a:rPr>
              <a:t>employee, </a:t>
            </a:r>
            <a:r>
              <a:rPr sz="1800" spc="-30" dirty="0">
                <a:solidFill>
                  <a:srgbClr val="FFFFFF"/>
                </a:solidFill>
                <a:latin typeface="Arial"/>
                <a:cs typeface="Arial"/>
              </a:rPr>
              <a:t>volunteer</a:t>
            </a:r>
            <a:r>
              <a:rPr sz="1800" spc="-114" dirty="0">
                <a:solidFill>
                  <a:srgbClr val="FFFFFF"/>
                </a:solidFill>
                <a:latin typeface="Arial"/>
                <a:cs typeface="Arial"/>
              </a:rPr>
              <a:t> </a:t>
            </a:r>
            <a:r>
              <a:rPr sz="1800" spc="-10" dirty="0">
                <a:solidFill>
                  <a:srgbClr val="FFFFFF"/>
                </a:solidFill>
                <a:latin typeface="Arial"/>
                <a:cs typeface="Arial"/>
              </a:rPr>
              <a:t>or</a:t>
            </a:r>
            <a:r>
              <a:rPr sz="1800" spc="-110" dirty="0">
                <a:solidFill>
                  <a:srgbClr val="FFFFFF"/>
                </a:solidFill>
                <a:latin typeface="Arial"/>
                <a:cs typeface="Arial"/>
              </a:rPr>
              <a:t> </a:t>
            </a:r>
            <a:r>
              <a:rPr sz="1800" spc="-50" dirty="0">
                <a:solidFill>
                  <a:srgbClr val="FFFFFF"/>
                </a:solidFill>
                <a:latin typeface="Arial"/>
                <a:cs typeface="Arial"/>
              </a:rPr>
              <a:t>member</a:t>
            </a:r>
            <a:r>
              <a:rPr sz="1800" spc="-110" dirty="0">
                <a:solidFill>
                  <a:srgbClr val="FFFFFF"/>
                </a:solidFill>
                <a:latin typeface="Arial"/>
                <a:cs typeface="Arial"/>
              </a:rPr>
              <a:t> </a:t>
            </a:r>
            <a:r>
              <a:rPr sz="1800" spc="-80" dirty="0">
                <a:solidFill>
                  <a:srgbClr val="FFFFFF"/>
                </a:solidFill>
                <a:latin typeface="Arial"/>
                <a:cs typeface="Arial"/>
              </a:rPr>
              <a:t>receives</a:t>
            </a:r>
            <a:r>
              <a:rPr sz="1800" spc="-110" dirty="0">
                <a:solidFill>
                  <a:srgbClr val="FFFFFF"/>
                </a:solidFill>
                <a:latin typeface="Arial"/>
                <a:cs typeface="Arial"/>
              </a:rPr>
              <a:t> </a:t>
            </a:r>
            <a:r>
              <a:rPr sz="1800" spc="-100" dirty="0">
                <a:solidFill>
                  <a:srgbClr val="FFFFFF"/>
                </a:solidFill>
                <a:latin typeface="Arial"/>
                <a:cs typeface="Arial"/>
              </a:rPr>
              <a:t>less</a:t>
            </a:r>
            <a:r>
              <a:rPr sz="1800" spc="-110" dirty="0">
                <a:solidFill>
                  <a:srgbClr val="FFFFFF"/>
                </a:solidFill>
                <a:latin typeface="Arial"/>
                <a:cs typeface="Arial"/>
              </a:rPr>
              <a:t> </a:t>
            </a:r>
            <a:r>
              <a:rPr sz="1800" spc="-45" dirty="0">
                <a:solidFill>
                  <a:srgbClr val="FFFFFF"/>
                </a:solidFill>
                <a:latin typeface="Arial"/>
                <a:cs typeface="Arial"/>
              </a:rPr>
              <a:t>favourable</a:t>
            </a:r>
            <a:r>
              <a:rPr sz="1800" spc="-110" dirty="0">
                <a:solidFill>
                  <a:srgbClr val="FFFFFF"/>
                </a:solidFill>
                <a:latin typeface="Arial"/>
                <a:cs typeface="Arial"/>
              </a:rPr>
              <a:t> </a:t>
            </a:r>
            <a:r>
              <a:rPr sz="1800" spc="-10" dirty="0">
                <a:solidFill>
                  <a:srgbClr val="FFFFFF"/>
                </a:solidFill>
                <a:latin typeface="Arial"/>
                <a:cs typeface="Arial"/>
              </a:rPr>
              <a:t>treatment</a:t>
            </a:r>
            <a:r>
              <a:rPr sz="1800" spc="-110" dirty="0">
                <a:solidFill>
                  <a:srgbClr val="FFFFFF"/>
                </a:solidFill>
                <a:latin typeface="Arial"/>
                <a:cs typeface="Arial"/>
              </a:rPr>
              <a:t> </a:t>
            </a:r>
            <a:r>
              <a:rPr sz="1800" spc="-35" dirty="0">
                <a:solidFill>
                  <a:srgbClr val="FFFFFF"/>
                </a:solidFill>
                <a:latin typeface="Arial"/>
                <a:cs typeface="Arial"/>
              </a:rPr>
              <a:t>on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grounds</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95" dirty="0">
                <a:solidFill>
                  <a:srgbClr val="FFFFFF"/>
                </a:solidFill>
                <a:latin typeface="Arial"/>
                <a:cs typeface="Arial"/>
              </a:rPr>
              <a:t>age,</a:t>
            </a:r>
            <a:r>
              <a:rPr sz="1800" spc="-110" dirty="0">
                <a:solidFill>
                  <a:srgbClr val="FFFFFF"/>
                </a:solidFill>
                <a:latin typeface="Arial"/>
                <a:cs typeface="Arial"/>
              </a:rPr>
              <a:t> </a:t>
            </a:r>
            <a:r>
              <a:rPr sz="1800" spc="-65" dirty="0">
                <a:solidFill>
                  <a:srgbClr val="FFFFFF"/>
                </a:solidFill>
                <a:latin typeface="Arial"/>
                <a:cs typeface="Arial"/>
              </a:rPr>
              <a:t>gender,</a:t>
            </a:r>
            <a:r>
              <a:rPr sz="1800" spc="-110" dirty="0">
                <a:solidFill>
                  <a:srgbClr val="FFFFFF"/>
                </a:solidFill>
                <a:latin typeface="Arial"/>
                <a:cs typeface="Arial"/>
              </a:rPr>
              <a:t> </a:t>
            </a:r>
            <a:r>
              <a:rPr sz="1800" spc="-20" dirty="0">
                <a:solidFill>
                  <a:srgbClr val="FFFFFF"/>
                </a:solidFill>
                <a:latin typeface="Arial"/>
                <a:cs typeface="Arial"/>
              </a:rPr>
              <a:t>disability,</a:t>
            </a:r>
            <a:r>
              <a:rPr sz="1800" spc="-110" dirty="0">
                <a:solidFill>
                  <a:srgbClr val="FFFFFF"/>
                </a:solidFill>
                <a:latin typeface="Arial"/>
                <a:cs typeface="Arial"/>
              </a:rPr>
              <a:t> </a:t>
            </a:r>
            <a:r>
              <a:rPr sz="1800" spc="-75" dirty="0">
                <a:solidFill>
                  <a:srgbClr val="FFFFFF"/>
                </a:solidFill>
                <a:latin typeface="Arial"/>
                <a:cs typeface="Arial"/>
              </a:rPr>
              <a:t>race,</a:t>
            </a:r>
            <a:r>
              <a:rPr sz="1800" spc="-110" dirty="0">
                <a:solidFill>
                  <a:srgbClr val="FFFFFF"/>
                </a:solidFill>
                <a:latin typeface="Arial"/>
                <a:cs typeface="Arial"/>
              </a:rPr>
              <a:t> </a:t>
            </a:r>
            <a:r>
              <a:rPr sz="1800" spc="-30" dirty="0">
                <a:solidFill>
                  <a:srgbClr val="FFFFFF"/>
                </a:solidFill>
                <a:latin typeface="Arial"/>
                <a:cs typeface="Arial"/>
              </a:rPr>
              <a:t>ethnic</a:t>
            </a:r>
            <a:r>
              <a:rPr sz="1800" spc="-110" dirty="0">
                <a:solidFill>
                  <a:srgbClr val="FFFFFF"/>
                </a:solidFill>
                <a:latin typeface="Arial"/>
                <a:cs typeface="Arial"/>
              </a:rPr>
              <a:t> </a:t>
            </a:r>
            <a:r>
              <a:rPr sz="1800" spc="-25" dirty="0">
                <a:solidFill>
                  <a:srgbClr val="FFFFFF"/>
                </a:solidFill>
                <a:latin typeface="Arial"/>
                <a:cs typeface="Arial"/>
              </a:rPr>
              <a:t>origin,</a:t>
            </a:r>
            <a:r>
              <a:rPr sz="1800" spc="-110" dirty="0">
                <a:solidFill>
                  <a:srgbClr val="FFFFFF"/>
                </a:solidFill>
                <a:latin typeface="Arial"/>
                <a:cs typeface="Arial"/>
              </a:rPr>
              <a:t> </a:t>
            </a:r>
            <a:r>
              <a:rPr sz="1800" spc="-10" dirty="0">
                <a:solidFill>
                  <a:srgbClr val="FFFFFF"/>
                </a:solidFill>
                <a:latin typeface="Arial"/>
                <a:cs typeface="Arial"/>
              </a:rPr>
              <a:t>nationality,</a:t>
            </a:r>
            <a:r>
              <a:rPr lang="en-GB" spc="-110" dirty="0">
                <a:solidFill>
                  <a:srgbClr val="FFFFFF"/>
                </a:solidFill>
                <a:latin typeface="Arial"/>
                <a:cs typeface="Arial"/>
              </a:rPr>
              <a:t> </a:t>
            </a:r>
            <a:r>
              <a:rPr sz="1800" spc="-35" dirty="0">
                <a:solidFill>
                  <a:srgbClr val="FFFFFF"/>
                </a:solidFill>
                <a:latin typeface="Arial"/>
                <a:cs typeface="Arial"/>
              </a:rPr>
              <a:t>colour,</a:t>
            </a:r>
            <a:r>
              <a:rPr sz="1800" spc="-110" dirty="0">
                <a:solidFill>
                  <a:srgbClr val="FFFFFF"/>
                </a:solidFill>
                <a:latin typeface="Arial"/>
                <a:cs typeface="Arial"/>
              </a:rPr>
              <a:t> </a:t>
            </a:r>
            <a:r>
              <a:rPr sz="1800" spc="-10" dirty="0">
                <a:solidFill>
                  <a:srgbClr val="FFFFFF"/>
                </a:solidFill>
                <a:latin typeface="Arial"/>
                <a:cs typeface="Arial"/>
              </a:rPr>
              <a:t>parental or</a:t>
            </a:r>
            <a:r>
              <a:rPr sz="1800" spc="-105" dirty="0">
                <a:solidFill>
                  <a:srgbClr val="FFFFFF"/>
                </a:solidFill>
                <a:latin typeface="Arial"/>
                <a:cs typeface="Arial"/>
              </a:rPr>
              <a:t> </a:t>
            </a:r>
            <a:r>
              <a:rPr sz="1800" spc="-10" dirty="0">
                <a:solidFill>
                  <a:srgbClr val="FFFFFF"/>
                </a:solidFill>
                <a:latin typeface="Arial"/>
                <a:cs typeface="Arial"/>
              </a:rPr>
              <a:t>marital</a:t>
            </a:r>
            <a:r>
              <a:rPr sz="1800" spc="-105" dirty="0">
                <a:solidFill>
                  <a:srgbClr val="FFFFFF"/>
                </a:solidFill>
                <a:latin typeface="Arial"/>
                <a:cs typeface="Arial"/>
              </a:rPr>
              <a:t> </a:t>
            </a:r>
            <a:r>
              <a:rPr sz="1800" spc="-50" dirty="0">
                <a:solidFill>
                  <a:srgbClr val="FFFFFF"/>
                </a:solidFill>
                <a:latin typeface="Arial"/>
                <a:cs typeface="Arial"/>
              </a:rPr>
              <a:t>status,</a:t>
            </a:r>
            <a:r>
              <a:rPr sz="1800" spc="-100" dirty="0">
                <a:solidFill>
                  <a:srgbClr val="FFFFFF"/>
                </a:solidFill>
                <a:latin typeface="Arial"/>
                <a:cs typeface="Arial"/>
              </a:rPr>
              <a:t> </a:t>
            </a:r>
            <a:r>
              <a:rPr sz="1800" spc="-65" dirty="0">
                <a:solidFill>
                  <a:srgbClr val="FFFFFF"/>
                </a:solidFill>
                <a:latin typeface="Arial"/>
                <a:cs typeface="Arial"/>
              </a:rPr>
              <a:t>pregnancy,</a:t>
            </a:r>
            <a:r>
              <a:rPr sz="1800" spc="-105" dirty="0">
                <a:solidFill>
                  <a:srgbClr val="FFFFFF"/>
                </a:solidFill>
                <a:latin typeface="Arial"/>
                <a:cs typeface="Arial"/>
              </a:rPr>
              <a:t> </a:t>
            </a:r>
            <a:r>
              <a:rPr sz="1800" spc="-40" dirty="0">
                <a:solidFill>
                  <a:srgbClr val="FFFFFF"/>
                </a:solidFill>
                <a:latin typeface="Arial"/>
                <a:cs typeface="Arial"/>
              </a:rPr>
              <a:t>religious</a:t>
            </a:r>
            <a:r>
              <a:rPr sz="1800" spc="-100" dirty="0">
                <a:solidFill>
                  <a:srgbClr val="FFFFFF"/>
                </a:solidFill>
                <a:latin typeface="Arial"/>
                <a:cs typeface="Arial"/>
              </a:rPr>
              <a:t> </a:t>
            </a:r>
            <a:r>
              <a:rPr sz="1800" spc="-35" dirty="0">
                <a:solidFill>
                  <a:srgbClr val="FFFFFF"/>
                </a:solidFill>
                <a:latin typeface="Arial"/>
                <a:cs typeface="Arial"/>
              </a:rPr>
              <a:t>belief,</a:t>
            </a:r>
            <a:r>
              <a:rPr sz="1800" spc="-105" dirty="0">
                <a:solidFill>
                  <a:srgbClr val="FFFFFF"/>
                </a:solidFill>
                <a:latin typeface="Arial"/>
                <a:cs typeface="Arial"/>
              </a:rPr>
              <a:t> </a:t>
            </a:r>
            <a:r>
              <a:rPr sz="1800" spc="-100" dirty="0">
                <a:solidFill>
                  <a:srgbClr val="FFFFFF"/>
                </a:solidFill>
                <a:latin typeface="Arial"/>
                <a:cs typeface="Arial"/>
              </a:rPr>
              <a:t>class </a:t>
            </a:r>
            <a:r>
              <a:rPr sz="1800" spc="-10" dirty="0">
                <a:solidFill>
                  <a:srgbClr val="FFFFFF"/>
                </a:solidFill>
                <a:latin typeface="Arial"/>
                <a:cs typeface="Arial"/>
              </a:rPr>
              <a:t>or</a:t>
            </a:r>
            <a:r>
              <a:rPr sz="1800" spc="-105" dirty="0">
                <a:solidFill>
                  <a:srgbClr val="FFFFFF"/>
                </a:solidFill>
                <a:latin typeface="Arial"/>
                <a:cs typeface="Arial"/>
              </a:rPr>
              <a:t> </a:t>
            </a:r>
            <a:r>
              <a:rPr sz="1800" spc="-55" dirty="0">
                <a:solidFill>
                  <a:srgbClr val="FFFFFF"/>
                </a:solidFill>
                <a:latin typeface="Arial"/>
                <a:cs typeface="Arial"/>
              </a:rPr>
              <a:t>social</a:t>
            </a:r>
            <a:r>
              <a:rPr sz="1800" spc="-100" dirty="0">
                <a:solidFill>
                  <a:srgbClr val="FFFFFF"/>
                </a:solidFill>
                <a:latin typeface="Arial"/>
                <a:cs typeface="Arial"/>
              </a:rPr>
              <a:t> </a:t>
            </a:r>
            <a:r>
              <a:rPr sz="1800" spc="-50" dirty="0">
                <a:solidFill>
                  <a:srgbClr val="FFFFFF"/>
                </a:solidFill>
                <a:latin typeface="Arial"/>
                <a:cs typeface="Arial"/>
              </a:rPr>
              <a:t>background,</a:t>
            </a:r>
            <a:r>
              <a:rPr sz="1800" spc="-105" dirty="0">
                <a:solidFill>
                  <a:srgbClr val="FFFFFF"/>
                </a:solidFill>
                <a:latin typeface="Arial"/>
                <a:cs typeface="Arial"/>
              </a:rPr>
              <a:t> </a:t>
            </a:r>
            <a:r>
              <a:rPr sz="1800" spc="-50" dirty="0">
                <a:solidFill>
                  <a:srgbClr val="FFFFFF"/>
                </a:solidFill>
                <a:latin typeface="Arial"/>
                <a:cs typeface="Arial"/>
              </a:rPr>
              <a:t>sexuality</a:t>
            </a:r>
            <a:r>
              <a:rPr sz="1800" spc="-100" dirty="0">
                <a:solidFill>
                  <a:srgbClr val="FFFFFF"/>
                </a:solidFill>
                <a:latin typeface="Arial"/>
                <a:cs typeface="Arial"/>
              </a:rPr>
              <a:t> </a:t>
            </a:r>
            <a:r>
              <a:rPr sz="1800" spc="-10" dirty="0">
                <a:solidFill>
                  <a:srgbClr val="FFFFFF"/>
                </a:solidFill>
                <a:latin typeface="Arial"/>
                <a:cs typeface="Arial"/>
              </a:rPr>
              <a:t>or</a:t>
            </a:r>
            <a:r>
              <a:rPr sz="1800" spc="-105" dirty="0">
                <a:solidFill>
                  <a:srgbClr val="FFFFFF"/>
                </a:solidFill>
                <a:latin typeface="Arial"/>
                <a:cs typeface="Arial"/>
              </a:rPr>
              <a:t> </a:t>
            </a:r>
            <a:r>
              <a:rPr sz="1800" dirty="0">
                <a:solidFill>
                  <a:srgbClr val="FFFFFF"/>
                </a:solidFill>
                <a:latin typeface="Arial"/>
                <a:cs typeface="Arial"/>
              </a:rPr>
              <a:t>political</a:t>
            </a:r>
            <a:r>
              <a:rPr sz="1800" spc="-100" dirty="0">
                <a:solidFill>
                  <a:srgbClr val="FFFFFF"/>
                </a:solidFill>
                <a:latin typeface="Arial"/>
                <a:cs typeface="Arial"/>
              </a:rPr>
              <a:t> </a:t>
            </a:r>
            <a:r>
              <a:rPr sz="1800" spc="-10" dirty="0">
                <a:solidFill>
                  <a:srgbClr val="FFFFFF"/>
                </a:solidFill>
                <a:latin typeface="Arial"/>
                <a:cs typeface="Arial"/>
              </a:rPr>
              <a:t>belief.</a:t>
            </a:r>
            <a:endParaRPr sz="1800" dirty="0">
              <a:latin typeface="Arial"/>
              <a:cs typeface="Arial"/>
            </a:endParaRPr>
          </a:p>
          <a:p>
            <a:pPr>
              <a:lnSpc>
                <a:spcPct val="100000"/>
              </a:lnSpc>
              <a:spcBef>
                <a:spcPts val="4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sz="1800" spc="-110"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65" dirty="0">
                <a:solidFill>
                  <a:srgbClr val="FFFFFF"/>
                </a:solidFill>
                <a:latin typeface="Arial"/>
                <a:cs typeface="Arial"/>
              </a:rPr>
              <a:t>safeguarding</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promoting</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45" dirty="0">
                <a:solidFill>
                  <a:srgbClr val="FFFFFF"/>
                </a:solidFill>
                <a:latin typeface="Arial"/>
                <a:cs typeface="Arial"/>
              </a:rPr>
              <a:t>welfare</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30" dirty="0">
                <a:solidFill>
                  <a:srgbClr val="FFFFFF"/>
                </a:solidFill>
                <a:latin typeface="Arial"/>
                <a:cs typeface="Arial"/>
              </a:rPr>
              <a:t>children</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45" dirty="0">
                <a:solidFill>
                  <a:srgbClr val="FFFFFF"/>
                </a:solidFill>
                <a:latin typeface="Arial"/>
                <a:cs typeface="Arial"/>
              </a:rPr>
              <a:t>vulnerable</a:t>
            </a:r>
            <a:r>
              <a:rPr sz="1800" spc="-105" dirty="0">
                <a:solidFill>
                  <a:srgbClr val="FFFFFF"/>
                </a:solidFill>
                <a:latin typeface="Arial"/>
                <a:cs typeface="Arial"/>
              </a:rPr>
              <a:t> </a:t>
            </a:r>
            <a:r>
              <a:rPr sz="1800" spc="-35" dirty="0">
                <a:solidFill>
                  <a:srgbClr val="FFFFFF"/>
                </a:solidFill>
                <a:latin typeface="Arial"/>
                <a:cs typeface="Arial"/>
              </a:rPr>
              <a:t>adults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75" dirty="0">
                <a:solidFill>
                  <a:srgbClr val="FFFFFF"/>
                </a:solidFill>
                <a:latin typeface="Arial"/>
                <a:cs typeface="Arial"/>
              </a:rPr>
              <a:t>expects</a:t>
            </a:r>
            <a:r>
              <a:rPr sz="1800" spc="-110" dirty="0">
                <a:solidFill>
                  <a:srgbClr val="FFFFFF"/>
                </a:solidFill>
                <a:latin typeface="Arial"/>
                <a:cs typeface="Arial"/>
              </a:rPr>
              <a:t> </a:t>
            </a:r>
            <a:r>
              <a:rPr sz="1800" dirty="0">
                <a:solidFill>
                  <a:srgbClr val="FFFFFF"/>
                </a:solidFill>
                <a:latin typeface="Arial"/>
                <a:cs typeface="Arial"/>
              </a:rPr>
              <a:t>all</a:t>
            </a:r>
            <a:r>
              <a:rPr sz="1800" spc="-105" dirty="0">
                <a:solidFill>
                  <a:srgbClr val="FFFFFF"/>
                </a:solidFill>
                <a:latin typeface="Arial"/>
                <a:cs typeface="Arial"/>
              </a:rPr>
              <a:t> </a:t>
            </a:r>
            <a:r>
              <a:rPr sz="1800" spc="-65" dirty="0">
                <a:solidFill>
                  <a:srgbClr val="FFFFFF"/>
                </a:solidFill>
                <a:latin typeface="Arial"/>
                <a:cs typeface="Arial"/>
              </a:rPr>
              <a:t>employees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volunteers </a:t>
            </a:r>
            <a:r>
              <a:rPr sz="1800" dirty="0">
                <a:solidFill>
                  <a:srgbClr val="FFFFFF"/>
                </a:solidFill>
                <a:latin typeface="Arial"/>
                <a:cs typeface="Arial"/>
              </a:rPr>
              <a:t>to</a:t>
            </a:r>
            <a:r>
              <a:rPr sz="1800" spc="-105" dirty="0">
                <a:solidFill>
                  <a:srgbClr val="FFFFFF"/>
                </a:solidFill>
                <a:latin typeface="Arial"/>
                <a:cs typeface="Arial"/>
              </a:rPr>
              <a:t> </a:t>
            </a:r>
            <a:r>
              <a:rPr sz="1800" spc="-85" dirty="0">
                <a:solidFill>
                  <a:srgbClr val="FFFFFF"/>
                </a:solidFill>
                <a:latin typeface="Arial"/>
                <a:cs typeface="Arial"/>
              </a:rPr>
              <a:t>share</a:t>
            </a:r>
            <a:r>
              <a:rPr sz="1800" spc="-100" dirty="0">
                <a:solidFill>
                  <a:srgbClr val="FFFFFF"/>
                </a:solidFill>
                <a:latin typeface="Arial"/>
                <a:cs typeface="Arial"/>
              </a:rPr>
              <a:t> </a:t>
            </a:r>
            <a:r>
              <a:rPr sz="1800" spc="-20" dirty="0">
                <a:solidFill>
                  <a:srgbClr val="FFFFFF"/>
                </a:solidFill>
                <a:latin typeface="Arial"/>
                <a:cs typeface="Arial"/>
              </a:rPr>
              <a:t>this</a:t>
            </a:r>
            <a:r>
              <a:rPr sz="1800" spc="-100" dirty="0">
                <a:solidFill>
                  <a:srgbClr val="FFFFFF"/>
                </a:solidFill>
                <a:latin typeface="Arial"/>
                <a:cs typeface="Arial"/>
              </a:rPr>
              <a:t> </a:t>
            </a:r>
            <a:r>
              <a:rPr sz="1800" spc="-10" dirty="0">
                <a:solidFill>
                  <a:srgbClr val="FFFFFF"/>
                </a:solidFill>
                <a:latin typeface="Arial"/>
                <a:cs typeface="Arial"/>
              </a:rPr>
              <a:t>commitment.</a:t>
            </a:r>
            <a:endParaRPr lang="en-GB" spc="-10" dirty="0">
              <a:solidFill>
                <a:srgbClr val="FFFFFF"/>
              </a:solidFill>
              <a:latin typeface="Arial"/>
              <a:cs typeface="Arial"/>
            </a:endParaRPr>
          </a:p>
          <a:p>
            <a:pPr marL="12700" marR="72390">
              <a:lnSpc>
                <a:spcPct val="114599"/>
              </a:lnSpc>
              <a:spcBef>
                <a:spcPts val="5"/>
              </a:spcBef>
            </a:pPr>
            <a:endParaRPr sz="1800" dirty="0">
              <a:latin typeface="Arial"/>
              <a:cs typeface="Arial"/>
            </a:endParaRPr>
          </a:p>
          <a:p>
            <a:pPr marL="12700" marR="5080">
              <a:lnSpc>
                <a:spcPct val="114599"/>
              </a:lnSpc>
              <a:spcBef>
                <a:spcPts val="5"/>
              </a:spcBef>
            </a:pPr>
            <a:r>
              <a:rPr sz="1800" spc="-210" dirty="0">
                <a:solidFill>
                  <a:srgbClr val="FFFFFF"/>
                </a:solidFill>
                <a:latin typeface="Arial"/>
                <a:cs typeface="Arial"/>
              </a:rPr>
              <a:t>We</a:t>
            </a:r>
            <a:r>
              <a:rPr sz="1800" spc="-114"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dirty="0">
                <a:solidFill>
                  <a:srgbClr val="FFFFFF"/>
                </a:solidFill>
                <a:latin typeface="Arial"/>
                <a:cs typeface="Arial"/>
              </a:rPr>
              <a:t>not</a:t>
            </a:r>
            <a:r>
              <a:rPr sz="1800" spc="-110" dirty="0">
                <a:solidFill>
                  <a:srgbClr val="FFFFFF"/>
                </a:solidFill>
                <a:latin typeface="Arial"/>
                <a:cs typeface="Arial"/>
              </a:rPr>
              <a:t> </a:t>
            </a:r>
            <a:r>
              <a:rPr sz="1800" spc="-20" dirty="0">
                <a:solidFill>
                  <a:srgbClr val="FFFFFF"/>
                </a:solidFill>
                <a:latin typeface="Arial"/>
                <a:cs typeface="Arial"/>
              </a:rPr>
              <a:t>want</a:t>
            </a:r>
            <a:r>
              <a:rPr sz="1800" spc="-114" dirty="0">
                <a:solidFill>
                  <a:srgbClr val="FFFFFF"/>
                </a:solidFill>
                <a:latin typeface="Arial"/>
                <a:cs typeface="Arial"/>
              </a:rPr>
              <a:t> </a:t>
            </a:r>
            <a:r>
              <a:rPr sz="1800" spc="-20" dirty="0">
                <a:solidFill>
                  <a:srgbClr val="FFFFFF"/>
                </a:solidFill>
                <a:latin typeface="Arial"/>
                <a:cs typeface="Arial"/>
              </a:rPr>
              <a:t>recruitment</a:t>
            </a:r>
            <a:r>
              <a:rPr sz="1800" spc="-114" dirty="0">
                <a:solidFill>
                  <a:srgbClr val="FFFFFF"/>
                </a:solidFill>
                <a:latin typeface="Arial"/>
                <a:cs typeface="Arial"/>
              </a:rPr>
              <a:t> </a:t>
            </a:r>
            <a:r>
              <a:rPr sz="1800" dirty="0">
                <a:solidFill>
                  <a:srgbClr val="FFFFFF"/>
                </a:solidFill>
                <a:latin typeface="Arial"/>
                <a:cs typeface="Arial"/>
              </a:rPr>
              <a:t>for</a:t>
            </a:r>
            <a:r>
              <a:rPr sz="1800" spc="-110" dirty="0">
                <a:solidFill>
                  <a:srgbClr val="FFFFFF"/>
                </a:solidFill>
                <a:latin typeface="Arial"/>
                <a:cs typeface="Arial"/>
              </a:rPr>
              <a:t> </a:t>
            </a:r>
            <a:r>
              <a:rPr sz="1800" spc="-35" dirty="0">
                <a:solidFill>
                  <a:srgbClr val="FFFFFF"/>
                </a:solidFill>
                <a:latin typeface="Arial"/>
                <a:cs typeface="Arial"/>
              </a:rPr>
              <a:t>diversity</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5" dirty="0">
                <a:solidFill>
                  <a:srgbClr val="FFFFFF"/>
                </a:solidFill>
                <a:latin typeface="Arial"/>
                <a:cs typeface="Arial"/>
              </a:rPr>
              <a:t>simply</a:t>
            </a:r>
            <a:r>
              <a:rPr sz="1800" spc="-114" dirty="0">
                <a:solidFill>
                  <a:srgbClr val="FFFFFF"/>
                </a:solidFill>
                <a:latin typeface="Arial"/>
                <a:cs typeface="Arial"/>
              </a:rPr>
              <a:t> </a:t>
            </a:r>
            <a:r>
              <a:rPr sz="1800" spc="-70" dirty="0">
                <a:solidFill>
                  <a:srgbClr val="FFFFFF"/>
                </a:solidFill>
                <a:latin typeface="Arial"/>
                <a:cs typeface="Arial"/>
              </a:rPr>
              <a:t>be</a:t>
            </a:r>
            <a:r>
              <a:rPr sz="1800" spc="-114"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dirty="0">
                <a:solidFill>
                  <a:srgbClr val="FFFFFF"/>
                </a:solidFill>
                <a:latin typeface="Arial"/>
                <a:cs typeface="Arial"/>
              </a:rPr>
              <a:t>tick</a:t>
            </a:r>
            <a:r>
              <a:rPr sz="1800" spc="-114" dirty="0">
                <a:solidFill>
                  <a:srgbClr val="FFFFFF"/>
                </a:solidFill>
                <a:latin typeface="Arial"/>
                <a:cs typeface="Arial"/>
              </a:rPr>
              <a:t> </a:t>
            </a:r>
            <a:r>
              <a:rPr sz="1800" spc="-55" dirty="0">
                <a:solidFill>
                  <a:srgbClr val="FFFFFF"/>
                </a:solidFill>
                <a:latin typeface="Arial"/>
                <a:cs typeface="Arial"/>
              </a:rPr>
              <a:t>box</a:t>
            </a:r>
            <a:r>
              <a:rPr sz="1800" spc="-114" dirty="0">
                <a:solidFill>
                  <a:srgbClr val="FFFFFF"/>
                </a:solidFill>
                <a:latin typeface="Arial"/>
                <a:cs typeface="Arial"/>
              </a:rPr>
              <a:t> </a:t>
            </a:r>
            <a:r>
              <a:rPr sz="1800" spc="-85" dirty="0">
                <a:solidFill>
                  <a:srgbClr val="FFFFFF"/>
                </a:solidFill>
                <a:latin typeface="Arial"/>
                <a:cs typeface="Arial"/>
              </a:rPr>
              <a:t>exercise</a:t>
            </a:r>
            <a:r>
              <a:rPr sz="1800" spc="-110" dirty="0">
                <a:solidFill>
                  <a:srgbClr val="FFFFFF"/>
                </a:solidFill>
                <a:latin typeface="Arial"/>
                <a:cs typeface="Arial"/>
              </a:rPr>
              <a:t> </a:t>
            </a:r>
            <a:r>
              <a:rPr sz="1800" dirty="0">
                <a:solidFill>
                  <a:srgbClr val="FFFFFF"/>
                </a:solidFill>
                <a:latin typeface="Arial"/>
                <a:cs typeface="Arial"/>
              </a:rPr>
              <a:t>at</a:t>
            </a:r>
            <a:r>
              <a:rPr sz="1800" spc="-114"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sz="1800" spc="70" dirty="0">
                <a:solidFill>
                  <a:srgbClr val="FFFFFF"/>
                </a:solidFill>
                <a:latin typeface="Arial"/>
                <a:cs typeface="Arial"/>
              </a:rPr>
              <a:t>it</a:t>
            </a:r>
            <a:r>
              <a:rPr sz="1800" spc="-114" dirty="0">
                <a:solidFill>
                  <a:srgbClr val="FFFFFF"/>
                </a:solidFill>
                <a:latin typeface="Arial"/>
                <a:cs typeface="Arial"/>
              </a:rPr>
              <a:t> </a:t>
            </a:r>
            <a:r>
              <a:rPr sz="1800" spc="-65" dirty="0">
                <a:solidFill>
                  <a:srgbClr val="FFFFFF"/>
                </a:solidFill>
                <a:latin typeface="Arial"/>
                <a:cs typeface="Arial"/>
              </a:rPr>
              <a:t>is</a:t>
            </a:r>
            <a:r>
              <a:rPr sz="1800" spc="-114"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dirty="0">
                <a:solidFill>
                  <a:srgbClr val="FFFFFF"/>
                </a:solidFill>
                <a:latin typeface="Arial"/>
                <a:cs typeface="Arial"/>
              </a:rPr>
              <a:t>right</a:t>
            </a:r>
            <a:r>
              <a:rPr sz="1800" spc="-114" dirty="0">
                <a:solidFill>
                  <a:srgbClr val="FFFFFF"/>
                </a:solidFill>
                <a:latin typeface="Arial"/>
                <a:cs typeface="Arial"/>
              </a:rPr>
              <a:t> </a:t>
            </a:r>
            <a:r>
              <a:rPr sz="1800" spc="-10" dirty="0">
                <a:solidFill>
                  <a:srgbClr val="FFFFFF"/>
                </a:solidFill>
                <a:latin typeface="Arial"/>
                <a:cs typeface="Arial"/>
              </a:rPr>
              <a:t>thing</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15" dirty="0">
                <a:solidFill>
                  <a:srgbClr val="FFFFFF"/>
                </a:solidFill>
                <a:latin typeface="Arial"/>
                <a:cs typeface="Arial"/>
              </a:rPr>
              <a:t>the</a:t>
            </a:r>
            <a:r>
              <a:rPr sz="1800" spc="-114" dirty="0">
                <a:solidFill>
                  <a:srgbClr val="FFFFFF"/>
                </a:solidFill>
                <a:latin typeface="Arial"/>
                <a:cs typeface="Arial"/>
              </a:rPr>
              <a:t> </a:t>
            </a:r>
            <a:r>
              <a:rPr sz="1800" spc="-50" dirty="0">
                <a:solidFill>
                  <a:srgbClr val="FFFFFF"/>
                </a:solidFill>
                <a:latin typeface="Arial"/>
                <a:cs typeface="Arial"/>
              </a:rPr>
              <a:t>smartest</a:t>
            </a:r>
            <a:r>
              <a:rPr sz="1800" spc="-114" dirty="0">
                <a:solidFill>
                  <a:srgbClr val="FFFFFF"/>
                </a:solidFill>
                <a:latin typeface="Arial"/>
                <a:cs typeface="Arial"/>
              </a:rPr>
              <a:t> </a:t>
            </a:r>
            <a:r>
              <a:rPr sz="1800" spc="-70" dirty="0">
                <a:solidFill>
                  <a:srgbClr val="FFFFFF"/>
                </a:solidFill>
                <a:latin typeface="Arial"/>
                <a:cs typeface="Arial"/>
              </a:rPr>
              <a:t>way</a:t>
            </a:r>
            <a:r>
              <a:rPr sz="1800" spc="-110" dirty="0">
                <a:solidFill>
                  <a:srgbClr val="FFFFFF"/>
                </a:solidFill>
                <a:latin typeface="Arial"/>
                <a:cs typeface="Arial"/>
              </a:rPr>
              <a:t> </a:t>
            </a:r>
            <a:r>
              <a:rPr sz="1800" dirty="0">
                <a:solidFill>
                  <a:srgbClr val="FFFFFF"/>
                </a:solidFill>
                <a:latin typeface="Arial"/>
                <a:cs typeface="Arial"/>
              </a:rPr>
              <a:t>for</a:t>
            </a:r>
            <a:r>
              <a:rPr sz="1800" spc="-114" dirty="0">
                <a:solidFill>
                  <a:srgbClr val="FFFFFF"/>
                </a:solidFill>
                <a:latin typeface="Arial"/>
                <a:cs typeface="Arial"/>
              </a:rPr>
              <a:t> </a:t>
            </a:r>
            <a:r>
              <a:rPr sz="1800" spc="-100" dirty="0">
                <a:solidFill>
                  <a:srgbClr val="FFFFFF"/>
                </a:solidFill>
                <a:latin typeface="Arial"/>
                <a:cs typeface="Arial"/>
              </a:rPr>
              <a:t>us</a:t>
            </a:r>
            <a:r>
              <a:rPr sz="1800" spc="-110" dirty="0">
                <a:solidFill>
                  <a:srgbClr val="FFFFFF"/>
                </a:solidFill>
                <a:latin typeface="Arial"/>
                <a:cs typeface="Arial"/>
              </a:rPr>
              <a:t> </a:t>
            </a:r>
            <a:r>
              <a:rPr sz="1800" dirty="0">
                <a:solidFill>
                  <a:srgbClr val="FFFFFF"/>
                </a:solidFill>
                <a:latin typeface="Arial"/>
                <a:cs typeface="Arial"/>
              </a:rPr>
              <a:t>to</a:t>
            </a:r>
            <a:r>
              <a:rPr sz="1800" spc="-114" dirty="0">
                <a:solidFill>
                  <a:srgbClr val="FFFFFF"/>
                </a:solidFill>
                <a:latin typeface="Arial"/>
                <a:cs typeface="Arial"/>
              </a:rPr>
              <a:t> </a:t>
            </a:r>
            <a:r>
              <a:rPr sz="1800" spc="-25" dirty="0">
                <a:solidFill>
                  <a:srgbClr val="FFFFFF"/>
                </a:solidFill>
                <a:latin typeface="Arial"/>
                <a:cs typeface="Arial"/>
              </a:rPr>
              <a:t>do our</a:t>
            </a:r>
            <a:r>
              <a:rPr sz="1800" spc="-100" dirty="0">
                <a:solidFill>
                  <a:srgbClr val="FFFFFF"/>
                </a:solidFill>
                <a:latin typeface="Arial"/>
                <a:cs typeface="Arial"/>
              </a:rPr>
              <a:t> </a:t>
            </a:r>
            <a:r>
              <a:rPr sz="1800" spc="-85" dirty="0">
                <a:solidFill>
                  <a:srgbClr val="FFFFFF"/>
                </a:solidFill>
                <a:latin typeface="Arial"/>
                <a:cs typeface="Arial"/>
              </a:rPr>
              <a:t>business</a:t>
            </a:r>
            <a:r>
              <a:rPr lang="en-GB" spc="-85" dirty="0">
                <a:solidFill>
                  <a:srgbClr val="FFFFFF"/>
                </a:solidFill>
                <a:latin typeface="Arial"/>
                <a:cs typeface="Arial"/>
              </a:rPr>
              <a:t> and enabling us to be </a:t>
            </a:r>
            <a:r>
              <a:rPr sz="1800" spc="-45" dirty="0">
                <a:solidFill>
                  <a:srgbClr val="FFFFFF"/>
                </a:solidFill>
                <a:latin typeface="Arial"/>
                <a:cs typeface="Arial"/>
              </a:rPr>
              <a:t>representative</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lang="en-GB" sz="1800" spc="-55" dirty="0">
                <a:solidFill>
                  <a:srgbClr val="FFFFFF"/>
                </a:solidFill>
                <a:latin typeface="Arial"/>
                <a:cs typeface="Arial"/>
              </a:rPr>
              <a:t>communities</a:t>
            </a:r>
            <a:r>
              <a:rPr sz="1800" spc="-110" dirty="0">
                <a:solidFill>
                  <a:srgbClr val="FFFFFF"/>
                </a:solidFill>
                <a:latin typeface="Arial"/>
                <a:cs typeface="Arial"/>
              </a:rPr>
              <a:t> </a:t>
            </a:r>
            <a:r>
              <a:rPr sz="1800" spc="-70" dirty="0">
                <a:solidFill>
                  <a:srgbClr val="FFFFFF"/>
                </a:solidFill>
                <a:latin typeface="Arial"/>
                <a:cs typeface="Arial"/>
              </a:rPr>
              <a:t>we</a:t>
            </a:r>
            <a:r>
              <a:rPr sz="1800" spc="-110" dirty="0">
                <a:solidFill>
                  <a:srgbClr val="FFFFFF"/>
                </a:solidFill>
                <a:latin typeface="Arial"/>
                <a:cs typeface="Arial"/>
              </a:rPr>
              <a:t> </a:t>
            </a:r>
            <a:r>
              <a:rPr sz="1800" spc="-90" dirty="0">
                <a:solidFill>
                  <a:srgbClr val="FFFFFF"/>
                </a:solidFill>
                <a:latin typeface="Arial"/>
                <a:cs typeface="Arial"/>
              </a:rPr>
              <a:t>serve,</a:t>
            </a:r>
            <a:r>
              <a:rPr sz="1800" spc="-110"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40" dirty="0">
                <a:solidFill>
                  <a:srgbClr val="FFFFFF"/>
                </a:solidFill>
                <a:latin typeface="Arial"/>
                <a:cs typeface="Arial"/>
              </a:rPr>
              <a:t>creating</a:t>
            </a:r>
            <a:r>
              <a:rPr sz="1800" spc="-110"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spc="-65" dirty="0">
                <a:solidFill>
                  <a:srgbClr val="FFFFFF"/>
                </a:solidFill>
                <a:latin typeface="Arial"/>
                <a:cs typeface="Arial"/>
              </a:rPr>
              <a:t>diverse</a:t>
            </a:r>
            <a:r>
              <a:rPr sz="1800" spc="-110" dirty="0">
                <a:solidFill>
                  <a:srgbClr val="FFFFFF"/>
                </a:solidFill>
                <a:latin typeface="Arial"/>
                <a:cs typeface="Arial"/>
              </a:rPr>
              <a:t> </a:t>
            </a:r>
            <a:r>
              <a:rPr sz="1800" spc="-40" dirty="0">
                <a:solidFill>
                  <a:srgbClr val="FFFFFF"/>
                </a:solidFill>
                <a:latin typeface="Arial"/>
                <a:cs typeface="Arial"/>
              </a:rPr>
              <a:t>team</a:t>
            </a:r>
            <a:r>
              <a:rPr sz="1800" spc="-110" dirty="0">
                <a:solidFill>
                  <a:srgbClr val="FFFFFF"/>
                </a:solidFill>
                <a:latin typeface="Arial"/>
                <a:cs typeface="Arial"/>
              </a:rPr>
              <a:t> </a:t>
            </a:r>
            <a:r>
              <a:rPr sz="1800" spc="-65" dirty="0">
                <a:solidFill>
                  <a:srgbClr val="FFFFFF"/>
                </a:solidFill>
                <a:latin typeface="Arial"/>
                <a:cs typeface="Arial"/>
              </a:rPr>
              <a:t>is</a:t>
            </a:r>
            <a:r>
              <a:rPr sz="1800" spc="-110" dirty="0">
                <a:solidFill>
                  <a:srgbClr val="FFFFFF"/>
                </a:solidFill>
                <a:latin typeface="Arial"/>
                <a:cs typeface="Arial"/>
              </a:rPr>
              <a:t> </a:t>
            </a:r>
            <a:r>
              <a:rPr sz="1800" dirty="0">
                <a:solidFill>
                  <a:srgbClr val="FFFFFF"/>
                </a:solidFill>
                <a:latin typeface="Arial"/>
                <a:cs typeface="Arial"/>
              </a:rPr>
              <a:t>in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best</a:t>
            </a:r>
            <a:r>
              <a:rPr sz="1800" spc="-110" dirty="0">
                <a:solidFill>
                  <a:srgbClr val="FFFFFF"/>
                </a:solidFill>
                <a:latin typeface="Arial"/>
                <a:cs typeface="Arial"/>
              </a:rPr>
              <a:t> </a:t>
            </a:r>
            <a:r>
              <a:rPr sz="1800" spc="-25" dirty="0">
                <a:solidFill>
                  <a:srgbClr val="FFFFFF"/>
                </a:solidFill>
                <a:latin typeface="Arial"/>
                <a:cs typeface="Arial"/>
              </a:rPr>
              <a:t>interest</a:t>
            </a:r>
            <a:r>
              <a:rPr sz="1800" spc="-11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lang="en-GB" sz="1800" spc="-105" dirty="0">
                <a:solidFill>
                  <a:srgbClr val="FFFFFF"/>
                </a:solidFill>
                <a:latin typeface="Arial"/>
                <a:cs typeface="Arial"/>
              </a:rPr>
              <a:t>all </a:t>
            </a:r>
            <a:r>
              <a:rPr sz="1800" spc="-25" dirty="0">
                <a:solidFill>
                  <a:srgbClr val="FFFFFF"/>
                </a:solidFill>
                <a:latin typeface="Arial"/>
                <a:cs typeface="Arial"/>
              </a:rPr>
              <a:t>our </a:t>
            </a:r>
            <a:r>
              <a:rPr sz="1800" spc="-10" dirty="0">
                <a:solidFill>
                  <a:srgbClr val="FFFFFF"/>
                </a:solidFill>
                <a:latin typeface="Arial"/>
                <a:cs typeface="Arial"/>
              </a:rPr>
              <a:t>stakeholders.</a:t>
            </a:r>
            <a:endParaRPr sz="1800" dirty="0">
              <a:latin typeface="Arial"/>
              <a:cs typeface="Arial"/>
            </a:endParaRPr>
          </a:p>
          <a:p>
            <a:pPr>
              <a:lnSpc>
                <a:spcPct val="100000"/>
              </a:lnSpc>
            </a:pP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sz="4000" b="1" spc="-190" dirty="0">
                <a:solidFill>
                  <a:srgbClr val="FFFFFF"/>
                </a:solidFill>
                <a:latin typeface="Arial"/>
                <a:cs typeface="Arial"/>
              </a:rPr>
              <a:t>MORE</a:t>
            </a:r>
            <a:r>
              <a:rPr sz="4000" b="1" spc="-509" dirty="0">
                <a:solidFill>
                  <a:srgbClr val="FFFFFF"/>
                </a:solidFill>
                <a:latin typeface="Arial"/>
                <a:cs typeface="Arial"/>
              </a:rPr>
              <a:t> </a:t>
            </a:r>
            <a:r>
              <a:rPr sz="4000" b="1" spc="-35" dirty="0">
                <a:solidFill>
                  <a:srgbClr val="FFFFFF"/>
                </a:solidFill>
                <a:latin typeface="Arial"/>
                <a:cs typeface="Arial"/>
              </a:rPr>
              <a:t>INFORMATION</a:t>
            </a:r>
            <a:endParaRPr sz="4000" dirty="0">
              <a:latin typeface="Arial"/>
              <a:cs typeface="Arial"/>
            </a:endParaRPr>
          </a:p>
          <a:p>
            <a:pPr marL="58419" marR="7271384" indent="-46355">
              <a:lnSpc>
                <a:spcPct val="114599"/>
              </a:lnSpc>
              <a:spcBef>
                <a:spcPts val="3090"/>
              </a:spcBef>
            </a:pPr>
            <a:r>
              <a:rPr sz="1800" spc="-10" dirty="0">
                <a:solidFill>
                  <a:srgbClr val="FFFFFF"/>
                </a:solidFill>
                <a:latin typeface="Arial"/>
                <a:cs typeface="Arial"/>
              </a:rPr>
              <a:t>If</a:t>
            </a:r>
            <a:r>
              <a:rPr sz="1800" spc="-105" dirty="0">
                <a:solidFill>
                  <a:srgbClr val="FFFFFF"/>
                </a:solidFill>
                <a:latin typeface="Arial"/>
                <a:cs typeface="Arial"/>
              </a:rPr>
              <a:t> </a:t>
            </a:r>
            <a:r>
              <a:rPr sz="1800" spc="-30" dirty="0">
                <a:solidFill>
                  <a:srgbClr val="FFFFFF"/>
                </a:solidFill>
                <a:latin typeface="Arial"/>
                <a:cs typeface="Arial"/>
              </a:rPr>
              <a:t>you’d</a:t>
            </a:r>
            <a:r>
              <a:rPr sz="1800" spc="-105" dirty="0">
                <a:solidFill>
                  <a:srgbClr val="FFFFFF"/>
                </a:solidFill>
                <a:latin typeface="Arial"/>
                <a:cs typeface="Arial"/>
              </a:rPr>
              <a:t> </a:t>
            </a:r>
            <a:r>
              <a:rPr sz="1800" spc="-10" dirty="0">
                <a:solidFill>
                  <a:srgbClr val="FFFFFF"/>
                </a:solidFill>
                <a:latin typeface="Arial"/>
                <a:cs typeface="Arial"/>
              </a:rPr>
              <a:t>like</a:t>
            </a:r>
            <a:r>
              <a:rPr sz="1800" spc="-100"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30" dirty="0">
                <a:solidFill>
                  <a:srgbClr val="FFFFFF"/>
                </a:solidFill>
                <a:latin typeface="Arial"/>
                <a:cs typeface="Arial"/>
              </a:rPr>
              <a:t>know</a:t>
            </a:r>
            <a:r>
              <a:rPr sz="1800" spc="-100" dirty="0">
                <a:solidFill>
                  <a:srgbClr val="FFFFFF"/>
                </a:solidFill>
                <a:latin typeface="Arial"/>
                <a:cs typeface="Arial"/>
              </a:rPr>
              <a:t> </a:t>
            </a:r>
            <a:r>
              <a:rPr sz="1800" spc="-45" dirty="0">
                <a:solidFill>
                  <a:srgbClr val="FFFFFF"/>
                </a:solidFill>
                <a:latin typeface="Arial"/>
                <a:cs typeface="Arial"/>
              </a:rPr>
              <a:t>more</a:t>
            </a:r>
            <a:r>
              <a:rPr sz="1800" spc="-105" dirty="0">
                <a:solidFill>
                  <a:srgbClr val="FFFFFF"/>
                </a:solidFill>
                <a:latin typeface="Arial"/>
                <a:cs typeface="Arial"/>
              </a:rPr>
              <a:t> </a:t>
            </a:r>
            <a:r>
              <a:rPr sz="1800" spc="-25" dirty="0">
                <a:solidFill>
                  <a:srgbClr val="FFFFFF"/>
                </a:solidFill>
                <a:latin typeface="Arial"/>
                <a:cs typeface="Arial"/>
              </a:rPr>
              <a:t>about</a:t>
            </a:r>
            <a:r>
              <a:rPr sz="1800" spc="-100" dirty="0">
                <a:solidFill>
                  <a:srgbClr val="FFFFFF"/>
                </a:solidFill>
                <a:latin typeface="Arial"/>
                <a:cs typeface="Arial"/>
              </a:rPr>
              <a:t> </a:t>
            </a:r>
            <a:r>
              <a:rPr sz="1800" spc="-95" dirty="0">
                <a:solidFill>
                  <a:srgbClr val="FFFFFF"/>
                </a:solidFill>
                <a:latin typeface="Arial"/>
                <a:cs typeface="Arial"/>
              </a:rPr>
              <a:t>StreetGames</a:t>
            </a:r>
            <a:r>
              <a:rPr sz="1800" spc="-105" dirty="0">
                <a:solidFill>
                  <a:srgbClr val="FFFFFF"/>
                </a:solidFill>
                <a:latin typeface="Arial"/>
                <a:cs typeface="Arial"/>
              </a:rPr>
              <a:t> </a:t>
            </a:r>
            <a:r>
              <a:rPr sz="1800" spc="-85" dirty="0">
                <a:solidFill>
                  <a:srgbClr val="FFFFFF"/>
                </a:solidFill>
                <a:latin typeface="Arial"/>
                <a:cs typeface="Arial"/>
              </a:rPr>
              <a:t>please</a:t>
            </a:r>
            <a:r>
              <a:rPr sz="1800" spc="-100" dirty="0">
                <a:solidFill>
                  <a:srgbClr val="FFFFFF"/>
                </a:solidFill>
                <a:latin typeface="Arial"/>
                <a:cs typeface="Arial"/>
              </a:rPr>
              <a:t> </a:t>
            </a:r>
            <a:r>
              <a:rPr sz="1800" spc="-20" dirty="0">
                <a:solidFill>
                  <a:srgbClr val="FFFFFF"/>
                </a:solidFill>
                <a:latin typeface="Arial"/>
                <a:cs typeface="Arial"/>
              </a:rPr>
              <a:t>visit</a:t>
            </a:r>
            <a:r>
              <a:rPr sz="1800" spc="-105" dirty="0">
                <a:solidFill>
                  <a:srgbClr val="FFFFFF"/>
                </a:solidFill>
                <a:latin typeface="Arial"/>
                <a:cs typeface="Arial"/>
              </a:rPr>
              <a:t> </a:t>
            </a:r>
            <a:r>
              <a:rPr sz="1800" spc="-25" dirty="0">
                <a:solidFill>
                  <a:srgbClr val="FFFFFF"/>
                </a:solidFill>
                <a:latin typeface="Arial"/>
                <a:cs typeface="Arial"/>
              </a:rPr>
              <a:t>our</a:t>
            </a:r>
            <a:r>
              <a:rPr sz="1800" spc="-100" dirty="0">
                <a:solidFill>
                  <a:srgbClr val="FFFFFF"/>
                </a:solidFill>
                <a:latin typeface="Arial"/>
                <a:cs typeface="Arial"/>
              </a:rPr>
              <a:t> </a:t>
            </a:r>
            <a:r>
              <a:rPr sz="1800" spc="-10" dirty="0">
                <a:solidFill>
                  <a:srgbClr val="FFFFFF"/>
                </a:solidFill>
                <a:latin typeface="Arial"/>
                <a:cs typeface="Arial"/>
              </a:rPr>
              <a:t>website: </a:t>
            </a: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sz="1800" spc="-50" dirty="0">
                <a:solidFill>
                  <a:srgbClr val="FFFFFF"/>
                </a:solidFill>
                <a:latin typeface="Arial"/>
                <a:cs typeface="Arial"/>
              </a:rPr>
              <a:t>About</a:t>
            </a:r>
            <a:r>
              <a:rPr sz="1800" spc="-105" dirty="0">
                <a:solidFill>
                  <a:srgbClr val="FFFFFF"/>
                </a:solidFill>
                <a:latin typeface="Arial"/>
                <a:cs typeface="Arial"/>
              </a:rPr>
              <a:t> </a:t>
            </a:r>
            <a:r>
              <a:rPr sz="1800" spc="-95" dirty="0">
                <a:solidFill>
                  <a:srgbClr val="FFFFFF"/>
                </a:solidFill>
                <a:latin typeface="Arial"/>
                <a:cs typeface="Arial"/>
              </a:rPr>
              <a:t>StreetGames </a:t>
            </a:r>
            <a:r>
              <a:rPr sz="1800" spc="-55" dirty="0">
                <a:solidFill>
                  <a:srgbClr val="FFFFFF"/>
                </a:solidFill>
                <a:latin typeface="Arial"/>
                <a:cs typeface="Arial"/>
              </a:rPr>
              <a:t>and</a:t>
            </a:r>
            <a:r>
              <a:rPr sz="1800" spc="-95" dirty="0">
                <a:solidFill>
                  <a:srgbClr val="FFFFFF"/>
                </a:solidFill>
                <a:latin typeface="Arial"/>
                <a:cs typeface="Arial"/>
              </a:rPr>
              <a:t> </a:t>
            </a:r>
            <a:r>
              <a:rPr sz="1800" spc="-60" dirty="0">
                <a:solidFill>
                  <a:srgbClr val="FFFFFF"/>
                </a:solidFill>
                <a:latin typeface="Arial"/>
                <a:cs typeface="Arial"/>
              </a:rPr>
              <a:t>Doorstep</a:t>
            </a:r>
            <a:r>
              <a:rPr sz="1800" spc="-90" dirty="0">
                <a:solidFill>
                  <a:srgbClr val="FFFFFF"/>
                </a:solidFill>
                <a:latin typeface="Arial"/>
                <a:cs typeface="Arial"/>
              </a:rPr>
              <a:t> </a:t>
            </a:r>
            <a:r>
              <a:rPr sz="1800" spc="-10" dirty="0">
                <a:solidFill>
                  <a:srgbClr val="FFFFFF"/>
                </a:solidFill>
                <a:latin typeface="Arial"/>
                <a:cs typeface="Arial"/>
              </a:rPr>
              <a:t>Sport: </a:t>
            </a: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55893" rIns="0" bIns="0" rtlCol="0">
            <a:spAutoFit/>
          </a:bodyPr>
          <a:lstStyle/>
          <a:p>
            <a:pPr marL="12700">
              <a:lnSpc>
                <a:spcPct val="100000"/>
              </a:lnSpc>
              <a:spcBef>
                <a:spcPts val="100"/>
              </a:spcBef>
            </a:pPr>
            <a:r>
              <a:rPr spc="-225" dirty="0"/>
              <a:t>JOB</a:t>
            </a:r>
            <a:r>
              <a:rPr spc="-595" dirty="0"/>
              <a:t> </a:t>
            </a:r>
            <a:r>
              <a:rPr spc="-195" dirty="0"/>
              <a:t>DESCRIPTION</a:t>
            </a:r>
          </a:p>
        </p:txBody>
      </p:sp>
      <p:sp>
        <p:nvSpPr>
          <p:cNvPr id="4" name="object 4"/>
          <p:cNvSpPr/>
          <p:nvPr/>
        </p:nvSpPr>
        <p:spPr>
          <a:xfrm>
            <a:off x="1048657" y="236787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5" name="object 5"/>
          <p:cNvSpPr txBox="1"/>
          <p:nvPr/>
        </p:nvSpPr>
        <p:spPr>
          <a:xfrm>
            <a:off x="1016000" y="2542078"/>
            <a:ext cx="7828915" cy="10561096"/>
          </a:xfrm>
          <a:prstGeom prst="rect">
            <a:avLst/>
          </a:prstGeom>
        </p:spPr>
        <p:txBody>
          <a:bodyPr vert="horz" wrap="square" lIns="0" tIns="12700" rIns="0" bIns="0" rtlCol="0">
            <a:spAutoFit/>
          </a:bodyPr>
          <a:lstStyle/>
          <a:p>
            <a:pPr marL="40640" marR="1648460">
              <a:lnSpc>
                <a:spcPct val="114599"/>
              </a:lnSpc>
              <a:spcBef>
                <a:spcPts val="100"/>
              </a:spcBef>
            </a:pPr>
            <a:r>
              <a:rPr sz="1800" b="1" dirty="0">
                <a:solidFill>
                  <a:srgbClr val="FFFFFF"/>
                </a:solidFill>
                <a:latin typeface="Calibri"/>
                <a:cs typeface="Calibri"/>
              </a:rPr>
              <a:t>Job</a:t>
            </a:r>
            <a:r>
              <a:rPr sz="1800" b="1" spc="-25" dirty="0">
                <a:solidFill>
                  <a:srgbClr val="FFFFFF"/>
                </a:solidFill>
                <a:latin typeface="Calibri"/>
                <a:cs typeface="Calibri"/>
              </a:rPr>
              <a:t> </a:t>
            </a:r>
            <a:r>
              <a:rPr sz="1800" b="1" dirty="0">
                <a:solidFill>
                  <a:srgbClr val="FFFFFF"/>
                </a:solidFill>
                <a:latin typeface="Calibri"/>
                <a:cs typeface="Calibri"/>
              </a:rPr>
              <a:t>Title:</a:t>
            </a:r>
            <a:r>
              <a:rPr sz="1800" b="1" spc="-20" dirty="0">
                <a:solidFill>
                  <a:srgbClr val="FFFFFF"/>
                </a:solidFill>
                <a:latin typeface="Calibri"/>
                <a:cs typeface="Calibri"/>
              </a:rPr>
              <a:t> </a:t>
            </a:r>
            <a:r>
              <a:rPr lang="en-GB" sz="1800" b="1" spc="-20" dirty="0">
                <a:solidFill>
                  <a:srgbClr val="FFFFFF"/>
                </a:solidFill>
                <a:latin typeface="Calibri"/>
                <a:cs typeface="Calibri"/>
              </a:rPr>
              <a:t>Network Support Lead  (</a:t>
            </a:r>
            <a:r>
              <a:rPr lang="en-GB" b="1" spc="-20" dirty="0">
                <a:solidFill>
                  <a:srgbClr val="FFFFFF"/>
                </a:solidFill>
                <a:latin typeface="Calibri"/>
                <a:cs typeface="Calibri"/>
              </a:rPr>
              <a:t>London &amp; South East</a:t>
            </a:r>
            <a:r>
              <a:rPr lang="en-GB" sz="1800" b="1" spc="-20" dirty="0">
                <a:solidFill>
                  <a:srgbClr val="FFFFFF"/>
                </a:solidFill>
                <a:latin typeface="Calibri"/>
                <a:cs typeface="Calibri"/>
              </a:rPr>
              <a:t>)</a:t>
            </a:r>
          </a:p>
          <a:p>
            <a:pPr marL="40640" marR="1648460">
              <a:lnSpc>
                <a:spcPct val="114599"/>
              </a:lnSpc>
              <a:spcBef>
                <a:spcPts val="100"/>
              </a:spcBef>
            </a:pPr>
            <a:r>
              <a:rPr lang="en-US" sz="1800" b="1" dirty="0">
                <a:solidFill>
                  <a:srgbClr val="FFFFFF"/>
                </a:solidFill>
                <a:latin typeface="Calibri"/>
                <a:cs typeface="Calibri"/>
              </a:rPr>
              <a:t>Location:</a:t>
            </a:r>
            <a:r>
              <a:rPr lang="en-US" sz="1800" b="1" spc="-60" dirty="0">
                <a:solidFill>
                  <a:srgbClr val="FFFFFF"/>
                </a:solidFill>
                <a:latin typeface="Calibri"/>
                <a:cs typeface="Calibri"/>
              </a:rPr>
              <a:t> </a:t>
            </a:r>
            <a:r>
              <a:rPr lang="en-US" sz="1800" dirty="0">
                <a:solidFill>
                  <a:srgbClr val="FFFFFF"/>
                </a:solidFill>
                <a:latin typeface="Calibri"/>
                <a:cs typeface="Calibri"/>
              </a:rPr>
              <a:t>Regional</a:t>
            </a:r>
            <a:r>
              <a:rPr lang="en-US" sz="1800" spc="-55" dirty="0">
                <a:solidFill>
                  <a:srgbClr val="FFFFFF"/>
                </a:solidFill>
                <a:latin typeface="Calibri"/>
                <a:cs typeface="Calibri"/>
              </a:rPr>
              <a:t> </a:t>
            </a:r>
            <a:r>
              <a:rPr lang="en-US" sz="1800" dirty="0">
                <a:solidFill>
                  <a:srgbClr val="FFFFFF"/>
                </a:solidFill>
                <a:latin typeface="Calibri"/>
                <a:cs typeface="Calibri"/>
              </a:rPr>
              <a:t>(</a:t>
            </a:r>
            <a:r>
              <a:rPr lang="en-US" sz="1800" spc="-10" dirty="0">
                <a:solidFill>
                  <a:srgbClr val="FFFFFF"/>
                </a:solidFill>
                <a:latin typeface="Calibri"/>
                <a:cs typeface="Calibri"/>
              </a:rPr>
              <a:t>Regular attendance at London House of Sport) </a:t>
            </a:r>
          </a:p>
          <a:p>
            <a:pPr marL="40640" marR="1648460">
              <a:lnSpc>
                <a:spcPct val="114599"/>
              </a:lnSpc>
              <a:spcBef>
                <a:spcPts val="100"/>
              </a:spcBef>
            </a:pPr>
            <a:r>
              <a:rPr lang="en-US" sz="1800" b="1" dirty="0">
                <a:solidFill>
                  <a:srgbClr val="FFFFFF"/>
                </a:solidFill>
                <a:latin typeface="Calibri"/>
                <a:cs typeface="Calibri"/>
              </a:rPr>
              <a:t>Grade/Salary</a:t>
            </a:r>
            <a:r>
              <a:rPr lang="en-US" sz="1800" b="1" spc="-60" dirty="0">
                <a:solidFill>
                  <a:srgbClr val="FFFFFF"/>
                </a:solidFill>
                <a:latin typeface="Calibri"/>
                <a:cs typeface="Calibri"/>
              </a:rPr>
              <a:t> </a:t>
            </a:r>
            <a:r>
              <a:rPr lang="en-US" sz="1800" b="1" dirty="0">
                <a:solidFill>
                  <a:srgbClr val="FFFFFF"/>
                </a:solidFill>
                <a:latin typeface="Calibri"/>
                <a:cs typeface="Calibri"/>
              </a:rPr>
              <a:t>Range: </a:t>
            </a:r>
            <a:r>
              <a:rPr lang="en-US" sz="1800" dirty="0">
                <a:solidFill>
                  <a:srgbClr val="FFFFFF"/>
                </a:solidFill>
                <a:latin typeface="Calibri"/>
                <a:cs typeface="Calibri"/>
              </a:rPr>
              <a:t>SO2 – PO1, SCP 32 – 36 £37,145 - £41,209</a:t>
            </a:r>
            <a:br>
              <a:rPr lang="en-US" sz="1800" dirty="0">
                <a:solidFill>
                  <a:srgbClr val="FFFFFF"/>
                </a:solidFill>
                <a:latin typeface="Calibri"/>
                <a:cs typeface="Calibri"/>
              </a:rPr>
            </a:br>
            <a:r>
              <a:rPr lang="en-US" sz="1800" b="1" dirty="0">
                <a:solidFill>
                  <a:srgbClr val="FFFFFF"/>
                </a:solidFill>
                <a:latin typeface="Calibri"/>
                <a:cs typeface="Calibri"/>
              </a:rPr>
              <a:t>Type: </a:t>
            </a:r>
            <a:r>
              <a:rPr lang="en-US" sz="1800" dirty="0">
                <a:solidFill>
                  <a:srgbClr val="FFFFFF"/>
                </a:solidFill>
                <a:latin typeface="Calibri"/>
                <a:cs typeface="Calibri"/>
              </a:rPr>
              <a:t>Permanent</a:t>
            </a:r>
            <a:endParaRPr lang="en-US" sz="1800" dirty="0">
              <a:latin typeface="Calibri"/>
              <a:cs typeface="Calibri"/>
            </a:endParaRPr>
          </a:p>
          <a:p>
            <a:pPr>
              <a:lnSpc>
                <a:spcPct val="100000"/>
              </a:lnSpc>
              <a:spcBef>
                <a:spcPts val="515"/>
              </a:spcBef>
            </a:pPr>
            <a:endParaRPr lang="en-US" sz="1800" dirty="0">
              <a:latin typeface="Calibri"/>
              <a:cs typeface="Calibri"/>
            </a:endParaRPr>
          </a:p>
          <a:p>
            <a:pPr marL="12700" marR="40005">
              <a:lnSpc>
                <a:spcPct val="114599"/>
              </a:lnSpc>
            </a:pPr>
            <a:r>
              <a:rPr sz="1800" dirty="0">
                <a:solidFill>
                  <a:srgbClr val="FFFFFF"/>
                </a:solidFill>
                <a:latin typeface="Calibri"/>
                <a:cs typeface="Calibri"/>
              </a:rPr>
              <a:t>StreetGames</a:t>
            </a:r>
            <a:r>
              <a:rPr sz="1800" spc="-50"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5" dirty="0">
                <a:solidFill>
                  <a:srgbClr val="FFFFFF"/>
                </a:solidFill>
                <a:latin typeface="Calibri"/>
                <a:cs typeface="Calibri"/>
              </a:rPr>
              <a:t> </a:t>
            </a:r>
            <a:r>
              <a:rPr sz="1800" dirty="0">
                <a:solidFill>
                  <a:srgbClr val="FFFFFF"/>
                </a:solidFill>
                <a:latin typeface="Calibri"/>
                <a:cs typeface="Calibri"/>
              </a:rPr>
              <a:t>UK</a:t>
            </a:r>
            <a:r>
              <a:rPr sz="1800" spc="-45" dirty="0">
                <a:solidFill>
                  <a:srgbClr val="FFFFFF"/>
                </a:solidFill>
                <a:latin typeface="Calibri"/>
                <a:cs typeface="Calibri"/>
              </a:rPr>
              <a:t> </a:t>
            </a:r>
            <a:r>
              <a:rPr sz="1800" dirty="0">
                <a:solidFill>
                  <a:srgbClr val="FFFFFF"/>
                </a:solidFill>
                <a:latin typeface="Calibri"/>
                <a:cs typeface="Calibri"/>
              </a:rPr>
              <a:t>charity</a:t>
            </a:r>
            <a:r>
              <a:rPr sz="1800" spc="-50"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absolute</a:t>
            </a:r>
            <a:r>
              <a:rPr sz="1800" spc="-45" dirty="0">
                <a:solidFill>
                  <a:srgbClr val="FFFFFF"/>
                </a:solidFill>
                <a:latin typeface="Calibri"/>
                <a:cs typeface="Calibri"/>
              </a:rPr>
              <a:t> </a:t>
            </a:r>
            <a:r>
              <a:rPr sz="1800" dirty="0">
                <a:solidFill>
                  <a:srgbClr val="FFFFFF"/>
                </a:solidFill>
                <a:latin typeface="Calibri"/>
                <a:cs typeface="Calibri"/>
              </a:rPr>
              <a:t>focus</a:t>
            </a:r>
            <a:r>
              <a:rPr sz="1800" spc="-45" dirty="0">
                <a:solidFill>
                  <a:srgbClr val="FFFFFF"/>
                </a:solidFill>
                <a:latin typeface="Calibri"/>
                <a:cs typeface="Calibri"/>
              </a:rPr>
              <a:t> </a:t>
            </a:r>
            <a:r>
              <a:rPr sz="1800" dirty="0">
                <a:solidFill>
                  <a:srgbClr val="FFFFFF"/>
                </a:solidFill>
                <a:latin typeface="Calibri"/>
                <a:cs typeface="Calibri"/>
              </a:rPr>
              <a:t>on</a:t>
            </a:r>
            <a:r>
              <a:rPr sz="1800" spc="-45" dirty="0">
                <a:solidFill>
                  <a:srgbClr val="FFFFFF"/>
                </a:solidFill>
                <a:latin typeface="Calibri"/>
                <a:cs typeface="Calibri"/>
              </a:rPr>
              <a:t> </a:t>
            </a:r>
            <a:r>
              <a:rPr sz="1800" spc="-10" dirty="0">
                <a:solidFill>
                  <a:srgbClr val="FFFFFF"/>
                </a:solidFill>
                <a:latin typeface="Calibri"/>
                <a:cs typeface="Calibri"/>
              </a:rPr>
              <a:t>transforming</a:t>
            </a:r>
            <a:r>
              <a:rPr sz="1800" spc="-50"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lives</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children</a:t>
            </a:r>
            <a:r>
              <a:rPr sz="1800" spc="-45"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from</a:t>
            </a:r>
            <a:r>
              <a:rPr sz="1800" spc="-45" dirty="0">
                <a:solidFill>
                  <a:srgbClr val="FFFFFF"/>
                </a:solidFill>
                <a:latin typeface="Calibri"/>
                <a:cs typeface="Calibri"/>
              </a:rPr>
              <a:t> </a:t>
            </a:r>
            <a:r>
              <a:rPr sz="1800" spc="-20" dirty="0">
                <a:solidFill>
                  <a:srgbClr val="FFFFFF"/>
                </a:solidFill>
                <a:latin typeface="Calibri"/>
                <a:cs typeface="Calibri"/>
              </a:rPr>
              <a:t>low-</a:t>
            </a:r>
            <a:r>
              <a:rPr sz="1800" dirty="0">
                <a:solidFill>
                  <a:srgbClr val="FFFFFF"/>
                </a:solidFill>
                <a:latin typeface="Calibri"/>
                <a:cs typeface="Calibri"/>
              </a:rPr>
              <a:t>income,</a:t>
            </a:r>
            <a:r>
              <a:rPr sz="1800" spc="-45" dirty="0">
                <a:solidFill>
                  <a:srgbClr val="FFFFFF"/>
                </a:solidFill>
                <a:latin typeface="Calibri"/>
                <a:cs typeface="Calibri"/>
              </a:rPr>
              <a:t> </a:t>
            </a:r>
            <a:r>
              <a:rPr sz="1800" spc="-10" dirty="0">
                <a:solidFill>
                  <a:srgbClr val="FFFFFF"/>
                </a:solidFill>
                <a:latin typeface="Calibri"/>
                <a:cs typeface="Calibri"/>
              </a:rPr>
              <a:t>underserved</a:t>
            </a:r>
            <a:r>
              <a:rPr sz="1800" spc="-45" dirty="0">
                <a:solidFill>
                  <a:srgbClr val="FFFFFF"/>
                </a:solidFill>
                <a:latin typeface="Calibri"/>
                <a:cs typeface="Calibri"/>
              </a:rPr>
              <a:t> </a:t>
            </a:r>
            <a:r>
              <a:rPr sz="1800" spc="-10" dirty="0">
                <a:solidFill>
                  <a:srgbClr val="FFFFFF"/>
                </a:solidFill>
                <a:latin typeface="Calibri"/>
                <a:cs typeface="Calibri"/>
              </a:rPr>
              <a:t>communities </a:t>
            </a:r>
            <a:r>
              <a:rPr sz="1800" dirty="0">
                <a:solidFill>
                  <a:srgbClr val="FFFFFF"/>
                </a:solidFill>
                <a:latin typeface="Calibri"/>
                <a:cs typeface="Calibri"/>
              </a:rPr>
              <a:t>through</a:t>
            </a:r>
            <a:r>
              <a:rPr sz="1800" spc="-65" dirty="0">
                <a:solidFill>
                  <a:srgbClr val="FFFFFF"/>
                </a:solidFill>
                <a:latin typeface="Calibri"/>
                <a:cs typeface="Calibri"/>
              </a:rPr>
              <a:t> </a:t>
            </a:r>
            <a:r>
              <a:rPr sz="1800" dirty="0">
                <a:solidFill>
                  <a:srgbClr val="FFFFFF"/>
                </a:solidFill>
                <a:latin typeface="Calibri"/>
                <a:cs typeface="Calibri"/>
              </a:rPr>
              <a:t>sport</a:t>
            </a:r>
            <a:r>
              <a:rPr sz="1800" spc="-60" dirty="0">
                <a:solidFill>
                  <a:srgbClr val="FFFFFF"/>
                </a:solidFill>
                <a:latin typeface="Calibri"/>
                <a:cs typeface="Calibri"/>
              </a:rPr>
              <a:t> </a:t>
            </a:r>
            <a:r>
              <a:rPr sz="1800" dirty="0">
                <a:solidFill>
                  <a:srgbClr val="FFFFFF"/>
                </a:solidFill>
                <a:latin typeface="Calibri"/>
                <a:cs typeface="Calibri"/>
              </a:rPr>
              <a:t>and</a:t>
            </a:r>
            <a:r>
              <a:rPr sz="1800" spc="-60" dirty="0">
                <a:solidFill>
                  <a:srgbClr val="FFFFFF"/>
                </a:solidFill>
                <a:latin typeface="Calibri"/>
                <a:cs typeface="Calibri"/>
              </a:rPr>
              <a:t> </a:t>
            </a:r>
            <a:r>
              <a:rPr sz="1800" dirty="0">
                <a:solidFill>
                  <a:srgbClr val="FFFFFF"/>
                </a:solidFill>
                <a:latin typeface="Calibri"/>
                <a:cs typeface="Calibri"/>
              </a:rPr>
              <a:t>physical</a:t>
            </a:r>
            <a:r>
              <a:rPr sz="1800" spc="-60" dirty="0">
                <a:solidFill>
                  <a:srgbClr val="FFFFFF"/>
                </a:solidFill>
                <a:latin typeface="Calibri"/>
                <a:cs typeface="Calibri"/>
              </a:rPr>
              <a:t> </a:t>
            </a:r>
            <a:r>
              <a:rPr sz="1800" spc="-10" dirty="0">
                <a:solidFill>
                  <a:srgbClr val="FFFFFF"/>
                </a:solidFill>
                <a:latin typeface="Calibri"/>
                <a:cs typeface="Calibri"/>
              </a:rPr>
              <a:t>activity.</a:t>
            </a:r>
            <a:endParaRPr sz="1800" dirty="0">
              <a:latin typeface="Calibri"/>
              <a:cs typeface="Calibri"/>
            </a:endParaRPr>
          </a:p>
          <a:p>
            <a:pPr>
              <a:lnSpc>
                <a:spcPct val="100000"/>
              </a:lnSpc>
              <a:spcBef>
                <a:spcPts val="275"/>
              </a:spcBef>
            </a:pPr>
            <a:endParaRPr sz="1800" dirty="0">
              <a:latin typeface="Calibri"/>
              <a:cs typeface="Calibri"/>
            </a:endParaRPr>
          </a:p>
          <a:p>
            <a:pPr marL="12700" marR="10160">
              <a:lnSpc>
                <a:spcPct val="114599"/>
              </a:lnSpc>
              <a:spcBef>
                <a:spcPts val="5"/>
              </a:spcBef>
            </a:pPr>
            <a:r>
              <a:rPr lang="en-GB" sz="1800" b="1" dirty="0">
                <a:solidFill>
                  <a:srgbClr val="FFFFFF"/>
                </a:solidFill>
                <a:latin typeface="Calibri"/>
                <a:cs typeface="Calibri"/>
              </a:rPr>
              <a:t>Role description </a:t>
            </a:r>
            <a:endParaRPr sz="1800" b="1" dirty="0">
              <a:latin typeface="Calibri"/>
              <a:cs typeface="Calibri"/>
            </a:endParaRPr>
          </a:p>
          <a:p>
            <a:pPr>
              <a:lnSpc>
                <a:spcPct val="100000"/>
              </a:lnSpc>
              <a:spcBef>
                <a:spcPts val="275"/>
              </a:spcBef>
            </a:pPr>
            <a:endParaRPr sz="1800" dirty="0">
              <a:latin typeface="Calibri"/>
              <a:cs typeface="Calibri"/>
            </a:endParaRPr>
          </a:p>
          <a:p>
            <a:pPr marL="12700" marR="5080">
              <a:lnSpc>
                <a:spcPct val="114599"/>
              </a:lnSpc>
            </a:pPr>
            <a:r>
              <a:rPr sz="1800" dirty="0">
                <a:solidFill>
                  <a:srgbClr val="FFFFFF"/>
                </a:solidFill>
                <a:latin typeface="Calibri"/>
                <a:cs typeface="Calibri"/>
              </a:rPr>
              <a:t>This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an</a:t>
            </a:r>
            <a:r>
              <a:rPr sz="1800" spc="-40" dirty="0">
                <a:solidFill>
                  <a:srgbClr val="FFFFFF"/>
                </a:solidFill>
                <a:latin typeface="Calibri"/>
                <a:cs typeface="Calibri"/>
              </a:rPr>
              <a:t> </a:t>
            </a:r>
            <a:r>
              <a:rPr sz="1800" dirty="0">
                <a:solidFill>
                  <a:srgbClr val="FFFFFF"/>
                </a:solidFill>
                <a:latin typeface="Calibri"/>
                <a:cs typeface="Calibri"/>
              </a:rPr>
              <a:t>exciting</a:t>
            </a:r>
            <a:r>
              <a:rPr sz="1800" spc="-35" dirty="0">
                <a:solidFill>
                  <a:srgbClr val="FFFFFF"/>
                </a:solidFill>
                <a:latin typeface="Calibri"/>
                <a:cs typeface="Calibri"/>
              </a:rPr>
              <a:t> </a:t>
            </a:r>
            <a:r>
              <a:rPr sz="1800" spc="-10" dirty="0">
                <a:solidFill>
                  <a:srgbClr val="FFFFFF"/>
                </a:solidFill>
                <a:latin typeface="Calibri"/>
                <a:cs typeface="Calibri"/>
              </a:rPr>
              <a:t>opportunity</a:t>
            </a:r>
            <a:r>
              <a:rPr sz="1800" spc="-40" dirty="0">
                <a:solidFill>
                  <a:srgbClr val="FFFFFF"/>
                </a:solidFill>
                <a:latin typeface="Calibri"/>
                <a:cs typeface="Calibri"/>
              </a:rPr>
              <a:t> </a:t>
            </a:r>
            <a:r>
              <a:rPr sz="1800" dirty="0">
                <a:solidFill>
                  <a:srgbClr val="FFFFFF"/>
                </a:solidFill>
                <a:latin typeface="Calibri"/>
                <a:cs typeface="Calibri"/>
              </a:rPr>
              <a:t>for</a:t>
            </a:r>
            <a:r>
              <a:rPr sz="1800" spc="-35" dirty="0">
                <a:solidFill>
                  <a:srgbClr val="FFFFFF"/>
                </a:solidFill>
                <a:latin typeface="Calibri"/>
                <a:cs typeface="Calibri"/>
              </a:rPr>
              <a:t> </a:t>
            </a:r>
            <a:r>
              <a:rPr lang="en-GB" spc="-35" dirty="0">
                <a:solidFill>
                  <a:srgbClr val="FFFFFF"/>
                </a:solidFill>
                <a:latin typeface="Calibri"/>
                <a:cs typeface="Calibri"/>
              </a:rPr>
              <a:t>candidates with experience of successfully managing project work, relationships and working with multiple partners. You will have excellent networking and relationship building skills with the ability to apply these to a range of local and regional organisations.</a:t>
            </a:r>
            <a:endParaRPr lang="en-GB" sz="180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r>
              <a:rPr lang="en-GB" spc="-40" dirty="0">
                <a:solidFill>
                  <a:srgbClr val="FFFFFF"/>
                </a:solidFill>
                <a:latin typeface="Calibri"/>
                <a:cs typeface="Calibri"/>
              </a:rPr>
              <a:t>The StreetGames Network Support Lead will play a vital role in delivering Doorstep Sport offers and support for the network of Locally Trusted Organisations based in London &amp; South East who support young people from low-income communities to be (more) physically active. </a:t>
            </a:r>
          </a:p>
          <a:p>
            <a:pPr marL="12700" marR="5080">
              <a:lnSpc>
                <a:spcPct val="114599"/>
              </a:lnSpc>
            </a:pPr>
            <a:endParaRPr lang="en-GB" spc="-40" dirty="0">
              <a:solidFill>
                <a:srgbClr val="FFFFFF"/>
              </a:solidFill>
              <a:latin typeface="Calibri"/>
              <a:cs typeface="Calibri"/>
            </a:endParaRPr>
          </a:p>
          <a:p>
            <a:pPr marL="12700" marR="5080">
              <a:lnSpc>
                <a:spcPct val="114599"/>
              </a:lnSpc>
            </a:pPr>
            <a:r>
              <a:rPr lang="en-GB" spc="-40" dirty="0">
                <a:solidFill>
                  <a:srgbClr val="FFFFFF"/>
                </a:solidFill>
                <a:latin typeface="Calibri"/>
                <a:cs typeface="Calibri"/>
              </a:rPr>
              <a:t>The purpose of this role is to have a strong focus on the ‘today’ aspect of StreetGames’ strategy ‘Active For Today &amp; Tomorrow’, in place. </a:t>
            </a: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7</a:t>
            </a:fld>
            <a:endParaRPr spc="-50" dirty="0"/>
          </a:p>
        </p:txBody>
      </p:sp>
      <p:sp>
        <p:nvSpPr>
          <p:cNvPr id="6" name="object 6"/>
          <p:cNvSpPr txBox="1">
            <a:spLocks noGrp="1"/>
          </p:cNvSpPr>
          <p:nvPr>
            <p:ph sz="half" idx="3"/>
          </p:nvPr>
        </p:nvSpPr>
        <p:spPr>
          <a:xfrm>
            <a:off x="11340662" y="3030532"/>
            <a:ext cx="6424930" cy="5421997"/>
          </a:xfrm>
          <a:prstGeom prst="rect">
            <a:avLst/>
          </a:prstGeom>
        </p:spPr>
        <p:txBody>
          <a:bodyPr vert="horz" wrap="square" lIns="0" tIns="12700" rIns="0" bIns="0" rtlCol="0">
            <a:spAutoFit/>
          </a:bodyPr>
          <a:lstStyle/>
          <a:p>
            <a:pPr marL="12700" marR="5080" algn="just">
              <a:lnSpc>
                <a:spcPct val="114599"/>
              </a:lnSpc>
              <a:spcBef>
                <a:spcPts val="100"/>
              </a:spcBef>
            </a:pPr>
            <a:r>
              <a:rPr dirty="0"/>
              <a:t>StreetGames</a:t>
            </a:r>
            <a:r>
              <a:rPr lang="en-GB" spc="254" dirty="0"/>
              <a:t> </a:t>
            </a:r>
            <a:r>
              <a:rPr lang="en-GB" dirty="0"/>
              <a:t>provides a comprehensive offer of support to a network of Locally Trusted Organisations (LTOs) across England and Wales. The post holder will be responsible for mobilising this offer in the London &amp; South East and contributing to its development.</a:t>
            </a:r>
            <a:endParaRPr spc="-10" dirty="0"/>
          </a:p>
          <a:p>
            <a:pPr>
              <a:lnSpc>
                <a:spcPct val="100000"/>
              </a:lnSpc>
              <a:spcBef>
                <a:spcPts val="275"/>
              </a:spcBef>
            </a:pPr>
            <a:endParaRPr spc="-10" dirty="0"/>
          </a:p>
          <a:p>
            <a:pPr marL="12700" marR="5080" algn="just">
              <a:lnSpc>
                <a:spcPct val="114599"/>
              </a:lnSpc>
            </a:pPr>
            <a:r>
              <a:rPr lang="en-GB" dirty="0"/>
              <a:t>The</a:t>
            </a:r>
            <a:r>
              <a:rPr lang="en-GB" spc="50" dirty="0"/>
              <a:t> </a:t>
            </a:r>
            <a:r>
              <a:rPr lang="en-GB" dirty="0"/>
              <a:t>Network Support Lead (London &amp; South East) will</a:t>
            </a:r>
            <a:r>
              <a:rPr lang="en-GB" spc="55" dirty="0"/>
              <a:t> </a:t>
            </a:r>
            <a:r>
              <a:rPr lang="en-GB" spc="-25" dirty="0"/>
              <a:t>need to adapt to the ever-changing needs of the StreetGames network and alongside other members of the place team, ensure that StreetGames offers and support are positioned in the right places</a:t>
            </a:r>
            <a:r>
              <a:rPr lang="en-GB" dirty="0"/>
              <a:t>.</a:t>
            </a:r>
            <a:r>
              <a:rPr lang="en-GB" spc="305" dirty="0"/>
              <a:t> </a:t>
            </a:r>
            <a:r>
              <a:rPr lang="en-GB" dirty="0"/>
              <a:t>The</a:t>
            </a:r>
            <a:r>
              <a:rPr lang="en-GB" spc="310" dirty="0"/>
              <a:t> </a:t>
            </a:r>
            <a:r>
              <a:rPr lang="en-GB" dirty="0"/>
              <a:t>post</a:t>
            </a:r>
            <a:r>
              <a:rPr lang="en-GB" spc="310" dirty="0"/>
              <a:t> </a:t>
            </a:r>
            <a:r>
              <a:rPr lang="en-GB" dirty="0"/>
              <a:t>holder</a:t>
            </a:r>
            <a:r>
              <a:rPr lang="en-GB" spc="305" dirty="0"/>
              <a:t> </a:t>
            </a:r>
            <a:r>
              <a:rPr lang="en-GB" dirty="0"/>
              <a:t>will</a:t>
            </a:r>
            <a:r>
              <a:rPr lang="en-GB" spc="310" dirty="0"/>
              <a:t> </a:t>
            </a:r>
            <a:r>
              <a:rPr lang="en-GB" dirty="0"/>
              <a:t>be a key point of contact within the region in relation to projects, offers and general support to LTOs.</a:t>
            </a:r>
            <a:endParaRPr lang="en-GB" spc="-10" dirty="0"/>
          </a:p>
          <a:p>
            <a:pPr marL="12700" marR="5080" algn="just">
              <a:lnSpc>
                <a:spcPct val="114599"/>
              </a:lnSpc>
            </a:pPr>
            <a:endParaRPr lang="en-GB" spc="-10" dirty="0"/>
          </a:p>
          <a:p>
            <a:pPr marL="12700" marR="5080" algn="just">
              <a:lnSpc>
                <a:spcPct val="114599"/>
              </a:lnSpc>
            </a:pPr>
            <a:r>
              <a:rPr lang="en-GB" spc="-10" dirty="0"/>
              <a:t>No candidate will meet every single desired requirement. If your experience looks a little different from what we have identified and you think you can bring value to the role, we would love to learn more about you!</a:t>
            </a:r>
            <a:endParaRPr spc="-10" dirty="0"/>
          </a:p>
          <a:p>
            <a:pPr>
              <a:lnSpc>
                <a:spcPct val="100000"/>
              </a:lnSpc>
              <a:spcBef>
                <a:spcPts val="275"/>
              </a:spcBef>
            </a:pPr>
            <a:endParaRPr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KEY</a:t>
            </a:r>
            <a:r>
              <a:rPr spc="-590" dirty="0"/>
              <a:t> </a:t>
            </a:r>
            <a:r>
              <a:rPr spc="-290" dirty="0"/>
              <a:t>RESPONSIBILITIES</a:t>
            </a:r>
          </a:p>
        </p:txBody>
      </p:sp>
      <p:sp>
        <p:nvSpPr>
          <p:cNvPr id="3" name="object 3"/>
          <p:cNvSpPr/>
          <p:nvPr/>
        </p:nvSpPr>
        <p:spPr>
          <a:xfrm>
            <a:off x="1021443" y="179070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532765" y="1943100"/>
            <a:ext cx="16739235" cy="867673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The</a:t>
            </a:r>
            <a:r>
              <a:rPr sz="1800" b="1" spc="-35" dirty="0">
                <a:solidFill>
                  <a:srgbClr val="FFFFFF"/>
                </a:solidFill>
                <a:latin typeface="Calibri"/>
                <a:cs typeface="Calibri"/>
              </a:rPr>
              <a:t> </a:t>
            </a:r>
            <a:r>
              <a:rPr sz="1800" b="1" dirty="0">
                <a:solidFill>
                  <a:srgbClr val="FFFFFF"/>
                </a:solidFill>
                <a:latin typeface="Calibri"/>
                <a:cs typeface="Calibri"/>
              </a:rPr>
              <a:t>postholder</a:t>
            </a:r>
            <a:r>
              <a:rPr sz="1800" b="1" spc="-35" dirty="0">
                <a:solidFill>
                  <a:srgbClr val="FFFFFF"/>
                </a:solidFill>
                <a:latin typeface="Calibri"/>
                <a:cs typeface="Calibri"/>
              </a:rPr>
              <a:t> </a:t>
            </a:r>
            <a:r>
              <a:rPr sz="1800" b="1" spc="-10" dirty="0">
                <a:solidFill>
                  <a:srgbClr val="FFFFFF"/>
                </a:solidFill>
                <a:latin typeface="Calibri"/>
                <a:cs typeface="Calibri"/>
              </a:rPr>
              <a:t>will</a:t>
            </a:r>
            <a:r>
              <a:rPr lang="en-GB" sz="1800" b="1" spc="-10" dirty="0">
                <a:solidFill>
                  <a:srgbClr val="FFFFFF"/>
                </a:solidFill>
                <a:latin typeface="Calibri"/>
                <a:cs typeface="Calibri"/>
              </a:rPr>
              <a:t> need to:</a:t>
            </a:r>
            <a:endParaRPr sz="1800" dirty="0">
              <a:latin typeface="Calibri"/>
              <a:cs typeface="Calibri"/>
            </a:endParaRP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Work closely with the Network Support Team and the respective Place Team, to implement regional plans, which ensure that projects, offers and support to Locally Trusted Organisations (LTOs) are effective. This includes (but not exclusively):</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Ensuring the StreetGames Core offer is mobilised, in place, including but not limited to National Governing Body (NGB) and sport offers, as well as Inspiration campaign opportunities.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Delivering the offers, linked to national contractual obligations.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Project managing, coordinating and where appropriate, delivering the StreetGames Training requirements for the region, including any contractual obligations from Sport England or other partners.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Engaging and supporting LTOs, through a range of approaches, including digital engagement and face-to-face meetings.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co-ordinate the gathering of monitoring and evaluation information for funder reports, in relation to outputs and outcomes of projects delivered across the region/nationally.</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work closely with the London &amp; South East Place Team ensuring that StreetGames offers and support is positioned in the right areas.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oversee and directly deliver (subject to achieving/possessing the right qualification) a range of workshops and courses which take learners’ needs into account by primarily creating and maintaining a safe, supportive, interactive and enjoyable learning environment in all delivery, and by utilising a range of learning activities covering different learning styles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deliver support to the workforce within doorstep sport beyond the workshop environment through CPD groups, bite-size learning and other opportunities for improving practice.</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ensure accurate records of attendance, achievement and evaluation are completed.</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grow and support a network of casual tutors, in place, working closely with the Workforce Development Manager as required.</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pro-actively and creatively identify solutions to challenges with delivery in place.</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adopt a ‘learning approach’ and regularly gather, and share, learning and good practise with LTOs from across place, as well as working closely with colleagues from other parts of StreetGames, to draw on the skills, experience and expertise of others within the organisation. </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contribute to the wider development of StreetGames as an organisation, particularly in relation to engagement with locally trusted organisations and the development of Doorstep Sport. </a:t>
            </a:r>
          </a:p>
          <a:p>
            <a:pPr marL="400050" indent="-195580">
              <a:lnSpc>
                <a:spcPts val="2055"/>
              </a:lnSpc>
              <a:spcBef>
                <a:spcPts val="1740"/>
              </a:spcBef>
              <a:buAutoNum type="arabicPeriod"/>
              <a:tabLst>
                <a:tab pos="400050" algn="l"/>
              </a:tabLst>
            </a:pPr>
            <a:endParaRPr lang="en-GB" sz="1800" b="1" dirty="0">
              <a:solidFill>
                <a:srgbClr val="FFFFFF"/>
              </a:solidFill>
              <a:latin typeface="Calibri"/>
              <a:cs typeface="Calibri"/>
            </a:endParaRP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a:t>
            </a:r>
            <a:endParaRPr spc="-265" dirty="0"/>
          </a:p>
        </p:txBody>
      </p:sp>
      <p:sp>
        <p:nvSpPr>
          <p:cNvPr id="3" name="object 3"/>
          <p:cNvSpPr/>
          <p:nvPr/>
        </p:nvSpPr>
        <p:spPr>
          <a:xfrm>
            <a:off x="1016000" y="1855214"/>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072927"/>
            <a:ext cx="16227425" cy="7197483"/>
          </a:xfrm>
          <a:prstGeom prst="rect">
            <a:avLst/>
          </a:prstGeom>
        </p:spPr>
        <p:txBody>
          <a:bodyPr vert="horz" wrap="square" lIns="0" tIns="71755" rIns="0" bIns="0" rtlCol="0">
            <a:spAutoFit/>
          </a:bodyPr>
          <a:lstStyle/>
          <a:p>
            <a:pPr marL="12700">
              <a:spcBef>
                <a:spcPts val="565"/>
              </a:spcBef>
            </a:pPr>
            <a:r>
              <a:rPr lang="en-GB" sz="1800" b="1" spc="-10" dirty="0">
                <a:solidFill>
                  <a:srgbClr val="FFFFFF"/>
                </a:solidFill>
                <a:latin typeface="Calibri"/>
                <a:cs typeface="Calibri"/>
              </a:rPr>
              <a:t>Qualifications/Education/Training</a:t>
            </a:r>
          </a:p>
          <a:p>
            <a:pPr marL="12700">
              <a:spcBef>
                <a:spcPts val="565"/>
              </a:spcBef>
            </a:pPr>
            <a:r>
              <a:rPr lang="en-GB" b="1" u="sng" spc="-10" dirty="0">
                <a:solidFill>
                  <a:srgbClr val="FFFFFF"/>
                </a:solidFill>
                <a:latin typeface="Calibri"/>
                <a:cs typeface="Calibri"/>
              </a:rPr>
              <a:t>Essential</a:t>
            </a:r>
          </a:p>
          <a:p>
            <a:pPr marL="298450" indent="-285750">
              <a:spcBef>
                <a:spcPts val="565"/>
              </a:spcBef>
              <a:buFont typeface="Arial" panose="020B0604020202020204" pitchFamily="34" charset="0"/>
              <a:buChar char="•"/>
            </a:pPr>
            <a:r>
              <a:rPr lang="en-GB" sz="1800" spc="-10" dirty="0">
                <a:solidFill>
                  <a:srgbClr val="FFFFFF"/>
                </a:solidFill>
                <a:latin typeface="Calibri"/>
                <a:cs typeface="Calibri"/>
              </a:rPr>
              <a:t>Qualified to Level 2 (5 GCSE’s A-C including English and Maths)</a:t>
            </a:r>
          </a:p>
          <a:p>
            <a:pPr marL="298450" indent="-285750">
              <a:spcBef>
                <a:spcPts val="565"/>
              </a:spcBef>
              <a:buFont typeface="Arial" panose="020B0604020202020204" pitchFamily="34" charset="0"/>
              <a:buChar char="•"/>
            </a:pPr>
            <a:r>
              <a:rPr lang="en-GB" spc="-10" dirty="0">
                <a:solidFill>
                  <a:srgbClr val="FFFFFF"/>
                </a:solidFill>
                <a:latin typeface="Calibri"/>
                <a:cs typeface="Calibri"/>
              </a:rPr>
              <a:t>Evidence of continuing professional development and training</a:t>
            </a:r>
            <a:endParaRPr lang="en-GB" sz="1800" dirty="0">
              <a:latin typeface="Calibri"/>
              <a:cs typeface="Calibri"/>
            </a:endParaRPr>
          </a:p>
          <a:p>
            <a:pPr marL="12700">
              <a:lnSpc>
                <a:spcPct val="100000"/>
              </a:lnSpc>
              <a:spcBef>
                <a:spcPts val="565"/>
              </a:spcBef>
            </a:pPr>
            <a:r>
              <a:rPr lang="en-GB" sz="1800" b="1" u="sng" spc="-10" dirty="0">
                <a:solidFill>
                  <a:srgbClr val="FFFFFF"/>
                </a:solidFill>
                <a:latin typeface="Calibri"/>
                <a:cs typeface="Calibri"/>
              </a:rPr>
              <a:t>Desirable</a:t>
            </a:r>
          </a:p>
          <a:p>
            <a:pPr marL="298450" indent="-285750">
              <a:lnSpc>
                <a:spcPct val="100000"/>
              </a:lnSpc>
              <a:spcBef>
                <a:spcPts val="565"/>
              </a:spcBef>
              <a:buFont typeface="Arial" panose="020B0604020202020204" pitchFamily="34" charset="0"/>
              <a:buChar char="•"/>
            </a:pPr>
            <a:r>
              <a:rPr lang="en-GB" spc="-10" dirty="0">
                <a:solidFill>
                  <a:srgbClr val="FFFFFF"/>
                </a:solidFill>
                <a:latin typeface="Calibri"/>
                <a:cs typeface="Calibri"/>
              </a:rPr>
              <a:t>Level 3 Award in Education and Training (formerly Preparing to Teach in the Lifelong Learning Sector’) or other equivalent tutoring qualification, or willingness to work towards</a:t>
            </a:r>
          </a:p>
          <a:p>
            <a:pPr marL="298450" indent="-285750">
              <a:lnSpc>
                <a:spcPct val="100000"/>
              </a:lnSpc>
              <a:spcBef>
                <a:spcPts val="565"/>
              </a:spcBef>
              <a:buFont typeface="Arial" panose="020B0604020202020204" pitchFamily="34" charset="0"/>
              <a:buChar char="•"/>
            </a:pPr>
            <a:endParaRPr lang="en-GB" b="1" spc="-10" dirty="0">
              <a:solidFill>
                <a:srgbClr val="FFFFFF"/>
              </a:solidFill>
              <a:latin typeface="Calibri"/>
              <a:cs typeface="Calibri"/>
            </a:endParaRPr>
          </a:p>
          <a:p>
            <a:pPr marL="12700">
              <a:lnSpc>
                <a:spcPct val="100000"/>
              </a:lnSpc>
              <a:spcBef>
                <a:spcPts val="565"/>
              </a:spcBef>
            </a:pPr>
            <a:r>
              <a:rPr sz="1800" b="1" spc="-10" dirty="0">
                <a:solidFill>
                  <a:srgbClr val="FFFFFF"/>
                </a:solidFill>
                <a:latin typeface="Calibri"/>
                <a:cs typeface="Calibri"/>
              </a:rPr>
              <a:t>Experience</a:t>
            </a:r>
            <a:endParaRPr sz="1800" dirty="0">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delivering sport and / or working in underserved areas.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providing face-to-face support to a network of local organisations.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project management.</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planning and delivery of meetings and events.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collecting relevant evidence, feedback and monitoring data to evaluate the effectiveness of projects.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working with local, regional and national organisations.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co-ordinating and/or delivering training opportunities.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Knowledge or experience of programmes designed to engage young people in to volunteering and training opportunities.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managing staff or contractors to deliver effectively.</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 </a:t>
            </a:r>
            <a:r>
              <a:rPr sz="1800" dirty="0">
                <a:solidFill>
                  <a:srgbClr val="FFFFFF"/>
                </a:solidFill>
                <a:latin typeface="Calibri"/>
                <a:cs typeface="Calibri"/>
              </a:rPr>
              <a:t>Excellent</a:t>
            </a:r>
            <a:r>
              <a:rPr sz="1800" spc="-45" dirty="0">
                <a:solidFill>
                  <a:srgbClr val="FFFFFF"/>
                </a:solidFill>
                <a:latin typeface="Calibri"/>
                <a:cs typeface="Calibri"/>
              </a:rPr>
              <a:t> </a:t>
            </a:r>
            <a:r>
              <a:rPr sz="1800" spc="-10" dirty="0">
                <a:solidFill>
                  <a:srgbClr val="FFFFFF"/>
                </a:solidFill>
                <a:latin typeface="Calibri"/>
                <a:cs typeface="Calibri"/>
              </a:rPr>
              <a:t>organisational</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time</a:t>
            </a:r>
            <a:r>
              <a:rPr sz="1800" spc="-40" dirty="0">
                <a:solidFill>
                  <a:srgbClr val="FFFFFF"/>
                </a:solidFill>
                <a:latin typeface="Calibri"/>
                <a:cs typeface="Calibri"/>
              </a:rPr>
              <a:t> </a:t>
            </a:r>
            <a:r>
              <a:rPr sz="1800" spc="-10" dirty="0">
                <a:solidFill>
                  <a:srgbClr val="FFFFFF"/>
                </a:solidFill>
                <a:latin typeface="Calibri"/>
                <a:cs typeface="Calibri"/>
              </a:rPr>
              <a:t>management</a:t>
            </a:r>
            <a:r>
              <a:rPr sz="1800" spc="-45" dirty="0">
                <a:solidFill>
                  <a:srgbClr val="FFFFFF"/>
                </a:solidFill>
                <a:latin typeface="Calibri"/>
                <a:cs typeface="Calibri"/>
              </a:rPr>
              <a:t> </a:t>
            </a:r>
            <a:r>
              <a:rPr sz="1800" dirty="0">
                <a:solidFill>
                  <a:srgbClr val="FFFFFF"/>
                </a:solidFill>
                <a:latin typeface="Calibri"/>
                <a:cs typeface="Calibri"/>
              </a:rPr>
              <a:t>skills</a:t>
            </a:r>
            <a:r>
              <a:rPr sz="1800" spc="-40" dirty="0">
                <a:solidFill>
                  <a:srgbClr val="FFFFFF"/>
                </a:solidFill>
                <a:latin typeface="Calibri"/>
                <a:cs typeface="Calibri"/>
              </a:rPr>
              <a:t> </a:t>
            </a:r>
            <a:r>
              <a:rPr sz="1800" dirty="0">
                <a:solidFill>
                  <a:srgbClr val="FFFFFF"/>
                </a:solidFill>
                <a:latin typeface="Calibri"/>
                <a:cs typeface="Calibri"/>
              </a:rPr>
              <a:t>with</a:t>
            </a:r>
            <a:r>
              <a:rPr sz="1800" spc="-40"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ability</a:t>
            </a:r>
            <a:r>
              <a:rPr sz="1800" spc="-40"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prioritise</a:t>
            </a:r>
            <a:r>
              <a:rPr sz="1800" spc="-40"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manage</a:t>
            </a:r>
            <a:r>
              <a:rPr sz="1800" spc="-45" dirty="0">
                <a:solidFill>
                  <a:srgbClr val="FFFFFF"/>
                </a:solidFill>
                <a:latin typeface="Calibri"/>
                <a:cs typeface="Calibri"/>
              </a:rPr>
              <a:t> </a:t>
            </a:r>
            <a:r>
              <a:rPr sz="1800" spc="-10" dirty="0">
                <a:solidFill>
                  <a:srgbClr val="FFFFFF"/>
                </a:solidFill>
                <a:latin typeface="Calibri"/>
                <a:cs typeface="Calibri"/>
              </a:rPr>
              <a:t>conflicting</a:t>
            </a:r>
            <a:r>
              <a:rPr sz="1800" spc="-40" dirty="0">
                <a:solidFill>
                  <a:srgbClr val="FFFFFF"/>
                </a:solidFill>
                <a:latin typeface="Calibri"/>
                <a:cs typeface="Calibri"/>
              </a:rPr>
              <a:t> </a:t>
            </a:r>
            <a:r>
              <a:rPr sz="1800" dirty="0">
                <a:solidFill>
                  <a:srgbClr val="FFFFFF"/>
                </a:solidFill>
                <a:latin typeface="Calibri"/>
                <a:cs typeface="Calibri"/>
              </a:rPr>
              <a:t>demands</a:t>
            </a:r>
            <a:r>
              <a:rPr sz="1800" spc="-45"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meet</a:t>
            </a:r>
            <a:r>
              <a:rPr sz="1800" spc="-40" dirty="0">
                <a:solidFill>
                  <a:srgbClr val="FFFFFF"/>
                </a:solidFill>
                <a:latin typeface="Calibri"/>
                <a:cs typeface="Calibri"/>
              </a:rPr>
              <a:t> </a:t>
            </a:r>
            <a:r>
              <a:rPr sz="1800" dirty="0">
                <a:solidFill>
                  <a:srgbClr val="FFFFFF"/>
                </a:solidFill>
                <a:latin typeface="Calibri"/>
                <a:cs typeface="Calibri"/>
              </a:rPr>
              <a:t>tight</a:t>
            </a:r>
            <a:r>
              <a:rPr sz="1800" spc="-45" dirty="0">
                <a:solidFill>
                  <a:srgbClr val="FFFFFF"/>
                </a:solidFill>
                <a:latin typeface="Calibri"/>
                <a:cs typeface="Calibri"/>
              </a:rPr>
              <a:t> </a:t>
            </a:r>
            <a:r>
              <a:rPr sz="1800" spc="-10" dirty="0">
                <a:solidFill>
                  <a:srgbClr val="FFFFFF"/>
                </a:solidFill>
                <a:latin typeface="Calibri"/>
                <a:cs typeface="Calibri"/>
              </a:rPr>
              <a:t>deadlines.</a:t>
            </a:r>
            <a:endParaRPr lang="en-GB" sz="1800" spc="-10" dirty="0">
              <a:solidFill>
                <a:srgbClr val="FFFFFF"/>
              </a:solidFill>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 </a:t>
            </a:r>
            <a:r>
              <a:rPr sz="1800" dirty="0">
                <a:solidFill>
                  <a:srgbClr val="FFFFFF"/>
                </a:solidFill>
                <a:latin typeface="Calibri"/>
                <a:cs typeface="Calibri"/>
              </a:rPr>
              <a:t>High</a:t>
            </a:r>
            <a:r>
              <a:rPr sz="1800" spc="-50" dirty="0">
                <a:solidFill>
                  <a:srgbClr val="FFFFFF"/>
                </a:solidFill>
                <a:latin typeface="Calibri"/>
                <a:cs typeface="Calibri"/>
              </a:rPr>
              <a:t> </a:t>
            </a:r>
            <a:r>
              <a:rPr sz="1800" dirty="0">
                <a:solidFill>
                  <a:srgbClr val="FFFFFF"/>
                </a:solidFill>
                <a:latin typeface="Calibri"/>
                <a:cs typeface="Calibri"/>
              </a:rPr>
              <a:t>level</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competence</a:t>
            </a:r>
            <a:r>
              <a:rPr sz="1800" spc="-50" dirty="0">
                <a:solidFill>
                  <a:srgbClr val="FFFFFF"/>
                </a:solidFill>
                <a:latin typeface="Calibri"/>
                <a:cs typeface="Calibri"/>
              </a:rPr>
              <a:t> </a:t>
            </a:r>
            <a:r>
              <a:rPr sz="1800" dirty="0">
                <a:solidFill>
                  <a:srgbClr val="FFFFFF"/>
                </a:solidFill>
                <a:latin typeface="Calibri"/>
                <a:cs typeface="Calibri"/>
              </a:rPr>
              <a:t>in</a:t>
            </a:r>
            <a:r>
              <a:rPr sz="1800" spc="-50" dirty="0">
                <a:solidFill>
                  <a:srgbClr val="FFFFFF"/>
                </a:solidFill>
                <a:latin typeface="Calibri"/>
                <a:cs typeface="Calibri"/>
              </a:rPr>
              <a:t> </a:t>
            </a:r>
            <a:r>
              <a:rPr sz="1800" dirty="0">
                <a:solidFill>
                  <a:srgbClr val="FFFFFF"/>
                </a:solidFill>
                <a:latin typeface="Calibri"/>
                <a:cs typeface="Calibri"/>
              </a:rPr>
              <a:t>use</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IT</a:t>
            </a:r>
            <a:r>
              <a:rPr sz="1800" spc="-50" dirty="0">
                <a:solidFill>
                  <a:srgbClr val="FFFFFF"/>
                </a:solidFill>
                <a:latin typeface="Calibri"/>
                <a:cs typeface="Calibri"/>
              </a:rPr>
              <a:t> </a:t>
            </a:r>
            <a:r>
              <a:rPr sz="1800" dirty="0">
                <a:solidFill>
                  <a:srgbClr val="FFFFFF"/>
                </a:solidFill>
                <a:latin typeface="Calibri"/>
                <a:cs typeface="Calibri"/>
              </a:rPr>
              <a:t>including</a:t>
            </a:r>
            <a:r>
              <a:rPr sz="1800" spc="-50" dirty="0">
                <a:solidFill>
                  <a:srgbClr val="FFFFFF"/>
                </a:solidFill>
                <a:latin typeface="Calibri"/>
                <a:cs typeface="Calibri"/>
              </a:rPr>
              <a:t> </a:t>
            </a:r>
            <a:r>
              <a:rPr sz="1800" dirty="0">
                <a:solidFill>
                  <a:srgbClr val="FFFFFF"/>
                </a:solidFill>
                <a:latin typeface="Calibri"/>
                <a:cs typeface="Calibri"/>
              </a:rPr>
              <a:t>Microsoft</a:t>
            </a:r>
            <a:r>
              <a:rPr sz="1800" spc="-50" dirty="0">
                <a:solidFill>
                  <a:srgbClr val="FFFFFF"/>
                </a:solidFill>
                <a:latin typeface="Calibri"/>
                <a:cs typeface="Calibri"/>
              </a:rPr>
              <a:t> </a:t>
            </a:r>
            <a:r>
              <a:rPr sz="1800" dirty="0">
                <a:solidFill>
                  <a:srgbClr val="FFFFFF"/>
                </a:solidFill>
                <a:latin typeface="Calibri"/>
                <a:cs typeface="Calibri"/>
              </a:rPr>
              <a:t>Office</a:t>
            </a:r>
            <a:r>
              <a:rPr sz="1800" spc="-50" dirty="0">
                <a:solidFill>
                  <a:srgbClr val="FFFFFF"/>
                </a:solidFill>
                <a:latin typeface="Calibri"/>
                <a:cs typeface="Calibri"/>
              </a:rPr>
              <a:t> </a:t>
            </a:r>
            <a:r>
              <a:rPr sz="1800" dirty="0">
                <a:solidFill>
                  <a:srgbClr val="FFFFFF"/>
                </a:solidFill>
                <a:latin typeface="Calibri"/>
                <a:cs typeface="Calibri"/>
              </a:rPr>
              <a:t>packages</a:t>
            </a:r>
            <a:r>
              <a:rPr sz="1800" spc="-50"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dirty="0">
                <a:solidFill>
                  <a:srgbClr val="FFFFFF"/>
                </a:solidFill>
                <a:latin typeface="Calibri"/>
                <a:cs typeface="Calibri"/>
              </a:rPr>
              <a:t>database</a:t>
            </a:r>
            <a:r>
              <a:rPr sz="1800" spc="-50" dirty="0">
                <a:solidFill>
                  <a:srgbClr val="FFFFFF"/>
                </a:solidFill>
                <a:latin typeface="Calibri"/>
                <a:cs typeface="Calibri"/>
              </a:rPr>
              <a:t> </a:t>
            </a:r>
            <a:r>
              <a:rPr sz="1800" dirty="0">
                <a:solidFill>
                  <a:srgbClr val="FFFFFF"/>
                </a:solidFill>
                <a:latin typeface="Calibri"/>
                <a:cs typeface="Calibri"/>
              </a:rPr>
              <a:t>design</a:t>
            </a:r>
            <a:r>
              <a:rPr sz="1800" spc="-50"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20" dirty="0">
                <a:solidFill>
                  <a:srgbClr val="FFFFFF"/>
                </a:solidFill>
                <a:latin typeface="Calibri"/>
                <a:cs typeface="Calibri"/>
              </a:rPr>
              <a:t>use.</a:t>
            </a:r>
            <a:endParaRPr lang="en-GB" sz="1800" spc="-20" dirty="0">
              <a:solidFill>
                <a:srgbClr val="FFFFFF"/>
              </a:solidFill>
              <a:latin typeface="Calibri"/>
              <a:cs typeface="Calibri"/>
            </a:endParaRPr>
          </a:p>
          <a:p>
            <a:pPr marL="236854" indent="-224154">
              <a:lnSpc>
                <a:spcPct val="100000"/>
              </a:lnSpc>
              <a:spcBef>
                <a:spcPts val="465"/>
              </a:spcBef>
              <a:buSzPct val="97222"/>
              <a:buAutoNum type="arabicPeriod"/>
              <a:tabLst>
                <a:tab pos="236854" algn="l"/>
              </a:tabLst>
            </a:pPr>
            <a:r>
              <a:rPr lang="en-GB" spc="-20" dirty="0">
                <a:solidFill>
                  <a:srgbClr val="FFFFFF"/>
                </a:solidFill>
                <a:latin typeface="Calibri"/>
                <a:cs typeface="Calibri"/>
              </a:rPr>
              <a:t> </a:t>
            </a:r>
            <a:r>
              <a:rPr sz="1800" dirty="0">
                <a:solidFill>
                  <a:srgbClr val="FFFFFF"/>
                </a:solidFill>
                <a:latin typeface="Calibri"/>
                <a:cs typeface="Calibri"/>
              </a:rPr>
              <a:t>Expert</a:t>
            </a:r>
            <a:r>
              <a:rPr sz="1800" spc="-45" dirty="0">
                <a:solidFill>
                  <a:srgbClr val="FFFFFF"/>
                </a:solidFill>
                <a:latin typeface="Calibri"/>
                <a:cs typeface="Calibri"/>
              </a:rPr>
              <a:t> </a:t>
            </a:r>
            <a:r>
              <a:rPr sz="1800" spc="-10" dirty="0">
                <a:solidFill>
                  <a:srgbClr val="FFFFFF"/>
                </a:solidFill>
                <a:latin typeface="Calibri"/>
                <a:cs typeface="Calibri"/>
              </a:rPr>
              <a:t>knowledge</a:t>
            </a:r>
            <a:r>
              <a:rPr sz="1800" spc="-40" dirty="0">
                <a:solidFill>
                  <a:srgbClr val="FFFFFF"/>
                </a:solidFill>
                <a:latin typeface="Calibri"/>
                <a:cs typeface="Calibri"/>
              </a:rPr>
              <a:t> </a:t>
            </a:r>
            <a:r>
              <a:rPr sz="1800" dirty="0">
                <a:solidFill>
                  <a:srgbClr val="FFFFFF"/>
                </a:solidFill>
                <a:latin typeface="Calibri"/>
                <a:cs typeface="Calibri"/>
              </a:rPr>
              <a:t>of</a:t>
            </a:r>
            <a:r>
              <a:rPr sz="1800" spc="-40" dirty="0">
                <a:solidFill>
                  <a:srgbClr val="FFFFFF"/>
                </a:solidFill>
                <a:latin typeface="Calibri"/>
                <a:cs typeface="Calibri"/>
              </a:rPr>
              <a:t> </a:t>
            </a:r>
            <a:r>
              <a:rPr sz="1800" spc="-10" dirty="0">
                <a:solidFill>
                  <a:srgbClr val="FFFFFF"/>
                </a:solidFill>
                <a:latin typeface="Calibri"/>
                <a:cs typeface="Calibri"/>
              </a:rPr>
              <a:t>fundraising</a:t>
            </a:r>
            <a:r>
              <a:rPr sz="1800" spc="-40" dirty="0">
                <a:solidFill>
                  <a:srgbClr val="FFFFFF"/>
                </a:solidFill>
                <a:latin typeface="Calibri"/>
                <a:cs typeface="Calibri"/>
              </a:rPr>
              <a:t> </a:t>
            </a:r>
            <a:r>
              <a:rPr sz="1800" dirty="0">
                <a:solidFill>
                  <a:srgbClr val="FFFFFF"/>
                </a:solidFill>
                <a:latin typeface="Calibri"/>
                <a:cs typeface="Calibri"/>
              </a:rPr>
              <a:t>law,</a:t>
            </a:r>
            <a:r>
              <a:rPr sz="1800" spc="-45" dirty="0">
                <a:solidFill>
                  <a:srgbClr val="FFFFFF"/>
                </a:solidFill>
                <a:latin typeface="Calibri"/>
                <a:cs typeface="Calibri"/>
              </a:rPr>
              <a:t> </a:t>
            </a:r>
            <a:r>
              <a:rPr sz="1800" dirty="0">
                <a:solidFill>
                  <a:srgbClr val="FFFFFF"/>
                </a:solidFill>
                <a:latin typeface="Calibri"/>
                <a:cs typeface="Calibri"/>
              </a:rPr>
              <a:t>standards,</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best</a:t>
            </a:r>
            <a:r>
              <a:rPr sz="1800" spc="-40" dirty="0">
                <a:solidFill>
                  <a:srgbClr val="FFFFFF"/>
                </a:solidFill>
                <a:latin typeface="Calibri"/>
                <a:cs typeface="Calibri"/>
              </a:rPr>
              <a:t> </a:t>
            </a:r>
            <a:r>
              <a:rPr sz="1800" spc="-10" dirty="0">
                <a:solidFill>
                  <a:srgbClr val="FFFFFF"/>
                </a:solidFill>
                <a:latin typeface="Calibri"/>
                <a:cs typeface="Calibri"/>
              </a:rPr>
              <a:t>practice</a:t>
            </a:r>
            <a:r>
              <a:rPr lang="en-GB" sz="1800" spc="-10" dirty="0">
                <a:solidFill>
                  <a:srgbClr val="FFFFFF"/>
                </a:solidFill>
                <a:latin typeface="Calibri"/>
                <a:cs typeface="Calibri"/>
              </a:rPr>
              <a:t>.</a:t>
            </a:r>
            <a:endParaRPr sz="1800" dirty="0">
              <a:latin typeface="Calibri"/>
              <a:cs typeface="Calibri"/>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732b9f-c35a-4667-8cf9-75398231ea72">
      <Terms xmlns="http://schemas.microsoft.com/office/infopath/2007/PartnerControls"/>
    </lcf76f155ced4ddcb4097134ff3c332f>
    <TaxCatchAll xmlns="466190fe-a96a-4ad0-afdc-68b9082f2d8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4017BAA6435341B60717D464D1B494" ma:contentTypeVersion="17" ma:contentTypeDescription="Create a new document." ma:contentTypeScope="" ma:versionID="683504690f5147642267b8c3e4ddbba8">
  <xsd:schema xmlns:xsd="http://www.w3.org/2001/XMLSchema" xmlns:xs="http://www.w3.org/2001/XMLSchema" xmlns:p="http://schemas.microsoft.com/office/2006/metadata/properties" xmlns:ns2="466190fe-a96a-4ad0-afdc-68b9082f2d8f" xmlns:ns3="bb732b9f-c35a-4667-8cf9-75398231ea72" targetNamespace="http://schemas.microsoft.com/office/2006/metadata/properties" ma:root="true" ma:fieldsID="87fb8ccd212bfcbf684a33454fdb1cf7" ns2:_="" ns3:_="">
    <xsd:import namespace="466190fe-a96a-4ad0-afdc-68b9082f2d8f"/>
    <xsd:import namespace="bb732b9f-c35a-4667-8cf9-75398231ea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90fe-a96a-4ad0-afdc-68b9082f2d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3c5432-ed53-4529-8f2c-34e29df83485}" ma:internalName="TaxCatchAll" ma:showField="CatchAllData" ma:web="466190fe-a96a-4ad0-afdc-68b9082f2d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732b9f-c35a-4667-8cf9-75398231ea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8cf889-1636-4ad7-84b8-517ce47ff9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DA75B-8CCB-43F9-98C7-96FAC52E095F}">
  <ds:schemaRefs>
    <ds:schemaRef ds:uri="http://schemas.microsoft.com/office/2006/metadata/properties"/>
    <ds:schemaRef ds:uri="http://schemas.microsoft.com/office/infopath/2007/PartnerControls"/>
    <ds:schemaRef ds:uri="bb732b9f-c35a-4667-8cf9-75398231ea72"/>
    <ds:schemaRef ds:uri="466190fe-a96a-4ad0-afdc-68b9082f2d8f"/>
  </ds:schemaRefs>
</ds:datastoreItem>
</file>

<file path=customXml/itemProps2.xml><?xml version="1.0" encoding="utf-8"?>
<ds:datastoreItem xmlns:ds="http://schemas.openxmlformats.org/officeDocument/2006/customXml" ds:itemID="{F9574669-EA79-4E28-9A9A-949359758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190fe-a96a-4ad0-afdc-68b9082f2d8f"/>
    <ds:schemaRef ds:uri="bb732b9f-c35a-4667-8cf9-75398231e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E60835-6585-4741-A75E-698599058B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337</TotalTime>
  <Words>2337</Words>
  <Application>Microsoft Office PowerPoint</Application>
  <PresentationFormat>Custom</PresentationFormat>
  <Paragraphs>181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CONTENTS</vt:lpstr>
      <vt:lpstr>ABOUT STREETGAMES</vt:lpstr>
      <vt:lpstr>OUR VALUES</vt:lpstr>
      <vt:lpstr>OUR COMMITMENTS</vt:lpstr>
      <vt:lpstr> EQUALITY,DIVERSITY,INCLUSION and BELONGING</vt:lpstr>
      <vt:lpstr>JOB DESCRIPTION</vt:lpstr>
      <vt:lpstr>KEY RESPONSIBILITIES</vt:lpstr>
      <vt:lpstr>PERSON SPECIFICATION</vt:lpstr>
      <vt:lpstr>PERSON SPECIFICATION CONTINUED…</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StreetGames</dc:title>
  <dc:creator>Jamie W</dc:creator>
  <cp:keywords>DAGGnrZXMJQ,BAEwEm22nsM</cp:keywords>
  <cp:lastModifiedBy>Mark Cordeaux</cp:lastModifiedBy>
  <cp:revision>10</cp:revision>
  <dcterms:created xsi:type="dcterms:W3CDTF">2024-07-24T11:14:33Z</dcterms:created>
  <dcterms:modified xsi:type="dcterms:W3CDTF">2025-07-16T12:58:22Z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Canva</vt:lpwstr>
  </property>
  <property fmtid="{D5CDD505-2E9C-101B-9397-08002B2CF9AE}" pid="4" name="LastSaved">
    <vt:filetime>2024-07-24T00:00:00Z</vt:filetime>
  </property>
  <property fmtid="{D5CDD505-2E9C-101B-9397-08002B2CF9AE}" pid="5" name="Producer">
    <vt:lpwstr>Canva</vt:lpwstr>
  </property>
  <property fmtid="{D5CDD505-2E9C-101B-9397-08002B2CF9AE}" pid="6" name="ContentTypeId">
    <vt:lpwstr>0x010100034017BAA6435341B60717D464D1B494</vt:lpwstr>
  </property>
  <property fmtid="{D5CDD505-2E9C-101B-9397-08002B2CF9AE}" pid="7" name="MediaServiceImageTags">
    <vt:lpwstr/>
  </property>
</Properties>
</file>