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7" r:id="rId15"/>
    <p:sldId id="269" r:id="rId16"/>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774"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4500" b="1" i="0">
                <a:solidFill>
                  <a:schemeClr val="bg1"/>
                </a:solidFill>
                <a:latin typeface="Arial"/>
                <a:cs typeface="Arial"/>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1800" b="1"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10/14/2025</a:t>
            </a:fld>
            <a:endParaRPr lang="en-US"/>
          </a:p>
        </p:txBody>
      </p:sp>
      <p:sp>
        <p:nvSpPr>
          <p:cNvPr id="6" name="Holder 6"/>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1"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10/14/2025</a:t>
            </a:fld>
            <a:endParaRPr lang="en-US"/>
          </a:p>
        </p:txBody>
      </p:sp>
      <p:sp>
        <p:nvSpPr>
          <p:cNvPr id="6" name="Holder 6"/>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1" i="0">
                <a:solidFill>
                  <a:schemeClr val="bg1"/>
                </a:solidFill>
                <a:latin typeface="Arial"/>
                <a:cs typeface="Arial"/>
              </a:defRPr>
            </a:lvl1pPr>
          </a:lstStyle>
          <a:p>
            <a:endParaRPr/>
          </a:p>
        </p:txBody>
      </p:sp>
      <p:sp>
        <p:nvSpPr>
          <p:cNvPr id="3" name="Holder 3"/>
          <p:cNvSpPr>
            <a:spLocks noGrp="1"/>
          </p:cNvSpPr>
          <p:nvPr>
            <p:ph sz="half" idx="2"/>
          </p:nvPr>
        </p:nvSpPr>
        <p:spPr>
          <a:xfrm>
            <a:off x="1016000" y="2340932"/>
            <a:ext cx="7870190" cy="6311900"/>
          </a:xfrm>
          <a:prstGeom prst="rect">
            <a:avLst/>
          </a:prstGeom>
        </p:spPr>
        <p:txBody>
          <a:bodyPr wrap="square" lIns="0" tIns="0" rIns="0" bIns="0">
            <a:spAutoFit/>
          </a:bodyPr>
          <a:lstStyle>
            <a:lvl1pPr>
              <a:defRPr sz="1800" b="1" i="0">
                <a:solidFill>
                  <a:schemeClr val="bg1"/>
                </a:solidFill>
                <a:latin typeface="Calibri"/>
                <a:cs typeface="Calibri"/>
              </a:defRPr>
            </a:lvl1pPr>
          </a:lstStyle>
          <a:p>
            <a:endParaRPr/>
          </a:p>
        </p:txBody>
      </p:sp>
      <p:sp>
        <p:nvSpPr>
          <p:cNvPr id="4" name="Holder 4"/>
          <p:cNvSpPr>
            <a:spLocks noGrp="1"/>
          </p:cNvSpPr>
          <p:nvPr>
            <p:ph sz="half" idx="3"/>
          </p:nvPr>
        </p:nvSpPr>
        <p:spPr>
          <a:xfrm>
            <a:off x="11340662" y="3030532"/>
            <a:ext cx="6424930" cy="5683250"/>
          </a:xfrm>
          <a:prstGeom prst="rect">
            <a:avLst/>
          </a:prstGeom>
        </p:spPr>
        <p:txBody>
          <a:bodyPr wrap="square" lIns="0" tIns="0" rIns="0" bIns="0">
            <a:spAutoFit/>
          </a:bodyPr>
          <a:lstStyle>
            <a:lvl1pPr>
              <a:defRPr sz="1800" b="0" i="0">
                <a:solidFill>
                  <a:srgbClr val="132B59"/>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10/14/2025</a:t>
            </a:fld>
            <a:endParaRPr lang="en-US"/>
          </a:p>
        </p:txBody>
      </p:sp>
      <p:sp>
        <p:nvSpPr>
          <p:cNvPr id="7" name="Holder 7"/>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10/14/2025</a:t>
            </a:fld>
            <a:endParaRPr lang="en-US"/>
          </a:p>
        </p:txBody>
      </p:sp>
      <p:sp>
        <p:nvSpPr>
          <p:cNvPr id="5" name="Holder 5"/>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10/14/2025</a:t>
            </a:fld>
            <a:endParaRPr lang="en-US"/>
          </a:p>
        </p:txBody>
      </p:sp>
      <p:sp>
        <p:nvSpPr>
          <p:cNvPr id="4" name="Holder 4"/>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32B59"/>
          </a:solidFill>
        </p:spPr>
        <p:txBody>
          <a:bodyPr wrap="square" lIns="0" tIns="0" rIns="0" bIns="0" rtlCol="0"/>
          <a:lstStyle/>
          <a:p>
            <a:endParaRPr/>
          </a:p>
        </p:txBody>
      </p:sp>
      <p:sp>
        <p:nvSpPr>
          <p:cNvPr id="2" name="Holder 2"/>
          <p:cNvSpPr>
            <a:spLocks noGrp="1"/>
          </p:cNvSpPr>
          <p:nvPr>
            <p:ph type="title"/>
          </p:nvPr>
        </p:nvSpPr>
        <p:spPr>
          <a:xfrm>
            <a:off x="1016000" y="979805"/>
            <a:ext cx="16256000" cy="1261483"/>
          </a:xfrm>
          <a:prstGeom prst="rect">
            <a:avLst/>
          </a:prstGeom>
        </p:spPr>
        <p:txBody>
          <a:bodyPr wrap="square" lIns="0" tIns="0" rIns="0" bIns="0">
            <a:spAutoFit/>
          </a:bodyPr>
          <a:lstStyle>
            <a:lvl1pPr>
              <a:defRPr sz="4500" b="1" i="0">
                <a:solidFill>
                  <a:schemeClr val="bg1"/>
                </a:solidFill>
                <a:latin typeface="Arial"/>
                <a:cs typeface="Arial"/>
              </a:defRPr>
            </a:lvl1pPr>
          </a:lstStyle>
          <a:p>
            <a:endParaRPr/>
          </a:p>
        </p:txBody>
      </p:sp>
      <p:sp>
        <p:nvSpPr>
          <p:cNvPr id="3" name="Holder 3"/>
          <p:cNvSpPr>
            <a:spLocks noGrp="1"/>
          </p:cNvSpPr>
          <p:nvPr>
            <p:ph type="body" idx="1"/>
          </p:nvPr>
        </p:nvSpPr>
        <p:spPr>
          <a:xfrm>
            <a:off x="9735460" y="2399963"/>
            <a:ext cx="7781925" cy="3168650"/>
          </a:xfrm>
          <a:prstGeom prst="rect">
            <a:avLst/>
          </a:prstGeom>
        </p:spPr>
        <p:txBody>
          <a:bodyPr wrap="square" lIns="0" tIns="0" rIns="0" bIns="0">
            <a:spAutoFit/>
          </a:bodyPr>
          <a:lstStyle>
            <a:lvl1pPr>
              <a:defRPr sz="1800" b="1" i="0">
                <a:solidFill>
                  <a:schemeClr val="bg1"/>
                </a:solidFill>
                <a:latin typeface="Calibri"/>
                <a:cs typeface="Calibri"/>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10/14/2025</a:t>
            </a:fld>
            <a:endParaRPr lang="en-US"/>
          </a:p>
        </p:txBody>
      </p:sp>
      <p:sp>
        <p:nvSpPr>
          <p:cNvPr id="6" name="Holder 6"/>
          <p:cNvSpPr>
            <a:spLocks noGrp="1"/>
          </p:cNvSpPr>
          <p:nvPr>
            <p:ph type="sldNum" sz="quarter" idx="7"/>
          </p:nvPr>
        </p:nvSpPr>
        <p:spPr>
          <a:xfrm>
            <a:off x="17867630" y="9870642"/>
            <a:ext cx="393918" cy="279400"/>
          </a:xfrm>
          <a:prstGeom prst="rect">
            <a:avLst/>
          </a:prstGeom>
        </p:spPr>
        <p:txBody>
          <a:bodyPr wrap="square" lIns="0" tIns="0" rIns="0" bIns="0">
            <a:spAutoFit/>
          </a:bodyPr>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jobs@streetgames.org" TargetMode="External"/><Relationship Id="rId2" Type="http://schemas.openxmlformats.org/officeDocument/2006/relationships/hyperlink" Target="https://www.streetgames.org/about-us/careers/" TargetMode="External"/><Relationship Id="rId1" Type="http://schemas.openxmlformats.org/officeDocument/2006/relationships/slideLayout" Target="../slideLayouts/slideLayout3.xml"/><Relationship Id="rId5" Type="http://schemas.openxmlformats.org/officeDocument/2006/relationships/hyperlink" Target="mailto:helen.crowley@streetgames.org" TargetMode="External"/><Relationship Id="rId4" Type="http://schemas.openxmlformats.org/officeDocument/2006/relationships/hyperlink" Target="mailto:mark.cordeaux@streetgames.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hyperlink" Target="http://www.streetgames.org/"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https://www.youtube.com/watch?v=q08bYSekQ9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9" y="0"/>
            <a:ext cx="18288654" cy="10286999"/>
            <a:chOff x="-19" y="0"/>
            <a:chExt cx="18288654" cy="10286999"/>
          </a:xfrm>
        </p:grpSpPr>
        <p:pic>
          <p:nvPicPr>
            <p:cNvPr id="3" name="object 3"/>
            <p:cNvPicPr/>
            <p:nvPr/>
          </p:nvPicPr>
          <p:blipFill>
            <a:blip r:embed="rId2" cstate="print"/>
            <a:stretch>
              <a:fillRect/>
            </a:stretch>
          </p:blipFill>
          <p:spPr>
            <a:xfrm>
              <a:off x="0" y="0"/>
              <a:ext cx="18287999" cy="10286999"/>
            </a:xfrm>
            <a:prstGeom prst="rect">
              <a:avLst/>
            </a:prstGeom>
          </p:spPr>
        </p:pic>
        <p:pic>
          <p:nvPicPr>
            <p:cNvPr id="4" name="object 4"/>
            <p:cNvPicPr/>
            <p:nvPr/>
          </p:nvPicPr>
          <p:blipFill>
            <a:blip r:embed="rId3" cstate="print"/>
            <a:stretch>
              <a:fillRect/>
            </a:stretch>
          </p:blipFill>
          <p:spPr>
            <a:xfrm>
              <a:off x="7011319" y="1368614"/>
              <a:ext cx="4267199" cy="3171824"/>
            </a:xfrm>
            <a:prstGeom prst="rect">
              <a:avLst/>
            </a:prstGeom>
          </p:spPr>
        </p:pic>
        <p:sp>
          <p:nvSpPr>
            <p:cNvPr id="5" name="object 5"/>
            <p:cNvSpPr/>
            <p:nvPr/>
          </p:nvSpPr>
          <p:spPr>
            <a:xfrm>
              <a:off x="6668319" y="7040694"/>
              <a:ext cx="4951730" cy="0"/>
            </a:xfrm>
            <a:custGeom>
              <a:avLst/>
              <a:gdLst/>
              <a:ahLst/>
              <a:cxnLst/>
              <a:rect l="l" t="t" r="r" b="b"/>
              <a:pathLst>
                <a:path w="4951730">
                  <a:moveTo>
                    <a:pt x="0" y="0"/>
                  </a:moveTo>
                  <a:lnTo>
                    <a:pt x="4951360" y="0"/>
                  </a:lnTo>
                </a:path>
              </a:pathLst>
            </a:custGeom>
            <a:ln w="19049">
              <a:solidFill>
                <a:srgbClr val="D99823"/>
              </a:solidFill>
            </a:ln>
          </p:spPr>
          <p:txBody>
            <a:bodyPr wrap="square" lIns="0" tIns="0" rIns="0" bIns="0" rtlCol="0"/>
            <a:lstStyle/>
            <a:p>
              <a:endParaRPr dirty="0"/>
            </a:p>
          </p:txBody>
        </p:sp>
        <p:sp>
          <p:nvSpPr>
            <p:cNvPr id="6" name="object 6"/>
            <p:cNvSpPr/>
            <p:nvPr/>
          </p:nvSpPr>
          <p:spPr>
            <a:xfrm>
              <a:off x="-19" y="10210799"/>
              <a:ext cx="18288635" cy="76200"/>
            </a:xfrm>
            <a:custGeom>
              <a:avLst/>
              <a:gdLst/>
              <a:ahLst/>
              <a:cxnLst/>
              <a:rect l="l" t="t" r="r" b="b"/>
              <a:pathLst>
                <a:path w="18288635" h="76200">
                  <a:moveTo>
                    <a:pt x="0" y="0"/>
                  </a:moveTo>
                  <a:lnTo>
                    <a:pt x="18288038" y="0"/>
                  </a:lnTo>
                  <a:lnTo>
                    <a:pt x="18288038" y="76199"/>
                  </a:lnTo>
                  <a:lnTo>
                    <a:pt x="0" y="76199"/>
                  </a:lnTo>
                  <a:lnTo>
                    <a:pt x="0" y="0"/>
                  </a:lnTo>
                  <a:close/>
                </a:path>
              </a:pathLst>
            </a:custGeom>
            <a:solidFill>
              <a:srgbClr val="C7263D"/>
            </a:solidFill>
          </p:spPr>
          <p:txBody>
            <a:bodyPr wrap="square" lIns="0" tIns="0" rIns="0" bIns="0" rtlCol="0"/>
            <a:lstStyle/>
            <a:p>
              <a:endParaRPr/>
            </a:p>
          </p:txBody>
        </p:sp>
        <p:sp>
          <p:nvSpPr>
            <p:cNvPr id="7" name="object 7"/>
            <p:cNvSpPr/>
            <p:nvPr/>
          </p:nvSpPr>
          <p:spPr>
            <a:xfrm>
              <a:off x="0" y="10135326"/>
              <a:ext cx="18288635" cy="76200"/>
            </a:xfrm>
            <a:custGeom>
              <a:avLst/>
              <a:gdLst/>
              <a:ahLst/>
              <a:cxnLst/>
              <a:rect l="l" t="t" r="r" b="b"/>
              <a:pathLst>
                <a:path w="18288635" h="76200">
                  <a:moveTo>
                    <a:pt x="0" y="0"/>
                  </a:moveTo>
                  <a:lnTo>
                    <a:pt x="18288038" y="0"/>
                  </a:lnTo>
                  <a:lnTo>
                    <a:pt x="18288038" y="76199"/>
                  </a:lnTo>
                  <a:lnTo>
                    <a:pt x="0" y="76199"/>
                  </a:lnTo>
                  <a:lnTo>
                    <a:pt x="0" y="0"/>
                  </a:lnTo>
                  <a:close/>
                </a:path>
              </a:pathLst>
            </a:custGeom>
            <a:solidFill>
              <a:srgbClr val="D99823"/>
            </a:solidFill>
          </p:spPr>
          <p:txBody>
            <a:bodyPr wrap="square" lIns="0" tIns="0" rIns="0" bIns="0" rtlCol="0"/>
            <a:lstStyle/>
            <a:p>
              <a:endParaRPr/>
            </a:p>
          </p:txBody>
        </p:sp>
      </p:grpSp>
      <p:sp>
        <p:nvSpPr>
          <p:cNvPr id="9" name="object 9"/>
          <p:cNvSpPr txBox="1"/>
          <p:nvPr/>
        </p:nvSpPr>
        <p:spPr>
          <a:xfrm>
            <a:off x="6559177" y="4749474"/>
            <a:ext cx="5170170" cy="1597025"/>
          </a:xfrm>
          <a:prstGeom prst="rect">
            <a:avLst/>
          </a:prstGeom>
        </p:spPr>
        <p:txBody>
          <a:bodyPr vert="horz" wrap="square" lIns="0" tIns="12700" rIns="0" bIns="0" rtlCol="0">
            <a:spAutoFit/>
          </a:bodyPr>
          <a:lstStyle/>
          <a:p>
            <a:pPr marL="12700" marR="5080" indent="-635" algn="ctr">
              <a:lnSpc>
                <a:spcPct val="114599"/>
              </a:lnSpc>
              <a:spcBef>
                <a:spcPts val="100"/>
              </a:spcBef>
            </a:pPr>
            <a:r>
              <a:rPr sz="3000" dirty="0">
                <a:solidFill>
                  <a:srgbClr val="FFFFFF"/>
                </a:solidFill>
                <a:latin typeface="Calibri"/>
                <a:cs typeface="Calibri"/>
              </a:rPr>
              <a:t>CHANGING</a:t>
            </a:r>
            <a:r>
              <a:rPr sz="3000" spc="-130" dirty="0">
                <a:solidFill>
                  <a:srgbClr val="FFFFFF"/>
                </a:solidFill>
                <a:latin typeface="Calibri"/>
                <a:cs typeface="Calibri"/>
              </a:rPr>
              <a:t> </a:t>
            </a:r>
            <a:r>
              <a:rPr sz="3000" b="1" spc="-20" dirty="0">
                <a:solidFill>
                  <a:srgbClr val="C7263D"/>
                </a:solidFill>
                <a:latin typeface="Calibri"/>
                <a:cs typeface="Calibri"/>
              </a:rPr>
              <a:t>SPORT </a:t>
            </a:r>
            <a:r>
              <a:rPr sz="3000" dirty="0">
                <a:solidFill>
                  <a:srgbClr val="FFFFFF"/>
                </a:solidFill>
                <a:latin typeface="Calibri"/>
                <a:cs typeface="Calibri"/>
              </a:rPr>
              <a:t>STRENGTHENING</a:t>
            </a:r>
            <a:r>
              <a:rPr sz="3000" spc="-170" dirty="0">
                <a:solidFill>
                  <a:srgbClr val="FFFFFF"/>
                </a:solidFill>
                <a:latin typeface="Calibri"/>
                <a:cs typeface="Calibri"/>
              </a:rPr>
              <a:t> </a:t>
            </a:r>
            <a:r>
              <a:rPr sz="3000" b="1" spc="-10" dirty="0">
                <a:solidFill>
                  <a:srgbClr val="C7263D"/>
                </a:solidFill>
                <a:latin typeface="Calibri"/>
                <a:cs typeface="Calibri"/>
              </a:rPr>
              <a:t>COMMUNITIES </a:t>
            </a:r>
            <a:r>
              <a:rPr sz="3000" dirty="0">
                <a:solidFill>
                  <a:srgbClr val="FFFFFF"/>
                </a:solidFill>
                <a:latin typeface="Calibri"/>
                <a:cs typeface="Calibri"/>
              </a:rPr>
              <a:t>TRANSFORMING</a:t>
            </a:r>
            <a:r>
              <a:rPr sz="3000" spc="-155" dirty="0">
                <a:solidFill>
                  <a:srgbClr val="FFFFFF"/>
                </a:solidFill>
                <a:latin typeface="Calibri"/>
                <a:cs typeface="Calibri"/>
              </a:rPr>
              <a:t> </a:t>
            </a:r>
            <a:r>
              <a:rPr sz="3000" b="1" spc="-10" dirty="0">
                <a:solidFill>
                  <a:srgbClr val="C7263D"/>
                </a:solidFill>
                <a:latin typeface="Calibri"/>
                <a:cs typeface="Calibri"/>
              </a:rPr>
              <a:t>LIVES</a:t>
            </a:r>
            <a:endParaRPr sz="3000" dirty="0">
              <a:latin typeface="Calibri"/>
              <a:cs typeface="Calibri"/>
            </a:endParaRPr>
          </a:p>
        </p:txBody>
      </p:sp>
      <p:sp>
        <p:nvSpPr>
          <p:cNvPr id="10" name="object 10"/>
          <p:cNvSpPr txBox="1"/>
          <p:nvPr/>
        </p:nvSpPr>
        <p:spPr>
          <a:xfrm>
            <a:off x="910778" y="7601746"/>
            <a:ext cx="16466819" cy="705321"/>
          </a:xfrm>
          <a:prstGeom prst="rect">
            <a:avLst/>
          </a:prstGeom>
        </p:spPr>
        <p:txBody>
          <a:bodyPr vert="horz" wrap="square" lIns="0" tIns="12700" rIns="0" bIns="0" rtlCol="0">
            <a:spAutoFit/>
          </a:bodyPr>
          <a:lstStyle/>
          <a:p>
            <a:pPr marL="12700" algn="ctr">
              <a:lnSpc>
                <a:spcPct val="100000"/>
              </a:lnSpc>
              <a:spcBef>
                <a:spcPts val="100"/>
              </a:spcBef>
              <a:tabLst>
                <a:tab pos="2548255" algn="l"/>
                <a:tab pos="3326129" algn="l"/>
                <a:tab pos="6958330" algn="l"/>
                <a:tab pos="10534015" algn="l"/>
                <a:tab pos="11746230" algn="l"/>
              </a:tabLst>
            </a:pPr>
            <a:r>
              <a:rPr lang="en-GB" sz="4500" b="1" spc="-10" dirty="0">
                <a:solidFill>
                  <a:srgbClr val="FFFFFF"/>
                </a:solidFill>
                <a:latin typeface="Calibri"/>
                <a:cs typeface="Calibri"/>
              </a:rPr>
              <a:t>Network Support Lead (Yorkshire &amp; Humber)</a:t>
            </a:r>
            <a:endParaRPr sz="45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6000" y="979805"/>
            <a:ext cx="16256000" cy="705321"/>
          </a:xfrm>
          <a:prstGeom prst="rect">
            <a:avLst/>
          </a:prstGeom>
        </p:spPr>
        <p:txBody>
          <a:bodyPr vert="horz" wrap="square" lIns="0" tIns="12700" rIns="0" bIns="0" rtlCol="0">
            <a:spAutoFit/>
          </a:bodyPr>
          <a:lstStyle/>
          <a:p>
            <a:pPr marL="12700">
              <a:lnSpc>
                <a:spcPct val="100000"/>
              </a:lnSpc>
              <a:spcBef>
                <a:spcPts val="100"/>
              </a:spcBef>
            </a:pPr>
            <a:r>
              <a:rPr lang="en-GB" spc="-245" dirty="0"/>
              <a:t>PERSON SPECIFICATION CONTINUED…</a:t>
            </a:r>
            <a:endParaRPr spc="-265" dirty="0"/>
          </a:p>
        </p:txBody>
      </p:sp>
      <p:sp>
        <p:nvSpPr>
          <p:cNvPr id="3" name="object 3"/>
          <p:cNvSpPr/>
          <p:nvPr/>
        </p:nvSpPr>
        <p:spPr>
          <a:xfrm>
            <a:off x="1005114" y="1769641"/>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txBox="1"/>
          <p:nvPr/>
        </p:nvSpPr>
        <p:spPr>
          <a:xfrm>
            <a:off x="1016000" y="1901781"/>
            <a:ext cx="16228060" cy="4765792"/>
          </a:xfrm>
          <a:prstGeom prst="rect">
            <a:avLst/>
          </a:prstGeom>
        </p:spPr>
        <p:txBody>
          <a:bodyPr vert="horz" wrap="square" lIns="0" tIns="33655" rIns="0" bIns="0" rtlCol="0">
            <a:spAutoFit/>
          </a:bodyPr>
          <a:lstStyle/>
          <a:p>
            <a:pPr marL="12700">
              <a:lnSpc>
                <a:spcPct val="100000"/>
              </a:lnSpc>
              <a:spcBef>
                <a:spcPts val="265"/>
              </a:spcBef>
            </a:pPr>
            <a:r>
              <a:rPr lang="en-GB" sz="1800" b="1" dirty="0">
                <a:solidFill>
                  <a:srgbClr val="FFFFFF"/>
                </a:solidFill>
                <a:latin typeface="Calibri"/>
                <a:cs typeface="Calibri"/>
              </a:rPr>
              <a:t>Skills and Abilities</a:t>
            </a:r>
            <a:endParaRPr lang="en-GB" b="1" dirty="0">
              <a:latin typeface="Calibri"/>
              <a:cs typeface="Calibri"/>
            </a:endParaRPr>
          </a:p>
          <a:p>
            <a:pPr marL="12700">
              <a:lnSpc>
                <a:spcPct val="100000"/>
              </a:lnSpc>
              <a:spcBef>
                <a:spcPts val="265"/>
              </a:spcBef>
            </a:pPr>
            <a:r>
              <a:rPr lang="en-GB" sz="1800" spc="-10" dirty="0">
                <a:solidFill>
                  <a:srgbClr val="FFFFFF"/>
                </a:solidFill>
                <a:latin typeface="Calibri"/>
                <a:cs typeface="Calibri"/>
              </a:rPr>
              <a:t>1.</a:t>
            </a:r>
            <a:r>
              <a:rPr lang="en-GB" spc="-10" dirty="0">
                <a:solidFill>
                  <a:srgbClr val="FFFFFF"/>
                </a:solidFill>
                <a:latin typeface="Calibri"/>
                <a:cs typeface="Calibri"/>
              </a:rPr>
              <a:t> </a:t>
            </a:r>
            <a:r>
              <a:rPr lang="en-GB" sz="1800" spc="-10" dirty="0">
                <a:solidFill>
                  <a:srgbClr val="FFFFFF"/>
                </a:solidFill>
                <a:latin typeface="Calibri"/>
                <a:cs typeface="Calibri"/>
              </a:rPr>
              <a:t>Highly developed interpersonal skills and strategies for interacting with a range of organisations and sectors.</a:t>
            </a:r>
          </a:p>
          <a:p>
            <a:pPr marL="12700">
              <a:lnSpc>
                <a:spcPct val="100000"/>
              </a:lnSpc>
              <a:spcBef>
                <a:spcPts val="165"/>
              </a:spcBef>
              <a:tabLst>
                <a:tab pos="352425" algn="l"/>
              </a:tabLst>
            </a:pPr>
            <a:r>
              <a:rPr lang="en-GB" sz="1800" spc="-10" dirty="0">
                <a:solidFill>
                  <a:srgbClr val="FFFFFF"/>
                </a:solidFill>
                <a:latin typeface="Calibri"/>
                <a:cs typeface="Calibri"/>
              </a:rPr>
              <a:t>2. Good communication skills with the ability to present, listen and understand the views and experiences of organisations and individuals.  </a:t>
            </a:r>
          </a:p>
          <a:p>
            <a:pPr marL="12700">
              <a:lnSpc>
                <a:spcPct val="100000"/>
              </a:lnSpc>
              <a:spcBef>
                <a:spcPts val="165"/>
              </a:spcBef>
              <a:tabLst>
                <a:tab pos="352425" algn="l"/>
              </a:tabLst>
            </a:pPr>
            <a:r>
              <a:rPr lang="en-GB" sz="1800" spc="-10" dirty="0">
                <a:solidFill>
                  <a:srgbClr val="FFFFFF"/>
                </a:solidFill>
                <a:latin typeface="Calibri"/>
                <a:cs typeface="Calibri"/>
              </a:rPr>
              <a:t>3. Strong facilitation skills with the ability to effectively engage with and involve a range of partners.</a:t>
            </a:r>
          </a:p>
          <a:p>
            <a:pPr marL="12700">
              <a:lnSpc>
                <a:spcPct val="100000"/>
              </a:lnSpc>
              <a:spcBef>
                <a:spcPts val="165"/>
              </a:spcBef>
              <a:tabLst>
                <a:tab pos="352425" algn="l"/>
              </a:tabLst>
            </a:pPr>
            <a:r>
              <a:rPr lang="en-GB" sz="1800" spc="-10" dirty="0">
                <a:solidFill>
                  <a:srgbClr val="FFFFFF"/>
                </a:solidFill>
                <a:latin typeface="Calibri"/>
                <a:cs typeface="Calibri"/>
              </a:rPr>
              <a:t>4. Able to create partnerships which are patient, supportive, empathetic and open.</a:t>
            </a:r>
          </a:p>
          <a:p>
            <a:pPr marL="12700">
              <a:lnSpc>
                <a:spcPct val="100000"/>
              </a:lnSpc>
              <a:spcBef>
                <a:spcPts val="165"/>
              </a:spcBef>
              <a:tabLst>
                <a:tab pos="352425" algn="l"/>
              </a:tabLst>
            </a:pPr>
            <a:r>
              <a:rPr lang="en-GB" sz="1800" spc="-10" dirty="0">
                <a:solidFill>
                  <a:srgbClr val="FFFFFF"/>
                </a:solidFill>
                <a:latin typeface="Calibri"/>
                <a:cs typeface="Calibri"/>
              </a:rPr>
              <a:t>5. Able to be innovative in approach.</a:t>
            </a:r>
          </a:p>
          <a:p>
            <a:pPr marL="12700">
              <a:lnSpc>
                <a:spcPct val="100000"/>
              </a:lnSpc>
              <a:spcBef>
                <a:spcPts val="165"/>
              </a:spcBef>
              <a:tabLst>
                <a:tab pos="352425" algn="l"/>
              </a:tabLst>
            </a:pPr>
            <a:r>
              <a:rPr lang="en-GB" sz="1800" spc="-10" dirty="0">
                <a:solidFill>
                  <a:srgbClr val="FFFFFF"/>
                </a:solidFill>
                <a:latin typeface="Calibri"/>
                <a:cs typeface="Calibri"/>
              </a:rPr>
              <a:t>6. Good relationship management skills with the ability to work as part of a team including internal staff and project managers from </a:t>
            </a:r>
            <a:r>
              <a:rPr lang="en-GB" dirty="0">
                <a:solidFill>
                  <a:srgbClr val="FFFFFF"/>
                </a:solidFill>
                <a:latin typeface="Calibri"/>
                <a:cs typeface="Calibri"/>
              </a:rPr>
              <a:t>community partners</a:t>
            </a:r>
            <a:endParaRPr lang="en-GB" sz="1800" spc="-10" dirty="0">
              <a:solidFill>
                <a:srgbClr val="FFFFFF"/>
              </a:solidFill>
              <a:latin typeface="Calibri"/>
              <a:cs typeface="Calibri"/>
            </a:endParaRPr>
          </a:p>
          <a:p>
            <a:pPr marL="12700">
              <a:lnSpc>
                <a:spcPct val="100000"/>
              </a:lnSpc>
              <a:spcBef>
                <a:spcPts val="165"/>
              </a:spcBef>
              <a:tabLst>
                <a:tab pos="352425" algn="l"/>
              </a:tabLst>
            </a:pPr>
            <a:r>
              <a:rPr lang="en-GB" sz="1800" spc="-10" dirty="0">
                <a:solidFill>
                  <a:srgbClr val="FFFFFF"/>
                </a:solidFill>
                <a:latin typeface="Calibri"/>
                <a:cs typeface="Calibri"/>
              </a:rPr>
              <a:t>7. Excellent organisational skills with the ability to manage multiple priorities and meet deadlines.</a:t>
            </a:r>
          </a:p>
          <a:p>
            <a:pPr marL="12700">
              <a:lnSpc>
                <a:spcPct val="100000"/>
              </a:lnSpc>
              <a:spcBef>
                <a:spcPts val="165"/>
              </a:spcBef>
              <a:tabLst>
                <a:tab pos="352425" algn="l"/>
              </a:tabLst>
            </a:pPr>
            <a:r>
              <a:rPr lang="en-GB" sz="1800" spc="-10" dirty="0">
                <a:solidFill>
                  <a:srgbClr val="FFFFFF"/>
                </a:solidFill>
                <a:latin typeface="Calibri"/>
                <a:cs typeface="Calibri"/>
              </a:rPr>
              <a:t>8. Self-motivated with the ability to identify priorities and manage a work programme</a:t>
            </a:r>
          </a:p>
          <a:p>
            <a:pPr marL="12700">
              <a:lnSpc>
                <a:spcPct val="100000"/>
              </a:lnSpc>
              <a:spcBef>
                <a:spcPts val="165"/>
              </a:spcBef>
              <a:tabLst>
                <a:tab pos="352425" algn="l"/>
              </a:tabLst>
            </a:pPr>
            <a:r>
              <a:rPr lang="en-GB" sz="1800" dirty="0">
                <a:solidFill>
                  <a:schemeClr val="bg1"/>
                </a:solidFill>
                <a:latin typeface="Calibri"/>
                <a:cs typeface="Calibri"/>
              </a:rPr>
              <a:t>9. Able to use Microsoft Office applications, particularly PowerPoint, Excel, Word and Outlook.</a:t>
            </a:r>
          </a:p>
          <a:p>
            <a:pPr marL="12700">
              <a:lnSpc>
                <a:spcPct val="100000"/>
              </a:lnSpc>
              <a:spcBef>
                <a:spcPts val="165"/>
              </a:spcBef>
              <a:tabLst>
                <a:tab pos="352425" algn="l"/>
              </a:tabLst>
            </a:pPr>
            <a:endParaRPr sz="1800" dirty="0">
              <a:latin typeface="Calibri"/>
              <a:cs typeface="Calibri"/>
            </a:endParaRPr>
          </a:p>
          <a:p>
            <a:pPr marL="12700">
              <a:lnSpc>
                <a:spcPct val="100000"/>
              </a:lnSpc>
            </a:pPr>
            <a:r>
              <a:rPr lang="en-GB" sz="1800" b="1" dirty="0">
                <a:solidFill>
                  <a:srgbClr val="FFFFFF"/>
                </a:solidFill>
                <a:latin typeface="Calibri"/>
                <a:cs typeface="Calibri"/>
              </a:rPr>
              <a:t>Work Related Personal</a:t>
            </a:r>
            <a:r>
              <a:rPr sz="1800" b="1" spc="-45" dirty="0">
                <a:solidFill>
                  <a:srgbClr val="FFFFFF"/>
                </a:solidFill>
                <a:latin typeface="Calibri"/>
                <a:cs typeface="Calibri"/>
              </a:rPr>
              <a:t> </a:t>
            </a:r>
            <a:r>
              <a:rPr sz="1800" b="1" spc="-10" dirty="0">
                <a:solidFill>
                  <a:srgbClr val="FFFFFF"/>
                </a:solidFill>
                <a:latin typeface="Calibri"/>
                <a:cs typeface="Calibri"/>
              </a:rPr>
              <a:t>Requirements</a:t>
            </a:r>
            <a:endParaRPr lang="en-GB" b="1" spc="-10" dirty="0">
              <a:latin typeface="Calibri"/>
              <a:cs typeface="Calibri"/>
            </a:endParaRPr>
          </a:p>
          <a:p>
            <a:pPr marL="355600" indent="-342900">
              <a:lnSpc>
                <a:spcPct val="100000"/>
              </a:lnSpc>
              <a:buFont typeface="+mj-lt"/>
              <a:buAutoNum type="arabicPeriod"/>
            </a:pPr>
            <a:r>
              <a:rPr sz="1800" dirty="0">
                <a:solidFill>
                  <a:srgbClr val="FFFFFF"/>
                </a:solidFill>
                <a:latin typeface="Calibri"/>
                <a:cs typeface="Calibri"/>
              </a:rPr>
              <a:t>The</a:t>
            </a:r>
            <a:r>
              <a:rPr sz="1800" spc="275" dirty="0">
                <a:solidFill>
                  <a:srgbClr val="FFFFFF"/>
                </a:solidFill>
                <a:latin typeface="Calibri"/>
                <a:cs typeface="Calibri"/>
              </a:rPr>
              <a:t> </a:t>
            </a:r>
            <a:r>
              <a:rPr lang="en-GB" sz="1800" dirty="0">
                <a:solidFill>
                  <a:srgbClr val="FFFFFF"/>
                </a:solidFill>
                <a:latin typeface="Calibri"/>
                <a:cs typeface="Calibri"/>
              </a:rPr>
              <a:t>post will be subject to an enhanced Disclosure and Barring service check</a:t>
            </a:r>
          </a:p>
          <a:p>
            <a:pPr marL="355600" indent="-342900">
              <a:lnSpc>
                <a:spcPct val="100000"/>
              </a:lnSpc>
              <a:buFont typeface="+mj-lt"/>
              <a:buAutoNum type="arabicPeriod"/>
            </a:pPr>
            <a:r>
              <a:rPr lang="en-GB" spc="-10" dirty="0">
                <a:solidFill>
                  <a:srgbClr val="FFFFFF"/>
                </a:solidFill>
                <a:latin typeface="Calibri"/>
                <a:cs typeface="Calibri"/>
              </a:rPr>
              <a:t>The post holder must be able to travel extensively throughout the region on a regular basis.</a:t>
            </a:r>
          </a:p>
          <a:p>
            <a:pPr marL="355600" indent="-342900">
              <a:lnSpc>
                <a:spcPct val="100000"/>
              </a:lnSpc>
              <a:buFont typeface="+mj-lt"/>
              <a:buAutoNum type="arabicPeriod"/>
            </a:pPr>
            <a:r>
              <a:rPr lang="en-GB" sz="1800" spc="-10" dirty="0">
                <a:solidFill>
                  <a:srgbClr val="FFFFFF"/>
                </a:solidFill>
                <a:latin typeface="Calibri"/>
                <a:cs typeface="Calibri"/>
              </a:rPr>
              <a:t>The post holder will be expected to work some anti-social hours and may be required to stay away from hom</a:t>
            </a:r>
            <a:r>
              <a:rPr lang="en-GB" spc="-10" dirty="0">
                <a:solidFill>
                  <a:srgbClr val="FFFFFF"/>
                </a:solidFill>
                <a:latin typeface="Calibri"/>
                <a:cs typeface="Calibri"/>
              </a:rPr>
              <a:t>e on occasion (details to be negotiated with line manager).</a:t>
            </a:r>
            <a:endParaRPr lang="en-GB" sz="1800" spc="-10" dirty="0">
              <a:solidFill>
                <a:srgbClr val="FFFFFF"/>
              </a:solidFill>
              <a:latin typeface="Calibri"/>
              <a:cs typeface="Calibri"/>
            </a:endParaRPr>
          </a:p>
          <a:p>
            <a:pPr marL="12700" marR="5080" indent="380365">
              <a:lnSpc>
                <a:spcPct val="107600"/>
              </a:lnSpc>
              <a:spcBef>
                <a:spcPts val="5"/>
              </a:spcBef>
              <a:buFont typeface="Calibri"/>
              <a:buAutoNum type="arabicPeriod" startAt="22"/>
              <a:tabLst>
                <a:tab pos="393065" algn="l"/>
              </a:tabLst>
            </a:pPr>
            <a:endParaRPr sz="1800" dirty="0">
              <a:latin typeface="Calibri"/>
              <a:cs typeface="Calibri"/>
            </a:endParaRPr>
          </a:p>
        </p:txBody>
      </p:sp>
      <p:grpSp>
        <p:nvGrpSpPr>
          <p:cNvPr id="5" name="object 5"/>
          <p:cNvGrpSpPr/>
          <p:nvPr/>
        </p:nvGrpSpPr>
        <p:grpSpPr>
          <a:xfrm>
            <a:off x="1028700" y="6398545"/>
            <a:ext cx="5678170" cy="3888740"/>
            <a:chOff x="1028700" y="6398545"/>
            <a:chExt cx="5678170" cy="3888740"/>
          </a:xfrm>
        </p:grpSpPr>
        <p:sp>
          <p:nvSpPr>
            <p:cNvPr id="6" name="object 6"/>
            <p:cNvSpPr/>
            <p:nvPr/>
          </p:nvSpPr>
          <p:spPr>
            <a:xfrm>
              <a:off x="1028700" y="6398545"/>
              <a:ext cx="5678170" cy="3888740"/>
            </a:xfrm>
            <a:custGeom>
              <a:avLst/>
              <a:gdLst/>
              <a:ahLst/>
              <a:cxnLst/>
              <a:rect l="l" t="t" r="r" b="b"/>
              <a:pathLst>
                <a:path w="5678170" h="3888740">
                  <a:moveTo>
                    <a:pt x="0" y="0"/>
                  </a:moveTo>
                  <a:lnTo>
                    <a:pt x="5677623" y="0"/>
                  </a:lnTo>
                  <a:lnTo>
                    <a:pt x="5677623" y="3888454"/>
                  </a:lnTo>
                  <a:lnTo>
                    <a:pt x="0" y="3888454"/>
                  </a:lnTo>
                  <a:lnTo>
                    <a:pt x="0" y="0"/>
                  </a:lnTo>
                  <a:close/>
                </a:path>
              </a:pathLst>
            </a:custGeom>
            <a:solidFill>
              <a:srgbClr val="C7263D"/>
            </a:solidFill>
          </p:spPr>
          <p:txBody>
            <a:bodyPr wrap="square" lIns="0" tIns="0" rIns="0" bIns="0" rtlCol="0"/>
            <a:lstStyle/>
            <a:p>
              <a:endParaRPr/>
            </a:p>
          </p:txBody>
        </p:sp>
        <p:sp>
          <p:nvSpPr>
            <p:cNvPr id="7" name="object 7"/>
            <p:cNvSpPr/>
            <p:nvPr/>
          </p:nvSpPr>
          <p:spPr>
            <a:xfrm>
              <a:off x="1392872" y="7136929"/>
              <a:ext cx="59690" cy="2726690"/>
            </a:xfrm>
            <a:custGeom>
              <a:avLst/>
              <a:gdLst/>
              <a:ahLst/>
              <a:cxnLst/>
              <a:rect l="l" t="t" r="r" b="b"/>
              <a:pathLst>
                <a:path w="59690" h="2726690">
                  <a:moveTo>
                    <a:pt x="59270" y="2692692"/>
                  </a:moveTo>
                  <a:lnTo>
                    <a:pt x="33566" y="2666987"/>
                  </a:lnTo>
                  <a:lnTo>
                    <a:pt x="25704" y="2666987"/>
                  </a:lnTo>
                  <a:lnTo>
                    <a:pt x="0" y="2692692"/>
                  </a:lnTo>
                  <a:lnTo>
                    <a:pt x="0" y="2700553"/>
                  </a:lnTo>
                  <a:lnTo>
                    <a:pt x="25704" y="2726258"/>
                  </a:lnTo>
                  <a:lnTo>
                    <a:pt x="33566" y="2726258"/>
                  </a:lnTo>
                  <a:lnTo>
                    <a:pt x="59270" y="2700553"/>
                  </a:lnTo>
                  <a:lnTo>
                    <a:pt x="59270" y="2696629"/>
                  </a:lnTo>
                  <a:lnTo>
                    <a:pt x="59270" y="2692692"/>
                  </a:lnTo>
                  <a:close/>
                </a:path>
                <a:path w="59690" h="2726690">
                  <a:moveTo>
                    <a:pt x="59270" y="2396363"/>
                  </a:moveTo>
                  <a:lnTo>
                    <a:pt x="33566" y="2370658"/>
                  </a:lnTo>
                  <a:lnTo>
                    <a:pt x="25704" y="2370658"/>
                  </a:lnTo>
                  <a:lnTo>
                    <a:pt x="0" y="2396363"/>
                  </a:lnTo>
                  <a:lnTo>
                    <a:pt x="0" y="2404224"/>
                  </a:lnTo>
                  <a:lnTo>
                    <a:pt x="25704" y="2429929"/>
                  </a:lnTo>
                  <a:lnTo>
                    <a:pt x="33566" y="2429929"/>
                  </a:lnTo>
                  <a:lnTo>
                    <a:pt x="59270" y="2404224"/>
                  </a:lnTo>
                  <a:lnTo>
                    <a:pt x="59270" y="2400287"/>
                  </a:lnTo>
                  <a:lnTo>
                    <a:pt x="59270" y="2396363"/>
                  </a:lnTo>
                  <a:close/>
                </a:path>
                <a:path w="59690" h="2726690">
                  <a:moveTo>
                    <a:pt x="59270" y="2100033"/>
                  </a:moveTo>
                  <a:lnTo>
                    <a:pt x="33566" y="2074329"/>
                  </a:lnTo>
                  <a:lnTo>
                    <a:pt x="25704" y="2074329"/>
                  </a:lnTo>
                  <a:lnTo>
                    <a:pt x="0" y="2100033"/>
                  </a:lnTo>
                  <a:lnTo>
                    <a:pt x="0" y="2107895"/>
                  </a:lnTo>
                  <a:lnTo>
                    <a:pt x="25704" y="2133587"/>
                  </a:lnTo>
                  <a:lnTo>
                    <a:pt x="33566" y="2133587"/>
                  </a:lnTo>
                  <a:lnTo>
                    <a:pt x="59270" y="2107895"/>
                  </a:lnTo>
                  <a:lnTo>
                    <a:pt x="59270" y="2103958"/>
                  </a:lnTo>
                  <a:lnTo>
                    <a:pt x="59270" y="2100033"/>
                  </a:lnTo>
                  <a:close/>
                </a:path>
                <a:path w="59690" h="2726690">
                  <a:moveTo>
                    <a:pt x="59270" y="1803692"/>
                  </a:moveTo>
                  <a:lnTo>
                    <a:pt x="33566" y="1777987"/>
                  </a:lnTo>
                  <a:lnTo>
                    <a:pt x="25704" y="1777987"/>
                  </a:lnTo>
                  <a:lnTo>
                    <a:pt x="0" y="1803692"/>
                  </a:lnTo>
                  <a:lnTo>
                    <a:pt x="0" y="1811553"/>
                  </a:lnTo>
                  <a:lnTo>
                    <a:pt x="25704" y="1837258"/>
                  </a:lnTo>
                  <a:lnTo>
                    <a:pt x="33566" y="1837258"/>
                  </a:lnTo>
                  <a:lnTo>
                    <a:pt x="59270" y="1811553"/>
                  </a:lnTo>
                  <a:lnTo>
                    <a:pt x="59270" y="1807629"/>
                  </a:lnTo>
                  <a:lnTo>
                    <a:pt x="59270" y="1803692"/>
                  </a:lnTo>
                  <a:close/>
                </a:path>
                <a:path w="59690" h="2726690">
                  <a:moveTo>
                    <a:pt x="59270" y="1507363"/>
                  </a:moveTo>
                  <a:lnTo>
                    <a:pt x="33566" y="1481658"/>
                  </a:lnTo>
                  <a:lnTo>
                    <a:pt x="25704" y="1481658"/>
                  </a:lnTo>
                  <a:lnTo>
                    <a:pt x="0" y="1507363"/>
                  </a:lnTo>
                  <a:lnTo>
                    <a:pt x="0" y="1515224"/>
                  </a:lnTo>
                  <a:lnTo>
                    <a:pt x="25704" y="1540929"/>
                  </a:lnTo>
                  <a:lnTo>
                    <a:pt x="33566" y="1540929"/>
                  </a:lnTo>
                  <a:lnTo>
                    <a:pt x="59270" y="1515224"/>
                  </a:lnTo>
                  <a:lnTo>
                    <a:pt x="59270" y="1511287"/>
                  </a:lnTo>
                  <a:lnTo>
                    <a:pt x="59270" y="1507363"/>
                  </a:lnTo>
                  <a:close/>
                </a:path>
                <a:path w="59690" h="2726690">
                  <a:moveTo>
                    <a:pt x="59270" y="1211033"/>
                  </a:moveTo>
                  <a:lnTo>
                    <a:pt x="33566" y="1185329"/>
                  </a:lnTo>
                  <a:lnTo>
                    <a:pt x="25704" y="1185329"/>
                  </a:lnTo>
                  <a:lnTo>
                    <a:pt x="0" y="1211033"/>
                  </a:lnTo>
                  <a:lnTo>
                    <a:pt x="0" y="1218895"/>
                  </a:lnTo>
                  <a:lnTo>
                    <a:pt x="25704" y="1244587"/>
                  </a:lnTo>
                  <a:lnTo>
                    <a:pt x="33566" y="1244587"/>
                  </a:lnTo>
                  <a:lnTo>
                    <a:pt x="59270" y="1218895"/>
                  </a:lnTo>
                  <a:lnTo>
                    <a:pt x="59270" y="1214958"/>
                  </a:lnTo>
                  <a:lnTo>
                    <a:pt x="59270" y="1211033"/>
                  </a:lnTo>
                  <a:close/>
                </a:path>
                <a:path w="59690" h="2726690">
                  <a:moveTo>
                    <a:pt x="59270" y="914692"/>
                  </a:moveTo>
                  <a:lnTo>
                    <a:pt x="33566" y="889000"/>
                  </a:lnTo>
                  <a:lnTo>
                    <a:pt x="25704" y="889000"/>
                  </a:lnTo>
                  <a:lnTo>
                    <a:pt x="0" y="914692"/>
                  </a:lnTo>
                  <a:lnTo>
                    <a:pt x="0" y="922553"/>
                  </a:lnTo>
                  <a:lnTo>
                    <a:pt x="25704" y="948258"/>
                  </a:lnTo>
                  <a:lnTo>
                    <a:pt x="33566" y="948258"/>
                  </a:lnTo>
                  <a:lnTo>
                    <a:pt x="59270" y="922553"/>
                  </a:lnTo>
                  <a:lnTo>
                    <a:pt x="59270" y="918629"/>
                  </a:lnTo>
                  <a:lnTo>
                    <a:pt x="59270" y="914692"/>
                  </a:lnTo>
                  <a:close/>
                </a:path>
                <a:path w="59690" h="2726690">
                  <a:moveTo>
                    <a:pt x="59270" y="618363"/>
                  </a:moveTo>
                  <a:lnTo>
                    <a:pt x="33566" y="592658"/>
                  </a:lnTo>
                  <a:lnTo>
                    <a:pt x="25704" y="592658"/>
                  </a:lnTo>
                  <a:lnTo>
                    <a:pt x="0" y="618363"/>
                  </a:lnTo>
                  <a:lnTo>
                    <a:pt x="0" y="626224"/>
                  </a:lnTo>
                  <a:lnTo>
                    <a:pt x="25704" y="651929"/>
                  </a:lnTo>
                  <a:lnTo>
                    <a:pt x="33566" y="651929"/>
                  </a:lnTo>
                  <a:lnTo>
                    <a:pt x="59270" y="626224"/>
                  </a:lnTo>
                  <a:lnTo>
                    <a:pt x="59270" y="622300"/>
                  </a:lnTo>
                  <a:lnTo>
                    <a:pt x="59270" y="618363"/>
                  </a:lnTo>
                  <a:close/>
                </a:path>
                <a:path w="59690" h="2726690">
                  <a:moveTo>
                    <a:pt x="59270" y="322033"/>
                  </a:moveTo>
                  <a:lnTo>
                    <a:pt x="33566" y="296329"/>
                  </a:lnTo>
                  <a:lnTo>
                    <a:pt x="25704" y="296329"/>
                  </a:lnTo>
                  <a:lnTo>
                    <a:pt x="0" y="322033"/>
                  </a:lnTo>
                  <a:lnTo>
                    <a:pt x="0" y="329895"/>
                  </a:lnTo>
                  <a:lnTo>
                    <a:pt x="25704" y="355600"/>
                  </a:lnTo>
                  <a:lnTo>
                    <a:pt x="33566" y="355600"/>
                  </a:lnTo>
                  <a:lnTo>
                    <a:pt x="59270" y="329895"/>
                  </a:lnTo>
                  <a:lnTo>
                    <a:pt x="59270" y="325958"/>
                  </a:lnTo>
                  <a:lnTo>
                    <a:pt x="59270" y="322033"/>
                  </a:lnTo>
                  <a:close/>
                </a:path>
                <a:path w="59690" h="2726690">
                  <a:moveTo>
                    <a:pt x="59270" y="25692"/>
                  </a:moveTo>
                  <a:lnTo>
                    <a:pt x="33566" y="0"/>
                  </a:lnTo>
                  <a:lnTo>
                    <a:pt x="25704" y="0"/>
                  </a:lnTo>
                  <a:lnTo>
                    <a:pt x="0" y="25692"/>
                  </a:lnTo>
                  <a:lnTo>
                    <a:pt x="0" y="33553"/>
                  </a:lnTo>
                  <a:lnTo>
                    <a:pt x="25704" y="59258"/>
                  </a:lnTo>
                  <a:lnTo>
                    <a:pt x="33566" y="59258"/>
                  </a:lnTo>
                  <a:lnTo>
                    <a:pt x="59270" y="33553"/>
                  </a:lnTo>
                  <a:lnTo>
                    <a:pt x="59270" y="29629"/>
                  </a:lnTo>
                  <a:lnTo>
                    <a:pt x="59270" y="25692"/>
                  </a:lnTo>
                  <a:close/>
                </a:path>
              </a:pathLst>
            </a:custGeom>
            <a:solidFill>
              <a:srgbClr val="FFFFFF"/>
            </a:solidFill>
          </p:spPr>
          <p:txBody>
            <a:bodyPr wrap="square" lIns="0" tIns="0" rIns="0" bIns="0" rtlCol="0"/>
            <a:lstStyle/>
            <a:p>
              <a:endParaRPr/>
            </a:p>
          </p:txBody>
        </p:sp>
      </p:grpSp>
      <p:sp>
        <p:nvSpPr>
          <p:cNvPr id="8" name="object 8"/>
          <p:cNvSpPr txBox="1"/>
          <p:nvPr/>
        </p:nvSpPr>
        <p:spPr>
          <a:xfrm>
            <a:off x="1028700" y="6398545"/>
            <a:ext cx="5678170" cy="3567771"/>
          </a:xfrm>
          <a:prstGeom prst="rect">
            <a:avLst/>
          </a:prstGeom>
        </p:spPr>
        <p:txBody>
          <a:bodyPr vert="horz" wrap="square" lIns="0" tIns="110489" rIns="0" bIns="0" rtlCol="0">
            <a:spAutoFit/>
          </a:bodyPr>
          <a:lstStyle/>
          <a:p>
            <a:pPr marL="141605">
              <a:lnSpc>
                <a:spcPct val="100000"/>
              </a:lnSpc>
              <a:spcBef>
                <a:spcPts val="869"/>
              </a:spcBef>
            </a:pPr>
            <a:r>
              <a:rPr sz="2200" b="1" spc="-10" dirty="0">
                <a:solidFill>
                  <a:srgbClr val="FFFFFF"/>
                </a:solidFill>
                <a:latin typeface="Calibri"/>
                <a:cs typeface="Calibri"/>
              </a:rPr>
              <a:t>Benefits</a:t>
            </a:r>
            <a:endParaRPr sz="2200" dirty="0">
              <a:latin typeface="Calibri"/>
              <a:cs typeface="Calibri"/>
            </a:endParaRPr>
          </a:p>
          <a:p>
            <a:pPr marL="530225">
              <a:lnSpc>
                <a:spcPct val="100000"/>
              </a:lnSpc>
              <a:spcBef>
                <a:spcPts val="1145"/>
              </a:spcBef>
            </a:pPr>
            <a:r>
              <a:rPr sz="1800" dirty="0">
                <a:solidFill>
                  <a:srgbClr val="FFFFFF"/>
                </a:solidFill>
                <a:latin typeface="Calibri"/>
                <a:cs typeface="Calibri"/>
              </a:rPr>
              <a:t>Hybrid</a:t>
            </a:r>
            <a:r>
              <a:rPr sz="1800" spc="-65" dirty="0">
                <a:solidFill>
                  <a:srgbClr val="FFFFFF"/>
                </a:solidFill>
                <a:latin typeface="Calibri"/>
                <a:cs typeface="Calibri"/>
              </a:rPr>
              <a:t> </a:t>
            </a:r>
            <a:r>
              <a:rPr sz="1800" spc="-10" dirty="0">
                <a:solidFill>
                  <a:srgbClr val="FFFFFF"/>
                </a:solidFill>
                <a:latin typeface="Calibri"/>
                <a:cs typeface="Calibri"/>
              </a:rPr>
              <a:t>working</a:t>
            </a:r>
            <a:endParaRPr sz="1800" dirty="0">
              <a:latin typeface="Calibri"/>
              <a:cs typeface="Calibri"/>
            </a:endParaRPr>
          </a:p>
          <a:p>
            <a:pPr marL="530225">
              <a:lnSpc>
                <a:spcPct val="100000"/>
              </a:lnSpc>
              <a:spcBef>
                <a:spcPts val="170"/>
              </a:spcBef>
            </a:pPr>
            <a:r>
              <a:rPr sz="1800" dirty="0">
                <a:solidFill>
                  <a:srgbClr val="FFFFFF"/>
                </a:solidFill>
                <a:latin typeface="Calibri"/>
                <a:cs typeface="Calibri"/>
              </a:rPr>
              <a:t>Great</a:t>
            </a:r>
            <a:r>
              <a:rPr sz="1800" spc="-45" dirty="0">
                <a:solidFill>
                  <a:srgbClr val="FFFFFF"/>
                </a:solidFill>
                <a:latin typeface="Calibri"/>
                <a:cs typeface="Calibri"/>
              </a:rPr>
              <a:t> </a:t>
            </a:r>
            <a:r>
              <a:rPr sz="1800" spc="-10" dirty="0">
                <a:solidFill>
                  <a:srgbClr val="FFFFFF"/>
                </a:solidFill>
                <a:latin typeface="Calibri"/>
                <a:cs typeface="Calibri"/>
              </a:rPr>
              <a:t>work-</a:t>
            </a:r>
            <a:r>
              <a:rPr sz="1800" dirty="0">
                <a:solidFill>
                  <a:srgbClr val="FFFFFF"/>
                </a:solidFill>
                <a:latin typeface="Calibri"/>
                <a:cs typeface="Calibri"/>
              </a:rPr>
              <a:t>life</a:t>
            </a:r>
            <a:r>
              <a:rPr sz="1800" spc="-45" dirty="0">
                <a:solidFill>
                  <a:srgbClr val="FFFFFF"/>
                </a:solidFill>
                <a:latin typeface="Calibri"/>
                <a:cs typeface="Calibri"/>
              </a:rPr>
              <a:t> </a:t>
            </a:r>
            <a:r>
              <a:rPr sz="1800" spc="-10" dirty="0">
                <a:solidFill>
                  <a:srgbClr val="FFFFFF"/>
                </a:solidFill>
                <a:latin typeface="Calibri"/>
                <a:cs typeface="Calibri"/>
              </a:rPr>
              <a:t>balance</a:t>
            </a:r>
            <a:endParaRPr sz="1800" dirty="0">
              <a:latin typeface="Calibri"/>
              <a:cs typeface="Calibri"/>
            </a:endParaRPr>
          </a:p>
          <a:p>
            <a:pPr marL="530225" marR="778510">
              <a:lnSpc>
                <a:spcPct val="108000"/>
              </a:lnSpc>
              <a:spcBef>
                <a:spcPts val="5"/>
              </a:spcBef>
            </a:pPr>
            <a:r>
              <a:rPr sz="1800" dirty="0">
                <a:solidFill>
                  <a:srgbClr val="FFFFFF"/>
                </a:solidFill>
                <a:latin typeface="Calibri"/>
                <a:cs typeface="Calibri"/>
              </a:rPr>
              <a:t>Access</a:t>
            </a:r>
            <a:r>
              <a:rPr sz="1800" spc="-45" dirty="0">
                <a:solidFill>
                  <a:srgbClr val="FFFFFF"/>
                </a:solidFill>
                <a:latin typeface="Calibri"/>
                <a:cs typeface="Calibri"/>
              </a:rPr>
              <a:t> </a:t>
            </a:r>
            <a:r>
              <a:rPr sz="1800" dirty="0">
                <a:solidFill>
                  <a:srgbClr val="FFFFFF"/>
                </a:solidFill>
                <a:latin typeface="Calibri"/>
                <a:cs typeface="Calibri"/>
              </a:rPr>
              <a:t>to</a:t>
            </a:r>
            <a:r>
              <a:rPr sz="1800" spc="-40" dirty="0">
                <a:solidFill>
                  <a:srgbClr val="FFFFFF"/>
                </a:solidFill>
                <a:latin typeface="Calibri"/>
                <a:cs typeface="Calibri"/>
              </a:rPr>
              <a:t> </a:t>
            </a:r>
            <a:r>
              <a:rPr sz="1800" dirty="0">
                <a:solidFill>
                  <a:srgbClr val="FFFFFF"/>
                </a:solidFill>
                <a:latin typeface="Calibri"/>
                <a:cs typeface="Calibri"/>
              </a:rPr>
              <a:t>free</a:t>
            </a:r>
            <a:r>
              <a:rPr sz="1800" spc="-40" dirty="0">
                <a:solidFill>
                  <a:srgbClr val="FFFFFF"/>
                </a:solidFill>
                <a:latin typeface="Calibri"/>
                <a:cs typeface="Calibri"/>
              </a:rPr>
              <a:t> </a:t>
            </a:r>
            <a:r>
              <a:rPr sz="1800" spc="-10" dirty="0">
                <a:solidFill>
                  <a:srgbClr val="FFFFFF"/>
                </a:solidFill>
                <a:latin typeface="Calibri"/>
                <a:cs typeface="Calibri"/>
              </a:rPr>
              <a:t>counselling</a:t>
            </a:r>
            <a:r>
              <a:rPr sz="1800" spc="-40" dirty="0">
                <a:solidFill>
                  <a:srgbClr val="FFFFFF"/>
                </a:solidFill>
                <a:latin typeface="Calibri"/>
                <a:cs typeface="Calibri"/>
              </a:rPr>
              <a:t> </a:t>
            </a:r>
            <a:r>
              <a:rPr sz="1800" dirty="0">
                <a:solidFill>
                  <a:srgbClr val="FFFFFF"/>
                </a:solidFill>
                <a:latin typeface="Calibri"/>
                <a:cs typeface="Calibri"/>
              </a:rPr>
              <a:t>and</a:t>
            </a:r>
            <a:r>
              <a:rPr sz="1800" spc="-40" dirty="0">
                <a:solidFill>
                  <a:srgbClr val="FFFFFF"/>
                </a:solidFill>
                <a:latin typeface="Calibri"/>
                <a:cs typeface="Calibri"/>
              </a:rPr>
              <a:t> </a:t>
            </a:r>
            <a:r>
              <a:rPr sz="1800" dirty="0">
                <a:solidFill>
                  <a:srgbClr val="FFFFFF"/>
                </a:solidFill>
                <a:latin typeface="Calibri"/>
                <a:cs typeface="Calibri"/>
              </a:rPr>
              <a:t>support</a:t>
            </a:r>
            <a:r>
              <a:rPr sz="1800" spc="-40" dirty="0">
                <a:solidFill>
                  <a:srgbClr val="FFFFFF"/>
                </a:solidFill>
                <a:latin typeface="Calibri"/>
                <a:cs typeface="Calibri"/>
              </a:rPr>
              <a:t> </a:t>
            </a:r>
            <a:r>
              <a:rPr sz="1800" spc="-10" dirty="0">
                <a:solidFill>
                  <a:srgbClr val="FFFFFF"/>
                </a:solidFill>
                <a:latin typeface="Calibri"/>
                <a:cs typeface="Calibri"/>
              </a:rPr>
              <a:t>services Enhanced</a:t>
            </a:r>
            <a:r>
              <a:rPr sz="1800" spc="-50" dirty="0">
                <a:solidFill>
                  <a:srgbClr val="FFFFFF"/>
                </a:solidFill>
                <a:latin typeface="Calibri"/>
                <a:cs typeface="Calibri"/>
              </a:rPr>
              <a:t> </a:t>
            </a:r>
            <a:r>
              <a:rPr sz="1800" dirty="0">
                <a:solidFill>
                  <a:srgbClr val="FFFFFF"/>
                </a:solidFill>
                <a:latin typeface="Calibri"/>
                <a:cs typeface="Calibri"/>
              </a:rPr>
              <a:t>family</a:t>
            </a:r>
            <a:r>
              <a:rPr sz="1800" spc="-45" dirty="0">
                <a:solidFill>
                  <a:srgbClr val="FFFFFF"/>
                </a:solidFill>
                <a:latin typeface="Calibri"/>
                <a:cs typeface="Calibri"/>
              </a:rPr>
              <a:t> </a:t>
            </a:r>
            <a:r>
              <a:rPr sz="1800" dirty="0">
                <a:solidFill>
                  <a:srgbClr val="FFFFFF"/>
                </a:solidFill>
                <a:latin typeface="Calibri"/>
                <a:cs typeface="Calibri"/>
              </a:rPr>
              <a:t>friendly</a:t>
            </a:r>
            <a:r>
              <a:rPr sz="1800" spc="-50" dirty="0">
                <a:solidFill>
                  <a:srgbClr val="FFFFFF"/>
                </a:solidFill>
                <a:latin typeface="Calibri"/>
                <a:cs typeface="Calibri"/>
              </a:rPr>
              <a:t> </a:t>
            </a:r>
            <a:r>
              <a:rPr sz="1800" spc="-10" dirty="0">
                <a:solidFill>
                  <a:srgbClr val="FFFFFF"/>
                </a:solidFill>
                <a:latin typeface="Calibri"/>
                <a:cs typeface="Calibri"/>
              </a:rPr>
              <a:t>benefits</a:t>
            </a:r>
            <a:endParaRPr sz="1800" dirty="0">
              <a:latin typeface="Calibri"/>
              <a:cs typeface="Calibri"/>
            </a:endParaRPr>
          </a:p>
          <a:p>
            <a:pPr marL="530225" marR="3369945">
              <a:lnSpc>
                <a:spcPct val="108000"/>
              </a:lnSpc>
            </a:pPr>
            <a:r>
              <a:rPr sz="1800" dirty="0">
                <a:solidFill>
                  <a:srgbClr val="FFFFFF"/>
                </a:solidFill>
                <a:latin typeface="Calibri"/>
                <a:cs typeface="Calibri"/>
              </a:rPr>
              <a:t>Company</a:t>
            </a:r>
            <a:r>
              <a:rPr sz="1800" spc="-85" dirty="0">
                <a:solidFill>
                  <a:srgbClr val="FFFFFF"/>
                </a:solidFill>
                <a:latin typeface="Calibri"/>
                <a:cs typeface="Calibri"/>
              </a:rPr>
              <a:t> </a:t>
            </a:r>
            <a:r>
              <a:rPr sz="1800" spc="-10" dirty="0">
                <a:solidFill>
                  <a:srgbClr val="FFFFFF"/>
                </a:solidFill>
                <a:latin typeface="Calibri"/>
                <a:cs typeface="Calibri"/>
              </a:rPr>
              <a:t>socials </a:t>
            </a:r>
            <a:r>
              <a:rPr sz="1800" dirty="0">
                <a:solidFill>
                  <a:srgbClr val="FFFFFF"/>
                </a:solidFill>
                <a:latin typeface="Calibri"/>
                <a:cs typeface="Calibri"/>
              </a:rPr>
              <a:t>Eye</a:t>
            </a:r>
            <a:r>
              <a:rPr sz="1800" spc="-35" dirty="0">
                <a:solidFill>
                  <a:srgbClr val="FFFFFF"/>
                </a:solidFill>
                <a:latin typeface="Calibri"/>
                <a:cs typeface="Calibri"/>
              </a:rPr>
              <a:t> </a:t>
            </a:r>
            <a:r>
              <a:rPr sz="1800" dirty="0">
                <a:solidFill>
                  <a:srgbClr val="FFFFFF"/>
                </a:solidFill>
                <a:latin typeface="Calibri"/>
                <a:cs typeface="Calibri"/>
              </a:rPr>
              <a:t>care</a:t>
            </a:r>
            <a:r>
              <a:rPr sz="1800" spc="-35" dirty="0">
                <a:solidFill>
                  <a:srgbClr val="FFFFFF"/>
                </a:solidFill>
                <a:latin typeface="Calibri"/>
                <a:cs typeface="Calibri"/>
              </a:rPr>
              <a:t> </a:t>
            </a:r>
            <a:r>
              <a:rPr sz="1800" spc="-10" dirty="0">
                <a:solidFill>
                  <a:srgbClr val="FFFFFF"/>
                </a:solidFill>
                <a:latin typeface="Calibri"/>
                <a:cs typeface="Calibri"/>
              </a:rPr>
              <a:t>allowance </a:t>
            </a:r>
            <a:r>
              <a:rPr sz="1800" dirty="0">
                <a:solidFill>
                  <a:srgbClr val="FFFFFF"/>
                </a:solidFill>
                <a:latin typeface="Calibri"/>
                <a:cs typeface="Calibri"/>
              </a:rPr>
              <a:t>Cycle</a:t>
            </a:r>
            <a:r>
              <a:rPr sz="1800" spc="-55" dirty="0">
                <a:solidFill>
                  <a:srgbClr val="FFFFFF"/>
                </a:solidFill>
                <a:latin typeface="Calibri"/>
                <a:cs typeface="Calibri"/>
              </a:rPr>
              <a:t> </a:t>
            </a:r>
            <a:r>
              <a:rPr sz="1800" spc="-10" dirty="0">
                <a:solidFill>
                  <a:srgbClr val="FFFFFF"/>
                </a:solidFill>
                <a:latin typeface="Calibri"/>
                <a:cs typeface="Calibri"/>
              </a:rPr>
              <a:t>scheme</a:t>
            </a:r>
            <a:endParaRPr sz="1800" dirty="0">
              <a:latin typeface="Calibri"/>
              <a:cs typeface="Calibri"/>
            </a:endParaRPr>
          </a:p>
          <a:p>
            <a:pPr marL="530225" marR="290195">
              <a:lnSpc>
                <a:spcPct val="108000"/>
              </a:lnSpc>
            </a:pPr>
            <a:r>
              <a:rPr sz="1800" dirty="0">
                <a:solidFill>
                  <a:srgbClr val="FFFFFF"/>
                </a:solidFill>
                <a:latin typeface="Calibri"/>
                <a:cs typeface="Calibri"/>
              </a:rPr>
              <a:t>Pension</a:t>
            </a:r>
            <a:r>
              <a:rPr sz="1800" spc="-50" dirty="0">
                <a:solidFill>
                  <a:srgbClr val="FFFFFF"/>
                </a:solidFill>
                <a:latin typeface="Calibri"/>
                <a:cs typeface="Calibri"/>
              </a:rPr>
              <a:t> </a:t>
            </a:r>
            <a:r>
              <a:rPr sz="1800" dirty="0">
                <a:solidFill>
                  <a:srgbClr val="FFFFFF"/>
                </a:solidFill>
                <a:latin typeface="Calibri"/>
                <a:cs typeface="Calibri"/>
              </a:rPr>
              <a:t>scheme</a:t>
            </a:r>
            <a:r>
              <a:rPr sz="1800" spc="-45"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up</a:t>
            </a:r>
            <a:r>
              <a:rPr sz="1800" spc="-45" dirty="0">
                <a:solidFill>
                  <a:srgbClr val="FFFFFF"/>
                </a:solidFill>
                <a:latin typeface="Calibri"/>
                <a:cs typeface="Calibri"/>
              </a:rPr>
              <a:t> </a:t>
            </a:r>
            <a:r>
              <a:rPr sz="1800" dirty="0">
                <a:solidFill>
                  <a:srgbClr val="FFFFFF"/>
                </a:solidFill>
                <a:latin typeface="Calibri"/>
                <a:cs typeface="Calibri"/>
              </a:rPr>
              <a:t>to</a:t>
            </a:r>
            <a:r>
              <a:rPr sz="1800" spc="-45" dirty="0">
                <a:solidFill>
                  <a:srgbClr val="FFFFFF"/>
                </a:solidFill>
                <a:latin typeface="Calibri"/>
                <a:cs typeface="Calibri"/>
              </a:rPr>
              <a:t> </a:t>
            </a:r>
            <a:r>
              <a:rPr sz="1800" dirty="0">
                <a:solidFill>
                  <a:srgbClr val="FFFFFF"/>
                </a:solidFill>
                <a:latin typeface="Calibri"/>
                <a:cs typeface="Calibri"/>
              </a:rPr>
              <a:t>8%</a:t>
            </a:r>
            <a:r>
              <a:rPr sz="1800" spc="-45" dirty="0">
                <a:solidFill>
                  <a:srgbClr val="FFFFFF"/>
                </a:solidFill>
                <a:latin typeface="Calibri"/>
                <a:cs typeface="Calibri"/>
              </a:rPr>
              <a:t> </a:t>
            </a:r>
            <a:r>
              <a:rPr sz="1800" dirty="0">
                <a:solidFill>
                  <a:srgbClr val="FFFFFF"/>
                </a:solidFill>
                <a:latin typeface="Calibri"/>
                <a:cs typeface="Calibri"/>
              </a:rPr>
              <a:t>employer</a:t>
            </a:r>
            <a:r>
              <a:rPr sz="1800" spc="-50" dirty="0">
                <a:solidFill>
                  <a:srgbClr val="FFFFFF"/>
                </a:solidFill>
                <a:latin typeface="Calibri"/>
                <a:cs typeface="Calibri"/>
              </a:rPr>
              <a:t> </a:t>
            </a:r>
            <a:r>
              <a:rPr sz="1800" spc="-10" dirty="0">
                <a:solidFill>
                  <a:srgbClr val="FFFFFF"/>
                </a:solidFill>
                <a:latin typeface="Calibri"/>
                <a:cs typeface="Calibri"/>
              </a:rPr>
              <a:t>contributions </a:t>
            </a:r>
            <a:r>
              <a:rPr sz="1800" dirty="0">
                <a:solidFill>
                  <a:srgbClr val="FFFFFF"/>
                </a:solidFill>
                <a:latin typeface="Calibri"/>
                <a:cs typeface="Calibri"/>
              </a:rPr>
              <a:t>25</a:t>
            </a:r>
            <a:r>
              <a:rPr sz="1800" spc="-50" dirty="0">
                <a:solidFill>
                  <a:srgbClr val="FFFFFF"/>
                </a:solidFill>
                <a:latin typeface="Calibri"/>
                <a:cs typeface="Calibri"/>
              </a:rPr>
              <a:t> </a:t>
            </a:r>
            <a:r>
              <a:rPr sz="1800" dirty="0">
                <a:solidFill>
                  <a:srgbClr val="FFFFFF"/>
                </a:solidFill>
                <a:latin typeface="Calibri"/>
                <a:cs typeface="Calibri"/>
              </a:rPr>
              <a:t>days</a:t>
            </a:r>
            <a:r>
              <a:rPr sz="1800" spc="-45" dirty="0">
                <a:solidFill>
                  <a:srgbClr val="FFFFFF"/>
                </a:solidFill>
                <a:latin typeface="Calibri"/>
                <a:cs typeface="Calibri"/>
              </a:rPr>
              <a:t> </a:t>
            </a:r>
            <a:r>
              <a:rPr sz="1800" dirty="0">
                <a:solidFill>
                  <a:srgbClr val="FFFFFF"/>
                </a:solidFill>
                <a:latin typeface="Calibri"/>
                <a:cs typeface="Calibri"/>
              </a:rPr>
              <a:t>annual</a:t>
            </a:r>
            <a:r>
              <a:rPr sz="1800" spc="-50" dirty="0">
                <a:solidFill>
                  <a:srgbClr val="FFFFFF"/>
                </a:solidFill>
                <a:latin typeface="Calibri"/>
                <a:cs typeface="Calibri"/>
              </a:rPr>
              <a:t> </a:t>
            </a:r>
            <a:r>
              <a:rPr sz="1800" dirty="0">
                <a:solidFill>
                  <a:srgbClr val="FFFFFF"/>
                </a:solidFill>
                <a:latin typeface="Calibri"/>
                <a:cs typeface="Calibri"/>
              </a:rPr>
              <a:t>leave</a:t>
            </a:r>
            <a:r>
              <a:rPr sz="1800" spc="-45" dirty="0">
                <a:solidFill>
                  <a:srgbClr val="FFFFFF"/>
                </a:solidFill>
                <a:latin typeface="Calibri"/>
                <a:cs typeface="Calibri"/>
              </a:rPr>
              <a:t> </a:t>
            </a:r>
            <a:r>
              <a:rPr sz="1800" dirty="0">
                <a:solidFill>
                  <a:srgbClr val="FFFFFF"/>
                </a:solidFill>
                <a:latin typeface="Calibri"/>
                <a:cs typeface="Calibri"/>
              </a:rPr>
              <a:t>plus</a:t>
            </a:r>
            <a:r>
              <a:rPr sz="1800" spc="-45" dirty="0">
                <a:solidFill>
                  <a:srgbClr val="FFFFFF"/>
                </a:solidFill>
                <a:latin typeface="Calibri"/>
                <a:cs typeface="Calibri"/>
              </a:rPr>
              <a:t> </a:t>
            </a:r>
            <a:r>
              <a:rPr sz="1800" dirty="0">
                <a:solidFill>
                  <a:srgbClr val="FFFFFF"/>
                </a:solidFill>
                <a:latin typeface="Calibri"/>
                <a:cs typeface="Calibri"/>
              </a:rPr>
              <a:t>bank</a:t>
            </a:r>
            <a:r>
              <a:rPr sz="1800" spc="-50" dirty="0">
                <a:solidFill>
                  <a:srgbClr val="FFFFFF"/>
                </a:solidFill>
                <a:latin typeface="Calibri"/>
                <a:cs typeface="Calibri"/>
              </a:rPr>
              <a:t> </a:t>
            </a:r>
            <a:r>
              <a:rPr sz="1800" spc="-10" dirty="0">
                <a:solidFill>
                  <a:srgbClr val="FFFFFF"/>
                </a:solidFill>
                <a:latin typeface="Calibri"/>
                <a:cs typeface="Calibri"/>
              </a:rPr>
              <a:t>holidays</a:t>
            </a:r>
            <a:r>
              <a:rPr lang="en-GB" sz="1800" spc="-10" dirty="0">
                <a:solidFill>
                  <a:srgbClr val="FFFFFF"/>
                </a:solidFill>
                <a:latin typeface="Calibri"/>
                <a:cs typeface="Calibri"/>
              </a:rPr>
              <a:t> (pro rata)</a:t>
            </a:r>
            <a:endParaRPr sz="1800" dirty="0">
              <a:latin typeface="Calibri"/>
              <a:cs typeface="Calibri"/>
            </a:endParaRPr>
          </a:p>
          <a:p>
            <a:pPr marL="530225">
              <a:lnSpc>
                <a:spcPct val="100000"/>
              </a:lnSpc>
              <a:spcBef>
                <a:spcPts val="170"/>
              </a:spcBef>
            </a:pPr>
            <a:r>
              <a:rPr sz="1800" dirty="0">
                <a:solidFill>
                  <a:srgbClr val="FFFFFF"/>
                </a:solidFill>
                <a:latin typeface="Calibri"/>
                <a:cs typeface="Calibri"/>
              </a:rPr>
              <a:t>2</a:t>
            </a:r>
            <a:r>
              <a:rPr sz="1800" spc="-30" dirty="0">
                <a:solidFill>
                  <a:srgbClr val="FFFFFF"/>
                </a:solidFill>
                <a:latin typeface="Calibri"/>
                <a:cs typeface="Calibri"/>
              </a:rPr>
              <a:t> </a:t>
            </a:r>
            <a:r>
              <a:rPr sz="1800" spc="-10" dirty="0">
                <a:solidFill>
                  <a:srgbClr val="FFFFFF"/>
                </a:solidFill>
                <a:latin typeface="Calibri"/>
                <a:cs typeface="Calibri"/>
              </a:rPr>
              <a:t>Volunteering</a:t>
            </a:r>
            <a:r>
              <a:rPr sz="1800" spc="-25" dirty="0">
                <a:solidFill>
                  <a:srgbClr val="FFFFFF"/>
                </a:solidFill>
                <a:latin typeface="Calibri"/>
                <a:cs typeface="Calibri"/>
              </a:rPr>
              <a:t> </a:t>
            </a:r>
            <a:r>
              <a:rPr sz="1800" dirty="0">
                <a:solidFill>
                  <a:srgbClr val="FFFFFF"/>
                </a:solidFill>
                <a:latin typeface="Calibri"/>
                <a:cs typeface="Calibri"/>
              </a:rPr>
              <a:t>days</a:t>
            </a:r>
            <a:r>
              <a:rPr sz="1800" spc="-25" dirty="0">
                <a:solidFill>
                  <a:srgbClr val="FFFFFF"/>
                </a:solidFill>
                <a:latin typeface="Calibri"/>
                <a:cs typeface="Calibri"/>
              </a:rPr>
              <a:t> </a:t>
            </a:r>
            <a:r>
              <a:rPr sz="1800" dirty="0">
                <a:solidFill>
                  <a:srgbClr val="FFFFFF"/>
                </a:solidFill>
                <a:latin typeface="Calibri"/>
                <a:cs typeface="Calibri"/>
              </a:rPr>
              <a:t>per</a:t>
            </a:r>
            <a:r>
              <a:rPr sz="1800" spc="-25" dirty="0">
                <a:solidFill>
                  <a:srgbClr val="FFFFFF"/>
                </a:solidFill>
                <a:latin typeface="Calibri"/>
                <a:cs typeface="Calibri"/>
              </a:rPr>
              <a:t> </a:t>
            </a:r>
            <a:r>
              <a:rPr sz="1800" spc="-20" dirty="0">
                <a:solidFill>
                  <a:srgbClr val="FFFFFF"/>
                </a:solidFill>
                <a:latin typeface="Calibri"/>
                <a:cs typeface="Calibri"/>
              </a:rPr>
              <a:t>year</a:t>
            </a:r>
            <a:r>
              <a:rPr lang="en-GB" sz="1800" spc="-20" dirty="0">
                <a:solidFill>
                  <a:srgbClr val="FFFFFF"/>
                </a:solidFill>
                <a:latin typeface="Calibri"/>
                <a:cs typeface="Calibri"/>
              </a:rPr>
              <a:t> (pro rata)</a:t>
            </a:r>
            <a:endParaRPr sz="1800" dirty="0">
              <a:latin typeface="Calibri"/>
              <a:cs typeface="Calibri"/>
            </a:endParaRPr>
          </a:p>
        </p:txBody>
      </p:sp>
      <p:pic>
        <p:nvPicPr>
          <p:cNvPr id="9" name="object 9"/>
          <p:cNvPicPr/>
          <p:nvPr/>
        </p:nvPicPr>
        <p:blipFill>
          <a:blip r:embed="rId2" cstate="print"/>
          <a:stretch>
            <a:fillRect/>
          </a:stretch>
        </p:blipFill>
        <p:spPr>
          <a:xfrm>
            <a:off x="6709099" y="6398545"/>
            <a:ext cx="11578899" cy="3886199"/>
          </a:xfrm>
          <a:prstGeom prst="rect">
            <a:avLst/>
          </a:prstGeom>
        </p:spPr>
      </p:pic>
      <p:sp>
        <p:nvSpPr>
          <p:cNvPr id="10" name="object 10"/>
          <p:cNvSpPr txBox="1"/>
          <p:nvPr/>
        </p:nvSpPr>
        <p:spPr>
          <a:xfrm>
            <a:off x="17964368" y="9883342"/>
            <a:ext cx="128905" cy="254000"/>
          </a:xfrm>
          <a:prstGeom prst="rect">
            <a:avLst/>
          </a:prstGeom>
        </p:spPr>
        <p:txBody>
          <a:bodyPr vert="horz" wrap="square" lIns="0" tIns="0" rIns="0" bIns="0" rtlCol="0">
            <a:spAutoFit/>
          </a:bodyPr>
          <a:lstStyle/>
          <a:p>
            <a:pPr>
              <a:lnSpc>
                <a:spcPts val="1900"/>
              </a:lnSpc>
            </a:pPr>
            <a:r>
              <a:rPr sz="2000" b="1" spc="-50" dirty="0">
                <a:solidFill>
                  <a:srgbClr val="FFFFFF"/>
                </a:solidFill>
                <a:latin typeface="Calibri"/>
                <a:cs typeface="Calibri"/>
              </a:rPr>
              <a:t>9</a:t>
            </a:r>
            <a:endParaRPr sz="2000">
              <a:latin typeface="Calibri"/>
              <a:cs typeface="Calibri"/>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2000"/>
              </a:lnSpc>
            </a:pPr>
            <a:fld id="{81D60167-4931-47E6-BA6A-407CBD079E47}" type="slidenum">
              <a:rPr spc="-25" dirty="0"/>
              <a:t>10</a:t>
            </a:fld>
            <a:endParaRPr spc="-2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00" y="2092665"/>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3" name="object 3"/>
          <p:cNvSpPr txBox="1">
            <a:spLocks noGrp="1"/>
          </p:cNvSpPr>
          <p:nvPr>
            <p:ph type="title"/>
          </p:nvPr>
        </p:nvSpPr>
        <p:spPr>
          <a:xfrm>
            <a:off x="1016000" y="979805"/>
            <a:ext cx="4208145" cy="711200"/>
          </a:xfrm>
          <a:prstGeom prst="rect">
            <a:avLst/>
          </a:prstGeom>
        </p:spPr>
        <p:txBody>
          <a:bodyPr vert="horz" wrap="square" lIns="0" tIns="12700" rIns="0" bIns="0" rtlCol="0">
            <a:spAutoFit/>
          </a:bodyPr>
          <a:lstStyle/>
          <a:p>
            <a:pPr marL="12700">
              <a:lnSpc>
                <a:spcPct val="100000"/>
              </a:lnSpc>
              <a:spcBef>
                <a:spcPts val="100"/>
              </a:spcBef>
            </a:pPr>
            <a:r>
              <a:rPr dirty="0"/>
              <a:t>HOW</a:t>
            </a:r>
            <a:r>
              <a:rPr spc="-560" dirty="0"/>
              <a:t> </a:t>
            </a:r>
            <a:r>
              <a:rPr dirty="0"/>
              <a:t>TO</a:t>
            </a:r>
            <a:r>
              <a:rPr spc="-560" dirty="0"/>
              <a:t> </a:t>
            </a:r>
            <a:r>
              <a:rPr spc="-135" dirty="0"/>
              <a:t>APPLY</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25" dirty="0"/>
              <a:t>11</a:t>
            </a:fld>
            <a:endParaRPr spc="-25" dirty="0"/>
          </a:p>
        </p:txBody>
      </p:sp>
      <p:sp>
        <p:nvSpPr>
          <p:cNvPr id="4" name="object 4"/>
          <p:cNvSpPr txBox="1"/>
          <p:nvPr/>
        </p:nvSpPr>
        <p:spPr>
          <a:xfrm>
            <a:off x="1016000" y="2340932"/>
            <a:ext cx="7858125" cy="7785336"/>
          </a:xfrm>
          <a:prstGeom prst="rect">
            <a:avLst/>
          </a:prstGeom>
        </p:spPr>
        <p:txBody>
          <a:bodyPr vert="horz" wrap="square" lIns="0" tIns="52705" rIns="0" bIns="0" rtlCol="0">
            <a:spAutoFit/>
          </a:bodyPr>
          <a:lstStyle/>
          <a:p>
            <a:pPr>
              <a:lnSpc>
                <a:spcPct val="115000"/>
              </a:lnSpc>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You can upload your CV and covering letter, outlining your suitability for the role on our website at</a:t>
            </a:r>
          </a:p>
          <a:p>
            <a:pPr>
              <a:lnSpc>
                <a:spcPct val="115000"/>
              </a:lnSpc>
            </a:pPr>
            <a:r>
              <a:rPr lang="en-GB" sz="1800" dirty="0">
                <a:effectLst/>
                <a:latin typeface="Calibri" panose="020F0502020204030204" pitchFamily="34" charset="0"/>
                <a:ea typeface="Calibri" panose="020F0502020204030204" pitchFamily="34" charset="0"/>
                <a:cs typeface="Calibri" panose="020F0502020204030204" pitchFamily="34" charset="0"/>
                <a:hlinkClick r:id="rId2"/>
              </a:rPr>
              <a:t>https://www.streetgames.org/about-us/careers/</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You can email your CV and covering letter, outlining your suitability for the role direct to: </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jobs@streetgames.org</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and quote </a:t>
            </a:r>
            <a:r>
              <a:rPr lang="en-GB"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Network Support </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 the subject line</a:t>
            </a:r>
            <a:r>
              <a:rPr lang="en-GB" sz="1800" dirty="0">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If you require any additional support applying for this role, please contact </a:t>
            </a:r>
            <a:r>
              <a:rPr lang="en-GB" sz="18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jobs@streetgames.org</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and we will try and accommodate any reasonable requests</a:t>
            </a:r>
            <a:r>
              <a:rPr lang="en-GB" sz="1800" dirty="0">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kern="1200" dirty="0">
                <a:solidFill>
                  <a:srgbClr val="FF0000"/>
                </a:solidFill>
                <a:latin typeface="+mj-lt"/>
                <a:ea typeface="+mj-ea"/>
                <a:cs typeface="+mj-cs"/>
              </a:rPr>
              <a:t>Closing date for applications is Mon</a:t>
            </a:r>
            <a:r>
              <a:rPr lang="en-US" b="1" kern="1200" dirty="0">
                <a:solidFill>
                  <a:srgbClr val="FF0000"/>
                </a:solidFill>
                <a:latin typeface="+mj-lt"/>
                <a:ea typeface="+mj-ea"/>
                <a:cs typeface="+mj-cs"/>
              </a:rPr>
              <a:t>day 3</a:t>
            </a:r>
            <a:r>
              <a:rPr lang="en-US" b="1" kern="1200" baseline="30000" dirty="0">
                <a:solidFill>
                  <a:srgbClr val="FF0000"/>
                </a:solidFill>
                <a:latin typeface="+mj-lt"/>
                <a:ea typeface="+mj-ea"/>
                <a:cs typeface="+mj-cs"/>
              </a:rPr>
              <a:t>rd</a:t>
            </a:r>
            <a:r>
              <a:rPr lang="en-US" b="1" kern="1200" dirty="0">
                <a:solidFill>
                  <a:srgbClr val="FF0000"/>
                </a:solidFill>
                <a:latin typeface="+mj-lt"/>
                <a:ea typeface="+mj-ea"/>
                <a:cs typeface="+mj-cs"/>
              </a:rPr>
              <a:t> November</a:t>
            </a:r>
            <a:r>
              <a:rPr lang="en-US" sz="1800" b="1" kern="1200" dirty="0">
                <a:solidFill>
                  <a:srgbClr val="FF0000"/>
                </a:solidFill>
                <a:latin typeface="+mj-lt"/>
                <a:ea typeface="+mj-ea"/>
                <a:cs typeface="+mj-cs"/>
              </a:rPr>
              <a:t> @ 9am</a:t>
            </a:r>
            <a:br>
              <a:rPr lang="en-US" sz="1800" b="1" kern="1200" dirty="0">
                <a:solidFill>
                  <a:srgbClr val="FF0000"/>
                </a:solidFill>
                <a:latin typeface="+mj-lt"/>
                <a:ea typeface="+mj-ea"/>
                <a:cs typeface="+mj-cs"/>
              </a:rPr>
            </a:br>
            <a:r>
              <a:rPr lang="en-US" sz="1800" b="1" kern="1200" dirty="0">
                <a:solidFill>
                  <a:srgbClr val="FF0000"/>
                </a:solidFill>
                <a:latin typeface="+mj-lt"/>
                <a:ea typeface="+mj-ea"/>
                <a:cs typeface="+mj-cs"/>
              </a:rPr>
              <a:t>Interviews will be held week commencing </a:t>
            </a:r>
            <a:r>
              <a:rPr lang="en-US" b="1" kern="1200" dirty="0">
                <a:solidFill>
                  <a:srgbClr val="FF0000"/>
                </a:solidFill>
                <a:latin typeface="+mj-lt"/>
                <a:ea typeface="+mj-ea"/>
                <a:cs typeface="+mj-cs"/>
              </a:rPr>
              <a:t>10</a:t>
            </a:r>
            <a:r>
              <a:rPr lang="en-US" b="1" kern="1200" baseline="30000" dirty="0">
                <a:solidFill>
                  <a:srgbClr val="FF0000"/>
                </a:solidFill>
                <a:latin typeface="+mj-lt"/>
                <a:ea typeface="+mj-ea"/>
                <a:cs typeface="+mj-cs"/>
              </a:rPr>
              <a:t>th</a:t>
            </a:r>
            <a:r>
              <a:rPr lang="en-US" b="1" kern="1200" dirty="0">
                <a:solidFill>
                  <a:srgbClr val="FF0000"/>
                </a:solidFill>
                <a:latin typeface="+mj-lt"/>
                <a:ea typeface="+mj-ea"/>
                <a:cs typeface="+mj-cs"/>
              </a:rPr>
              <a:t> November and/or 17</a:t>
            </a:r>
            <a:r>
              <a:rPr lang="en-US" b="1" kern="1200" baseline="30000" dirty="0">
                <a:solidFill>
                  <a:srgbClr val="FF0000"/>
                </a:solidFill>
                <a:latin typeface="+mj-lt"/>
                <a:ea typeface="+mj-ea"/>
                <a:cs typeface="+mj-cs"/>
              </a:rPr>
              <a:t>th</a:t>
            </a:r>
            <a:r>
              <a:rPr lang="en-US" b="1" kern="1200" dirty="0">
                <a:solidFill>
                  <a:srgbClr val="FF0000"/>
                </a:solidFill>
                <a:latin typeface="+mj-lt"/>
                <a:ea typeface="+mj-ea"/>
                <a:cs typeface="+mj-cs"/>
              </a:rPr>
              <a:t> November</a:t>
            </a:r>
            <a:endParaRPr lang="en-GB" dirty="0">
              <a:solidFill>
                <a:srgbClr val="FF0000"/>
              </a:solidFill>
            </a:endParaRPr>
          </a:p>
          <a:p>
            <a:pPr>
              <a:lnSpc>
                <a:spcPct val="115000"/>
              </a:lnSpc>
              <a:spcAft>
                <a:spcPts val="1000"/>
              </a:spcAft>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If you know you will be unavailable on the above week, please state this on your application</a:t>
            </a:r>
          </a:p>
          <a:p>
            <a:pPr>
              <a:lnSpc>
                <a:spcPct val="115000"/>
              </a:lnSpc>
              <a:spcAft>
                <a:spcPts val="1000"/>
              </a:spcAft>
            </a:pP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Questions</a:t>
            </a:r>
          </a:p>
          <a:p>
            <a:pPr>
              <a:lnSpc>
                <a:spcPct val="115000"/>
              </a:lnSpc>
              <a:spcAft>
                <a:spcPts val="1000"/>
              </a:spcAft>
            </a:pP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If you have any questions relating to the role, or would like an informal chat please contact:</a:t>
            </a:r>
          </a:p>
          <a:p>
            <a:pPr>
              <a:lnSpc>
                <a:spcPct val="115000"/>
              </a:lnSpc>
              <a:spcAft>
                <a:spcPts val="1000"/>
              </a:spcAft>
            </a:pP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Mark Cordeaux, Network Support Manager – </a:t>
            </a: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hlinkClick r:id="rId4"/>
              </a:rPr>
              <a:t>mark.cordeaux@streetgames.org</a:t>
            </a: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 / 07485373001</a:t>
            </a:r>
          </a:p>
          <a:p>
            <a:pPr>
              <a:lnSpc>
                <a:spcPct val="115000"/>
              </a:lnSpc>
              <a:spcAft>
                <a:spcPts val="1000"/>
              </a:spcAft>
            </a:pP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Helen Crowley, Head of Network Support – </a:t>
            </a: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hlinkClick r:id="rId5"/>
              </a:rPr>
              <a:t>helen.crowley@streetgames.org</a:t>
            </a: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 /07432700786</a:t>
            </a:r>
          </a:p>
          <a:p>
            <a:pPr>
              <a:lnSpc>
                <a:spcPct val="115000"/>
              </a:lnSpc>
              <a:spcAft>
                <a:spcPts val="1000"/>
              </a:spcAft>
            </a:pPr>
            <a:endParaRPr lang="en-GB" dirty="0">
              <a:solidFill>
                <a:schemeClr val="bg1"/>
              </a:solidFill>
              <a:latin typeface="Calibri"/>
              <a:ea typeface="Calibri" panose="020F0502020204030204" pitchFamily="34" charset="0"/>
              <a:cs typeface="Calibri"/>
            </a:endParaRPr>
          </a:p>
        </p:txBody>
      </p:sp>
      <p:sp>
        <p:nvSpPr>
          <p:cNvPr id="6" name="object 6"/>
          <p:cNvSpPr txBox="1"/>
          <p:nvPr/>
        </p:nvSpPr>
        <p:spPr>
          <a:xfrm>
            <a:off x="9413877" y="5448300"/>
            <a:ext cx="8110220" cy="2044149"/>
          </a:xfrm>
          <a:prstGeom prst="rect">
            <a:avLst/>
          </a:prstGeom>
          <a:solidFill>
            <a:srgbClr val="C7263D"/>
          </a:solidFill>
        </p:spPr>
        <p:txBody>
          <a:bodyPr vert="horz" wrap="square" lIns="0" tIns="194310" rIns="0" bIns="0" rtlCol="0">
            <a:spAutoFit/>
          </a:bodyPr>
          <a:lstStyle/>
          <a:p>
            <a:pPr marL="138430">
              <a:lnSpc>
                <a:spcPct val="100000"/>
              </a:lnSpc>
              <a:spcBef>
                <a:spcPts val="1530"/>
              </a:spcBef>
            </a:pPr>
            <a:r>
              <a:rPr lang="en-GB" b="1" dirty="0">
                <a:solidFill>
                  <a:srgbClr val="FFFFFF"/>
                </a:solidFill>
                <a:latin typeface="Calibri"/>
                <a:cs typeface="Calibri"/>
              </a:rPr>
              <a:t>M</a:t>
            </a:r>
            <a:r>
              <a:rPr sz="1800" b="1" dirty="0" err="1">
                <a:solidFill>
                  <a:srgbClr val="FFFFFF"/>
                </a:solidFill>
                <a:latin typeface="Calibri"/>
                <a:cs typeface="Calibri"/>
              </a:rPr>
              <a:t>ethods</a:t>
            </a:r>
            <a:r>
              <a:rPr sz="1800" b="1" spc="-30" dirty="0">
                <a:solidFill>
                  <a:srgbClr val="FFFFFF"/>
                </a:solidFill>
                <a:latin typeface="Calibri"/>
                <a:cs typeface="Calibri"/>
              </a:rPr>
              <a:t> </a:t>
            </a:r>
            <a:r>
              <a:rPr sz="1800" b="1" dirty="0">
                <a:solidFill>
                  <a:srgbClr val="FFFFFF"/>
                </a:solidFill>
                <a:latin typeface="Calibri"/>
                <a:cs typeface="Calibri"/>
              </a:rPr>
              <a:t>are</a:t>
            </a:r>
            <a:r>
              <a:rPr sz="1800" b="1" spc="-30" dirty="0">
                <a:solidFill>
                  <a:srgbClr val="FFFFFF"/>
                </a:solidFill>
                <a:latin typeface="Calibri"/>
                <a:cs typeface="Calibri"/>
              </a:rPr>
              <a:t> </a:t>
            </a:r>
            <a:r>
              <a:rPr sz="1800" b="1" dirty="0">
                <a:solidFill>
                  <a:srgbClr val="FFFFFF"/>
                </a:solidFill>
                <a:latin typeface="Calibri"/>
                <a:cs typeface="Calibri"/>
              </a:rPr>
              <a:t>used</a:t>
            </a:r>
            <a:r>
              <a:rPr sz="1800" b="1" spc="-30" dirty="0">
                <a:solidFill>
                  <a:srgbClr val="FFFFFF"/>
                </a:solidFill>
                <a:latin typeface="Calibri"/>
                <a:cs typeface="Calibri"/>
              </a:rPr>
              <a:t> </a:t>
            </a:r>
            <a:r>
              <a:rPr sz="1800" b="1" dirty="0">
                <a:solidFill>
                  <a:srgbClr val="FFFFFF"/>
                </a:solidFill>
                <a:latin typeface="Calibri"/>
                <a:cs typeface="Calibri"/>
              </a:rPr>
              <a:t>to</a:t>
            </a:r>
            <a:r>
              <a:rPr sz="1800" b="1" spc="-25" dirty="0">
                <a:solidFill>
                  <a:srgbClr val="FFFFFF"/>
                </a:solidFill>
                <a:latin typeface="Calibri"/>
                <a:cs typeface="Calibri"/>
              </a:rPr>
              <a:t> </a:t>
            </a:r>
            <a:r>
              <a:rPr sz="1800" b="1" dirty="0">
                <a:solidFill>
                  <a:srgbClr val="FFFFFF"/>
                </a:solidFill>
                <a:latin typeface="Calibri"/>
                <a:cs typeface="Calibri"/>
              </a:rPr>
              <a:t>systematically</a:t>
            </a:r>
            <a:r>
              <a:rPr sz="1800" b="1" spc="-30" dirty="0">
                <a:solidFill>
                  <a:srgbClr val="FFFFFF"/>
                </a:solidFill>
                <a:latin typeface="Calibri"/>
                <a:cs typeface="Calibri"/>
              </a:rPr>
              <a:t> </a:t>
            </a:r>
            <a:r>
              <a:rPr sz="1800" b="1" dirty="0">
                <a:solidFill>
                  <a:srgbClr val="FFFFFF"/>
                </a:solidFill>
                <a:latin typeface="Calibri"/>
                <a:cs typeface="Calibri"/>
              </a:rPr>
              <a:t>remove</a:t>
            </a:r>
            <a:r>
              <a:rPr sz="1800" b="1" spc="-30" dirty="0">
                <a:solidFill>
                  <a:srgbClr val="FFFFFF"/>
                </a:solidFill>
                <a:latin typeface="Calibri"/>
                <a:cs typeface="Calibri"/>
              </a:rPr>
              <a:t> </a:t>
            </a:r>
            <a:r>
              <a:rPr sz="1800" b="1" dirty="0">
                <a:solidFill>
                  <a:srgbClr val="FFFFFF"/>
                </a:solidFill>
                <a:latin typeface="Calibri"/>
                <a:cs typeface="Calibri"/>
              </a:rPr>
              <a:t>bias</a:t>
            </a:r>
            <a:r>
              <a:rPr sz="1800" b="1" spc="-30" dirty="0">
                <a:solidFill>
                  <a:srgbClr val="FFFFFF"/>
                </a:solidFill>
                <a:latin typeface="Calibri"/>
                <a:cs typeface="Calibri"/>
              </a:rPr>
              <a:t> </a:t>
            </a:r>
            <a:r>
              <a:rPr sz="1800" b="1" dirty="0">
                <a:solidFill>
                  <a:srgbClr val="FFFFFF"/>
                </a:solidFill>
                <a:latin typeface="Calibri"/>
                <a:cs typeface="Calibri"/>
              </a:rPr>
              <a:t>from</a:t>
            </a:r>
            <a:r>
              <a:rPr sz="1800" b="1" spc="-30" dirty="0">
                <a:solidFill>
                  <a:srgbClr val="FFFFFF"/>
                </a:solidFill>
                <a:latin typeface="Calibri"/>
                <a:cs typeface="Calibri"/>
              </a:rPr>
              <a:t> </a:t>
            </a:r>
            <a:r>
              <a:rPr sz="1800" b="1" dirty="0">
                <a:solidFill>
                  <a:srgbClr val="FFFFFF"/>
                </a:solidFill>
                <a:latin typeface="Calibri"/>
                <a:cs typeface="Calibri"/>
              </a:rPr>
              <a:t>reviewing</a:t>
            </a:r>
            <a:r>
              <a:rPr sz="1800" b="1" spc="-25" dirty="0">
                <a:solidFill>
                  <a:srgbClr val="FFFFFF"/>
                </a:solidFill>
                <a:latin typeface="Calibri"/>
                <a:cs typeface="Calibri"/>
              </a:rPr>
              <a:t> </a:t>
            </a:r>
            <a:r>
              <a:rPr sz="1800" b="1" spc="-10" dirty="0">
                <a:solidFill>
                  <a:srgbClr val="FFFFFF"/>
                </a:solidFill>
                <a:latin typeface="Calibri"/>
                <a:cs typeface="Calibri"/>
              </a:rPr>
              <a:t>process:</a:t>
            </a:r>
            <a:endParaRPr sz="1800" dirty="0">
              <a:latin typeface="Calibri"/>
              <a:cs typeface="Calibri"/>
            </a:endParaRPr>
          </a:p>
          <a:p>
            <a:pPr>
              <a:lnSpc>
                <a:spcPct val="100000"/>
              </a:lnSpc>
              <a:spcBef>
                <a:spcPts val="275"/>
              </a:spcBef>
            </a:pPr>
            <a:endParaRPr sz="1800" dirty="0">
              <a:latin typeface="Calibri"/>
              <a:cs typeface="Calibri"/>
            </a:endParaRPr>
          </a:p>
          <a:p>
            <a:pPr marL="138430" marR="899794" indent="227965">
              <a:lnSpc>
                <a:spcPct val="114599"/>
              </a:lnSpc>
              <a:buAutoNum type="arabicPeriod"/>
              <a:tabLst>
                <a:tab pos="366395" algn="l"/>
              </a:tabLst>
            </a:pPr>
            <a:r>
              <a:rPr lang="en-GB" b="1" dirty="0">
                <a:solidFill>
                  <a:srgbClr val="FFFFFF"/>
                </a:solidFill>
                <a:latin typeface="Calibri"/>
                <a:cs typeface="Calibri"/>
              </a:rPr>
              <a:t>A</a:t>
            </a:r>
            <a:r>
              <a:rPr sz="1800" b="1" dirty="0" err="1">
                <a:solidFill>
                  <a:srgbClr val="FFFFFF"/>
                </a:solidFill>
                <a:latin typeface="Calibri"/>
                <a:cs typeface="Calibri"/>
              </a:rPr>
              <a:t>nonymisation</a:t>
            </a:r>
            <a:r>
              <a:rPr sz="1800" b="1" spc="-35" dirty="0">
                <a:solidFill>
                  <a:srgbClr val="FFFFFF"/>
                </a:solidFill>
                <a:latin typeface="Calibri"/>
                <a:cs typeface="Calibri"/>
              </a:rPr>
              <a:t> </a:t>
            </a:r>
            <a:r>
              <a:rPr sz="1800" dirty="0">
                <a:solidFill>
                  <a:srgbClr val="FFFFFF"/>
                </a:solidFill>
                <a:latin typeface="Calibri"/>
                <a:cs typeface="Calibri"/>
              </a:rPr>
              <a:t>–</a:t>
            </a:r>
            <a:r>
              <a:rPr sz="1800" spc="-40" dirty="0">
                <a:solidFill>
                  <a:srgbClr val="FFFFFF"/>
                </a:solidFill>
                <a:latin typeface="Calibri"/>
                <a:cs typeface="Calibri"/>
              </a:rPr>
              <a:t> </a:t>
            </a:r>
            <a:r>
              <a:rPr sz="1800" dirty="0">
                <a:solidFill>
                  <a:srgbClr val="FFFFFF"/>
                </a:solidFill>
                <a:latin typeface="Calibri"/>
                <a:cs typeface="Calibri"/>
              </a:rPr>
              <a:t>removing</a:t>
            </a:r>
            <a:r>
              <a:rPr sz="1800" spc="-35" dirty="0">
                <a:solidFill>
                  <a:srgbClr val="FFFFFF"/>
                </a:solidFill>
                <a:latin typeface="Calibri"/>
                <a:cs typeface="Calibri"/>
              </a:rPr>
              <a:t> </a:t>
            </a:r>
            <a:r>
              <a:rPr sz="1800" dirty="0">
                <a:solidFill>
                  <a:srgbClr val="FFFFFF"/>
                </a:solidFill>
                <a:latin typeface="Calibri"/>
                <a:cs typeface="Calibri"/>
              </a:rPr>
              <a:t>all</a:t>
            </a:r>
            <a:r>
              <a:rPr sz="1800" spc="-40" dirty="0">
                <a:solidFill>
                  <a:srgbClr val="FFFFFF"/>
                </a:solidFill>
                <a:latin typeface="Calibri"/>
                <a:cs typeface="Calibri"/>
              </a:rPr>
              <a:t> </a:t>
            </a:r>
            <a:r>
              <a:rPr sz="1800" dirty="0">
                <a:solidFill>
                  <a:srgbClr val="FFFFFF"/>
                </a:solidFill>
                <a:latin typeface="Calibri"/>
                <a:cs typeface="Calibri"/>
              </a:rPr>
              <a:t>personally</a:t>
            </a:r>
            <a:r>
              <a:rPr sz="1800" spc="-40" dirty="0">
                <a:solidFill>
                  <a:srgbClr val="FFFFFF"/>
                </a:solidFill>
                <a:latin typeface="Calibri"/>
                <a:cs typeface="Calibri"/>
              </a:rPr>
              <a:t> </a:t>
            </a:r>
            <a:r>
              <a:rPr sz="1800" spc="-10" dirty="0">
                <a:solidFill>
                  <a:srgbClr val="FFFFFF"/>
                </a:solidFill>
                <a:latin typeface="Calibri"/>
                <a:cs typeface="Calibri"/>
              </a:rPr>
              <a:t>identifiable</a:t>
            </a:r>
            <a:r>
              <a:rPr sz="1800" spc="-35" dirty="0">
                <a:solidFill>
                  <a:srgbClr val="FFFFFF"/>
                </a:solidFill>
                <a:latin typeface="Calibri"/>
                <a:cs typeface="Calibri"/>
              </a:rPr>
              <a:t> </a:t>
            </a:r>
            <a:r>
              <a:rPr sz="1800" spc="-10" dirty="0">
                <a:solidFill>
                  <a:srgbClr val="FFFFFF"/>
                </a:solidFill>
                <a:latin typeface="Calibri"/>
                <a:cs typeface="Calibri"/>
              </a:rPr>
              <a:t>information</a:t>
            </a:r>
            <a:r>
              <a:rPr sz="1800" spc="-40" dirty="0">
                <a:solidFill>
                  <a:srgbClr val="FFFFFF"/>
                </a:solidFill>
                <a:latin typeface="Calibri"/>
                <a:cs typeface="Calibri"/>
              </a:rPr>
              <a:t> </a:t>
            </a:r>
            <a:r>
              <a:rPr sz="1800" dirty="0">
                <a:solidFill>
                  <a:srgbClr val="FFFFFF"/>
                </a:solidFill>
                <a:latin typeface="Calibri"/>
                <a:cs typeface="Calibri"/>
              </a:rPr>
              <a:t>from</a:t>
            </a:r>
            <a:r>
              <a:rPr sz="1800" spc="-40" dirty="0">
                <a:solidFill>
                  <a:srgbClr val="FFFFFF"/>
                </a:solidFill>
                <a:latin typeface="Calibri"/>
                <a:cs typeface="Calibri"/>
              </a:rPr>
              <a:t> </a:t>
            </a:r>
            <a:r>
              <a:rPr sz="1800" spc="-25" dirty="0">
                <a:solidFill>
                  <a:srgbClr val="FFFFFF"/>
                </a:solidFill>
                <a:latin typeface="Calibri"/>
                <a:cs typeface="Calibri"/>
              </a:rPr>
              <a:t>an </a:t>
            </a:r>
            <a:r>
              <a:rPr sz="1800" spc="-10" dirty="0">
                <a:solidFill>
                  <a:srgbClr val="FFFFFF"/>
                </a:solidFill>
                <a:latin typeface="Calibri"/>
                <a:cs typeface="Calibri"/>
              </a:rPr>
              <a:t>application.</a:t>
            </a:r>
            <a:endParaRPr sz="1800" dirty="0">
              <a:latin typeface="Calibri"/>
              <a:cs typeface="Calibri"/>
            </a:endParaRPr>
          </a:p>
          <a:p>
            <a:pPr marL="138430" marR="153035" indent="227965">
              <a:lnSpc>
                <a:spcPct val="114599"/>
              </a:lnSpc>
              <a:buAutoNum type="arabicPeriod"/>
              <a:tabLst>
                <a:tab pos="366395" algn="l"/>
              </a:tabLst>
            </a:pPr>
            <a:r>
              <a:rPr lang="en-GB" b="1" dirty="0">
                <a:solidFill>
                  <a:srgbClr val="FFFFFF"/>
                </a:solidFill>
                <a:latin typeface="Calibri"/>
                <a:cs typeface="Calibri"/>
              </a:rPr>
              <a:t>W</a:t>
            </a:r>
            <a:r>
              <a:rPr sz="1800" b="1" dirty="0" err="1">
                <a:solidFill>
                  <a:srgbClr val="FFFFFF"/>
                </a:solidFill>
                <a:latin typeface="Calibri"/>
                <a:cs typeface="Calibri"/>
              </a:rPr>
              <a:t>isdom</a:t>
            </a:r>
            <a:r>
              <a:rPr sz="1800" b="1" spc="-55" dirty="0">
                <a:solidFill>
                  <a:srgbClr val="FFFFFF"/>
                </a:solidFill>
                <a:latin typeface="Calibri"/>
                <a:cs typeface="Calibri"/>
              </a:rPr>
              <a:t> </a:t>
            </a:r>
            <a:r>
              <a:rPr sz="1800" b="1" dirty="0">
                <a:solidFill>
                  <a:srgbClr val="FFFFFF"/>
                </a:solidFill>
                <a:latin typeface="Calibri"/>
                <a:cs typeface="Calibri"/>
              </a:rPr>
              <a:t>of</a:t>
            </a:r>
            <a:r>
              <a:rPr sz="1800" b="1" spc="-40" dirty="0">
                <a:solidFill>
                  <a:srgbClr val="FFFFFF"/>
                </a:solidFill>
                <a:latin typeface="Calibri"/>
                <a:cs typeface="Calibri"/>
              </a:rPr>
              <a:t> </a:t>
            </a:r>
            <a:r>
              <a:rPr sz="1800" b="1" dirty="0">
                <a:solidFill>
                  <a:srgbClr val="FFFFFF"/>
                </a:solidFill>
                <a:latin typeface="Calibri"/>
                <a:cs typeface="Calibri"/>
              </a:rPr>
              <a:t>the</a:t>
            </a:r>
            <a:r>
              <a:rPr sz="1800" b="1" spc="-40" dirty="0">
                <a:solidFill>
                  <a:srgbClr val="FFFFFF"/>
                </a:solidFill>
                <a:latin typeface="Calibri"/>
                <a:cs typeface="Calibri"/>
              </a:rPr>
              <a:t> </a:t>
            </a:r>
            <a:r>
              <a:rPr sz="1800" b="1" dirty="0">
                <a:solidFill>
                  <a:srgbClr val="FFFFFF"/>
                </a:solidFill>
                <a:latin typeface="Calibri"/>
                <a:cs typeface="Calibri"/>
              </a:rPr>
              <a:t>crowd</a:t>
            </a:r>
            <a:r>
              <a:rPr sz="1800" b="1" spc="-40" dirty="0">
                <a:solidFill>
                  <a:srgbClr val="FFFFFF"/>
                </a:solidFill>
                <a:latin typeface="Calibri"/>
                <a:cs typeface="Calibri"/>
              </a:rPr>
              <a:t> </a:t>
            </a:r>
            <a:r>
              <a:rPr sz="1800" dirty="0">
                <a:solidFill>
                  <a:srgbClr val="FFFFFF"/>
                </a:solidFill>
                <a:latin typeface="Calibri"/>
                <a:cs typeface="Calibri"/>
              </a:rPr>
              <a:t>–</a:t>
            </a:r>
            <a:r>
              <a:rPr sz="1800" spc="-40" dirty="0">
                <a:solidFill>
                  <a:srgbClr val="FFFFFF"/>
                </a:solidFill>
                <a:latin typeface="Calibri"/>
                <a:cs typeface="Calibri"/>
              </a:rPr>
              <a:t> </a:t>
            </a:r>
            <a:r>
              <a:rPr sz="1800" dirty="0">
                <a:solidFill>
                  <a:srgbClr val="FFFFFF"/>
                </a:solidFill>
                <a:latin typeface="Calibri"/>
                <a:cs typeface="Calibri"/>
              </a:rPr>
              <a:t>getting</a:t>
            </a:r>
            <a:r>
              <a:rPr sz="1800" spc="-40" dirty="0">
                <a:solidFill>
                  <a:srgbClr val="FFFFFF"/>
                </a:solidFill>
                <a:latin typeface="Calibri"/>
                <a:cs typeface="Calibri"/>
              </a:rPr>
              <a:t> </a:t>
            </a:r>
            <a:r>
              <a:rPr sz="1800" dirty="0">
                <a:solidFill>
                  <a:srgbClr val="FFFFFF"/>
                </a:solidFill>
                <a:latin typeface="Calibri"/>
                <a:cs typeface="Calibri"/>
              </a:rPr>
              <a:t>more</a:t>
            </a:r>
            <a:r>
              <a:rPr sz="1800" spc="-40" dirty="0">
                <a:solidFill>
                  <a:srgbClr val="FFFFFF"/>
                </a:solidFill>
                <a:latin typeface="Calibri"/>
                <a:cs typeface="Calibri"/>
              </a:rPr>
              <a:t> </a:t>
            </a:r>
            <a:r>
              <a:rPr sz="1800" dirty="0">
                <a:solidFill>
                  <a:srgbClr val="FFFFFF"/>
                </a:solidFill>
                <a:latin typeface="Calibri"/>
                <a:cs typeface="Calibri"/>
              </a:rPr>
              <a:t>than</a:t>
            </a:r>
            <a:r>
              <a:rPr sz="1800" spc="-40" dirty="0">
                <a:solidFill>
                  <a:srgbClr val="FFFFFF"/>
                </a:solidFill>
                <a:latin typeface="Calibri"/>
                <a:cs typeface="Calibri"/>
              </a:rPr>
              <a:t> </a:t>
            </a:r>
            <a:r>
              <a:rPr sz="1800" dirty="0">
                <a:solidFill>
                  <a:srgbClr val="FFFFFF"/>
                </a:solidFill>
                <a:latin typeface="Calibri"/>
                <a:cs typeface="Calibri"/>
              </a:rPr>
              <a:t>one</a:t>
            </a:r>
            <a:r>
              <a:rPr sz="1800" spc="-40" dirty="0">
                <a:solidFill>
                  <a:srgbClr val="FFFFFF"/>
                </a:solidFill>
                <a:latin typeface="Calibri"/>
                <a:cs typeface="Calibri"/>
              </a:rPr>
              <a:t> </a:t>
            </a:r>
            <a:r>
              <a:rPr sz="1800" dirty="0">
                <a:solidFill>
                  <a:srgbClr val="FFFFFF"/>
                </a:solidFill>
                <a:latin typeface="Calibri"/>
                <a:cs typeface="Calibri"/>
              </a:rPr>
              <a:t>person</a:t>
            </a:r>
            <a:r>
              <a:rPr sz="1800" spc="-40" dirty="0">
                <a:solidFill>
                  <a:srgbClr val="FFFFFF"/>
                </a:solidFill>
                <a:latin typeface="Calibri"/>
                <a:cs typeface="Calibri"/>
              </a:rPr>
              <a:t> </a:t>
            </a:r>
            <a:r>
              <a:rPr sz="1800" dirty="0">
                <a:solidFill>
                  <a:srgbClr val="FFFFFF"/>
                </a:solidFill>
                <a:latin typeface="Calibri"/>
                <a:cs typeface="Calibri"/>
              </a:rPr>
              <a:t>to</a:t>
            </a:r>
            <a:r>
              <a:rPr sz="1800" spc="-40" dirty="0">
                <a:solidFill>
                  <a:srgbClr val="FFFFFF"/>
                </a:solidFill>
                <a:latin typeface="Calibri"/>
                <a:cs typeface="Calibri"/>
              </a:rPr>
              <a:t> </a:t>
            </a:r>
            <a:r>
              <a:rPr sz="1800" dirty="0">
                <a:solidFill>
                  <a:srgbClr val="FFFFFF"/>
                </a:solidFill>
                <a:latin typeface="Calibri"/>
                <a:cs typeface="Calibri"/>
              </a:rPr>
              <a:t>review</a:t>
            </a:r>
            <a:r>
              <a:rPr sz="1800" spc="-40" dirty="0">
                <a:solidFill>
                  <a:srgbClr val="FFFFFF"/>
                </a:solidFill>
                <a:latin typeface="Calibri"/>
                <a:cs typeface="Calibri"/>
              </a:rPr>
              <a:t> </a:t>
            </a:r>
            <a:r>
              <a:rPr lang="en-GB" sz="1800" dirty="0">
                <a:solidFill>
                  <a:srgbClr val="FFFFFF"/>
                </a:solidFill>
                <a:latin typeface="Calibri"/>
                <a:cs typeface="Calibri"/>
              </a:rPr>
              <a:t>applications </a:t>
            </a:r>
            <a:r>
              <a:rPr sz="1800" spc="-10" dirty="0">
                <a:solidFill>
                  <a:srgbClr val="FFFFFF"/>
                </a:solidFill>
                <a:latin typeface="Calibri"/>
                <a:cs typeface="Calibri"/>
              </a:rPr>
              <a:t>helps </a:t>
            </a:r>
            <a:r>
              <a:rPr sz="1800" dirty="0">
                <a:solidFill>
                  <a:srgbClr val="FFFFFF"/>
                </a:solidFill>
                <a:latin typeface="Calibri"/>
                <a:cs typeface="Calibri"/>
              </a:rPr>
              <a:t>to</a:t>
            </a:r>
            <a:r>
              <a:rPr sz="1800" spc="-55" dirty="0">
                <a:solidFill>
                  <a:srgbClr val="FFFFFF"/>
                </a:solidFill>
                <a:latin typeface="Calibri"/>
                <a:cs typeface="Calibri"/>
              </a:rPr>
              <a:t> </a:t>
            </a:r>
            <a:r>
              <a:rPr sz="1800" dirty="0">
                <a:solidFill>
                  <a:srgbClr val="FFFFFF"/>
                </a:solidFill>
                <a:latin typeface="Calibri"/>
                <a:cs typeface="Calibri"/>
              </a:rPr>
              <a:t>average</a:t>
            </a:r>
            <a:r>
              <a:rPr sz="1800" spc="-50" dirty="0">
                <a:solidFill>
                  <a:srgbClr val="FFFFFF"/>
                </a:solidFill>
                <a:latin typeface="Calibri"/>
                <a:cs typeface="Calibri"/>
              </a:rPr>
              <a:t> </a:t>
            </a:r>
            <a:r>
              <a:rPr sz="1800" dirty="0">
                <a:solidFill>
                  <a:srgbClr val="FFFFFF"/>
                </a:solidFill>
                <a:latin typeface="Calibri"/>
                <a:cs typeface="Calibri"/>
              </a:rPr>
              <a:t>out</a:t>
            </a:r>
            <a:r>
              <a:rPr sz="1800" spc="-50" dirty="0">
                <a:solidFill>
                  <a:srgbClr val="FFFFFF"/>
                </a:solidFill>
                <a:latin typeface="Calibri"/>
                <a:cs typeface="Calibri"/>
              </a:rPr>
              <a:t> </a:t>
            </a:r>
            <a:r>
              <a:rPr sz="1800" dirty="0">
                <a:solidFill>
                  <a:srgbClr val="FFFFFF"/>
                </a:solidFill>
                <a:latin typeface="Calibri"/>
                <a:cs typeface="Calibri"/>
              </a:rPr>
              <a:t>subjectivity</a:t>
            </a:r>
            <a:r>
              <a:rPr sz="1800" spc="-50" dirty="0">
                <a:solidFill>
                  <a:srgbClr val="FFFFFF"/>
                </a:solidFill>
                <a:latin typeface="Calibri"/>
                <a:cs typeface="Calibri"/>
              </a:rPr>
              <a:t> </a:t>
            </a:r>
            <a:r>
              <a:rPr sz="1800" dirty="0">
                <a:solidFill>
                  <a:srgbClr val="FFFFFF"/>
                </a:solidFill>
                <a:latin typeface="Calibri"/>
                <a:cs typeface="Calibri"/>
              </a:rPr>
              <a:t>for</a:t>
            </a:r>
            <a:r>
              <a:rPr sz="1800" spc="-50" dirty="0">
                <a:solidFill>
                  <a:srgbClr val="FFFFFF"/>
                </a:solidFill>
                <a:latin typeface="Calibri"/>
                <a:cs typeface="Calibri"/>
              </a:rPr>
              <a:t> </a:t>
            </a:r>
            <a:r>
              <a:rPr sz="1800" dirty="0">
                <a:solidFill>
                  <a:srgbClr val="FFFFFF"/>
                </a:solidFill>
                <a:latin typeface="Calibri"/>
                <a:cs typeface="Calibri"/>
              </a:rPr>
              <a:t>a</a:t>
            </a:r>
            <a:r>
              <a:rPr sz="1800" spc="-50" dirty="0">
                <a:solidFill>
                  <a:srgbClr val="FFFFFF"/>
                </a:solidFill>
                <a:latin typeface="Calibri"/>
                <a:cs typeface="Calibri"/>
              </a:rPr>
              <a:t> </a:t>
            </a:r>
            <a:r>
              <a:rPr sz="1800" dirty="0">
                <a:solidFill>
                  <a:srgbClr val="FFFFFF"/>
                </a:solidFill>
                <a:latin typeface="Calibri"/>
                <a:cs typeface="Calibri"/>
              </a:rPr>
              <a:t>more</a:t>
            </a:r>
            <a:r>
              <a:rPr sz="1800" spc="-55" dirty="0">
                <a:solidFill>
                  <a:srgbClr val="FFFFFF"/>
                </a:solidFill>
                <a:latin typeface="Calibri"/>
                <a:cs typeface="Calibri"/>
              </a:rPr>
              <a:t> </a:t>
            </a:r>
            <a:r>
              <a:rPr sz="1800" dirty="0">
                <a:solidFill>
                  <a:srgbClr val="FFFFFF"/>
                </a:solidFill>
                <a:latin typeface="Calibri"/>
                <a:cs typeface="Calibri"/>
              </a:rPr>
              <a:t>accurate</a:t>
            </a:r>
            <a:r>
              <a:rPr sz="1800" spc="-50" dirty="0">
                <a:solidFill>
                  <a:srgbClr val="FFFFFF"/>
                </a:solidFill>
                <a:latin typeface="Calibri"/>
                <a:cs typeface="Calibri"/>
              </a:rPr>
              <a:t> </a:t>
            </a:r>
            <a:r>
              <a:rPr sz="1800" dirty="0">
                <a:solidFill>
                  <a:srgbClr val="FFFFFF"/>
                </a:solidFill>
                <a:latin typeface="Calibri"/>
                <a:cs typeface="Calibri"/>
              </a:rPr>
              <a:t>assessment</a:t>
            </a:r>
            <a:r>
              <a:rPr sz="1800" spc="-50" dirty="0">
                <a:solidFill>
                  <a:srgbClr val="FFFFFF"/>
                </a:solidFill>
                <a:latin typeface="Calibri"/>
                <a:cs typeface="Calibri"/>
              </a:rPr>
              <a:t> </a:t>
            </a:r>
            <a:r>
              <a:rPr sz="1800" dirty="0">
                <a:solidFill>
                  <a:srgbClr val="FFFFFF"/>
                </a:solidFill>
                <a:latin typeface="Calibri"/>
                <a:cs typeface="Calibri"/>
              </a:rPr>
              <a:t>of</a:t>
            </a:r>
            <a:r>
              <a:rPr sz="1800" spc="-50" dirty="0">
                <a:solidFill>
                  <a:srgbClr val="FFFFFF"/>
                </a:solidFill>
                <a:latin typeface="Calibri"/>
                <a:cs typeface="Calibri"/>
              </a:rPr>
              <a:t> </a:t>
            </a:r>
            <a:r>
              <a:rPr sz="1800" spc="-10" dirty="0">
                <a:solidFill>
                  <a:srgbClr val="FFFFFF"/>
                </a:solidFill>
                <a:latin typeface="Calibri"/>
                <a:cs typeface="Calibri"/>
              </a:rPr>
              <a:t>merit</a:t>
            </a:r>
            <a:r>
              <a:rPr lang="en-GB" sz="1800" spc="-10" dirty="0">
                <a:solidFill>
                  <a:srgbClr val="FFFFFF"/>
                </a:solidFill>
                <a:latin typeface="Calibri"/>
                <a:cs typeface="Calibri"/>
              </a:rPr>
              <a:t>.</a:t>
            </a:r>
            <a:endParaRPr sz="1800" dirty="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pic>
          <p:nvPicPr>
            <p:cNvPr id="3" name="object 3"/>
            <p:cNvPicPr/>
            <p:nvPr/>
          </p:nvPicPr>
          <p:blipFill>
            <a:blip r:embed="rId2" cstate="print"/>
            <a:stretch>
              <a:fillRect/>
            </a:stretch>
          </p:blipFill>
          <p:spPr>
            <a:xfrm>
              <a:off x="0" y="0"/>
              <a:ext cx="18287998" cy="10286999"/>
            </a:xfrm>
            <a:prstGeom prst="rect">
              <a:avLst/>
            </a:prstGeom>
          </p:spPr>
        </p:pic>
        <p:pic>
          <p:nvPicPr>
            <p:cNvPr id="4" name="object 4"/>
            <p:cNvPicPr/>
            <p:nvPr/>
          </p:nvPicPr>
          <p:blipFill>
            <a:blip r:embed="rId3" cstate="print"/>
            <a:stretch>
              <a:fillRect/>
            </a:stretch>
          </p:blipFill>
          <p:spPr>
            <a:xfrm>
              <a:off x="7011320" y="1368614"/>
              <a:ext cx="4267199" cy="3171824"/>
            </a:xfrm>
            <a:prstGeom prst="rect">
              <a:avLst/>
            </a:prstGeom>
          </p:spPr>
        </p:pic>
      </p:grpSp>
      <p:sp>
        <p:nvSpPr>
          <p:cNvPr id="5" name="object 5"/>
          <p:cNvSpPr txBox="1"/>
          <p:nvPr/>
        </p:nvSpPr>
        <p:spPr>
          <a:xfrm>
            <a:off x="6440487" y="4749474"/>
            <a:ext cx="5407025" cy="1597025"/>
          </a:xfrm>
          <a:prstGeom prst="rect">
            <a:avLst/>
          </a:prstGeom>
        </p:spPr>
        <p:txBody>
          <a:bodyPr vert="horz" wrap="square" lIns="0" tIns="12700" rIns="0" bIns="0" rtlCol="0">
            <a:spAutoFit/>
          </a:bodyPr>
          <a:lstStyle/>
          <a:p>
            <a:pPr marL="12700" marR="5080" algn="ctr">
              <a:lnSpc>
                <a:spcPct val="114599"/>
              </a:lnSpc>
              <a:spcBef>
                <a:spcPts val="100"/>
              </a:spcBef>
            </a:pPr>
            <a:r>
              <a:rPr sz="3000" dirty="0">
                <a:solidFill>
                  <a:srgbClr val="FFFFFF"/>
                </a:solidFill>
                <a:latin typeface="Calibri"/>
                <a:cs typeface="Calibri"/>
              </a:rPr>
              <a:t>CHANGING</a:t>
            </a:r>
            <a:r>
              <a:rPr sz="3000" spc="-130" dirty="0">
                <a:solidFill>
                  <a:srgbClr val="FFFFFF"/>
                </a:solidFill>
                <a:latin typeface="Calibri"/>
                <a:cs typeface="Calibri"/>
              </a:rPr>
              <a:t> </a:t>
            </a:r>
            <a:r>
              <a:rPr sz="3000" b="1" spc="-20" dirty="0">
                <a:solidFill>
                  <a:srgbClr val="C7263D"/>
                </a:solidFill>
                <a:latin typeface="Calibri"/>
                <a:cs typeface="Calibri"/>
              </a:rPr>
              <a:t>SPORT </a:t>
            </a:r>
            <a:r>
              <a:rPr sz="3000" spc="-10" dirty="0">
                <a:solidFill>
                  <a:srgbClr val="FFFFFF"/>
                </a:solidFill>
                <a:latin typeface="Calibri"/>
                <a:cs typeface="Calibri"/>
              </a:rPr>
              <a:t>STRENGHTHENING</a:t>
            </a:r>
            <a:r>
              <a:rPr sz="3000" spc="-55" dirty="0">
                <a:solidFill>
                  <a:srgbClr val="FFFFFF"/>
                </a:solidFill>
                <a:latin typeface="Calibri"/>
                <a:cs typeface="Calibri"/>
              </a:rPr>
              <a:t> </a:t>
            </a:r>
            <a:r>
              <a:rPr sz="3000" b="1" spc="-10" dirty="0">
                <a:solidFill>
                  <a:srgbClr val="C7263D"/>
                </a:solidFill>
                <a:latin typeface="Calibri"/>
                <a:cs typeface="Calibri"/>
              </a:rPr>
              <a:t>COMMUNITIES </a:t>
            </a:r>
            <a:r>
              <a:rPr sz="3000" dirty="0">
                <a:solidFill>
                  <a:srgbClr val="FFFFFF"/>
                </a:solidFill>
                <a:latin typeface="Calibri"/>
                <a:cs typeface="Calibri"/>
              </a:rPr>
              <a:t>TRANSFORMING</a:t>
            </a:r>
            <a:r>
              <a:rPr sz="3000" spc="-155" dirty="0">
                <a:solidFill>
                  <a:srgbClr val="FFFFFF"/>
                </a:solidFill>
                <a:latin typeface="Calibri"/>
                <a:cs typeface="Calibri"/>
              </a:rPr>
              <a:t> </a:t>
            </a:r>
            <a:r>
              <a:rPr sz="3000" b="1" spc="-20" dirty="0">
                <a:solidFill>
                  <a:srgbClr val="C7263D"/>
                </a:solidFill>
                <a:latin typeface="Calibri"/>
                <a:cs typeface="Calibri"/>
              </a:rPr>
              <a:t>LIVES</a:t>
            </a:r>
            <a:endParaRPr sz="3000">
              <a:latin typeface="Calibri"/>
              <a:cs typeface="Calibri"/>
            </a:endParaRPr>
          </a:p>
        </p:txBody>
      </p:sp>
      <p:grpSp>
        <p:nvGrpSpPr>
          <p:cNvPr id="6" name="object 6"/>
          <p:cNvGrpSpPr/>
          <p:nvPr/>
        </p:nvGrpSpPr>
        <p:grpSpPr>
          <a:xfrm>
            <a:off x="-19" y="7040694"/>
            <a:ext cx="18288654" cy="3246305"/>
            <a:chOff x="-19" y="7040694"/>
            <a:chExt cx="18288654" cy="3246305"/>
          </a:xfrm>
        </p:grpSpPr>
        <p:sp>
          <p:nvSpPr>
            <p:cNvPr id="7" name="object 7"/>
            <p:cNvSpPr/>
            <p:nvPr/>
          </p:nvSpPr>
          <p:spPr>
            <a:xfrm>
              <a:off x="6668319" y="7040694"/>
              <a:ext cx="4951730" cy="0"/>
            </a:xfrm>
            <a:custGeom>
              <a:avLst/>
              <a:gdLst/>
              <a:ahLst/>
              <a:cxnLst/>
              <a:rect l="l" t="t" r="r" b="b"/>
              <a:pathLst>
                <a:path w="4951730">
                  <a:moveTo>
                    <a:pt x="0" y="0"/>
                  </a:moveTo>
                  <a:lnTo>
                    <a:pt x="4951360" y="0"/>
                  </a:lnTo>
                </a:path>
              </a:pathLst>
            </a:custGeom>
            <a:ln w="19049">
              <a:solidFill>
                <a:srgbClr val="D99823"/>
              </a:solidFill>
            </a:ln>
          </p:spPr>
          <p:txBody>
            <a:bodyPr wrap="square" lIns="0" tIns="0" rIns="0" bIns="0" rtlCol="0"/>
            <a:lstStyle/>
            <a:p>
              <a:endParaRPr/>
            </a:p>
          </p:txBody>
        </p:sp>
        <p:sp>
          <p:nvSpPr>
            <p:cNvPr id="8" name="object 8"/>
            <p:cNvSpPr/>
            <p:nvPr/>
          </p:nvSpPr>
          <p:spPr>
            <a:xfrm>
              <a:off x="-19" y="10210799"/>
              <a:ext cx="18288635" cy="76200"/>
            </a:xfrm>
            <a:custGeom>
              <a:avLst/>
              <a:gdLst/>
              <a:ahLst/>
              <a:cxnLst/>
              <a:rect l="l" t="t" r="r" b="b"/>
              <a:pathLst>
                <a:path w="18288635" h="76200">
                  <a:moveTo>
                    <a:pt x="0" y="0"/>
                  </a:moveTo>
                  <a:lnTo>
                    <a:pt x="18288038" y="0"/>
                  </a:lnTo>
                  <a:lnTo>
                    <a:pt x="18288038" y="76199"/>
                  </a:lnTo>
                  <a:lnTo>
                    <a:pt x="0" y="76199"/>
                  </a:lnTo>
                  <a:lnTo>
                    <a:pt x="0" y="0"/>
                  </a:lnTo>
                  <a:close/>
                </a:path>
              </a:pathLst>
            </a:custGeom>
            <a:solidFill>
              <a:srgbClr val="C7263D"/>
            </a:solidFill>
          </p:spPr>
          <p:txBody>
            <a:bodyPr wrap="square" lIns="0" tIns="0" rIns="0" bIns="0" rtlCol="0"/>
            <a:lstStyle/>
            <a:p>
              <a:endParaRPr/>
            </a:p>
          </p:txBody>
        </p:sp>
        <p:sp>
          <p:nvSpPr>
            <p:cNvPr id="9" name="object 9"/>
            <p:cNvSpPr/>
            <p:nvPr/>
          </p:nvSpPr>
          <p:spPr>
            <a:xfrm>
              <a:off x="0" y="10135326"/>
              <a:ext cx="18288635" cy="76200"/>
            </a:xfrm>
            <a:custGeom>
              <a:avLst/>
              <a:gdLst/>
              <a:ahLst/>
              <a:cxnLst/>
              <a:rect l="l" t="t" r="r" b="b"/>
              <a:pathLst>
                <a:path w="18288635" h="76200">
                  <a:moveTo>
                    <a:pt x="0" y="0"/>
                  </a:moveTo>
                  <a:lnTo>
                    <a:pt x="18288038" y="0"/>
                  </a:lnTo>
                  <a:lnTo>
                    <a:pt x="18288038" y="76199"/>
                  </a:lnTo>
                  <a:lnTo>
                    <a:pt x="0" y="76199"/>
                  </a:lnTo>
                  <a:lnTo>
                    <a:pt x="0" y="0"/>
                  </a:lnTo>
                  <a:close/>
                </a:path>
              </a:pathLst>
            </a:custGeom>
            <a:solidFill>
              <a:srgbClr val="D99823"/>
            </a:solidFill>
          </p:spPr>
          <p:txBody>
            <a:bodyPr wrap="square" lIns="0" tIns="0" rIns="0" bIns="0" rtlCol="0"/>
            <a:lstStyle/>
            <a:p>
              <a:endParaRPr/>
            </a:p>
          </p:txBody>
        </p:sp>
      </p:grpSp>
      <p:sp>
        <p:nvSpPr>
          <p:cNvPr id="11" name="object 11"/>
          <p:cNvSpPr txBox="1"/>
          <p:nvPr/>
        </p:nvSpPr>
        <p:spPr>
          <a:xfrm>
            <a:off x="3653085" y="7851744"/>
            <a:ext cx="10982325" cy="474489"/>
          </a:xfrm>
          <a:prstGeom prst="rect">
            <a:avLst/>
          </a:prstGeom>
        </p:spPr>
        <p:txBody>
          <a:bodyPr vert="horz" wrap="square" lIns="0" tIns="12700" rIns="0" bIns="0" rtlCol="0">
            <a:spAutoFit/>
          </a:bodyPr>
          <a:lstStyle/>
          <a:p>
            <a:pPr marL="12700" algn="ctr">
              <a:lnSpc>
                <a:spcPct val="100000"/>
              </a:lnSpc>
              <a:spcBef>
                <a:spcPts val="100"/>
              </a:spcBef>
            </a:pPr>
            <a:r>
              <a:rPr lang="en-GB" sz="3000" b="1" dirty="0">
                <a:solidFill>
                  <a:srgbClr val="FFFFFF"/>
                </a:solidFill>
                <a:latin typeface="Calibri"/>
                <a:cs typeface="Calibri"/>
              </a:rPr>
              <a:t>Thank you for your interest</a:t>
            </a:r>
            <a:endParaRPr sz="3000"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10286999"/>
          </a:xfrm>
          <a:prstGeom prst="rect">
            <a:avLst/>
          </a:prstGeom>
        </p:spPr>
      </p:pic>
      <p:sp>
        <p:nvSpPr>
          <p:cNvPr id="3" name="object 3"/>
          <p:cNvSpPr/>
          <p:nvPr/>
        </p:nvSpPr>
        <p:spPr>
          <a:xfrm>
            <a:off x="10265851" y="2500050"/>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p:nvPr/>
        </p:nvSpPr>
        <p:spPr>
          <a:xfrm>
            <a:off x="10265852" y="3482402"/>
            <a:ext cx="339090" cy="340360"/>
          </a:xfrm>
          <a:custGeom>
            <a:avLst/>
            <a:gdLst/>
            <a:ahLst/>
            <a:cxnLst/>
            <a:rect l="l" t="t" r="r" b="b"/>
            <a:pathLst>
              <a:path w="339090" h="340360">
                <a:moveTo>
                  <a:pt x="169428" y="340097"/>
                </a:moveTo>
                <a:lnTo>
                  <a:pt x="124388" y="334022"/>
                </a:lnTo>
                <a:lnTo>
                  <a:pt x="83915" y="316880"/>
                </a:lnTo>
                <a:lnTo>
                  <a:pt x="49624" y="290291"/>
                </a:lnTo>
                <a:lnTo>
                  <a:pt x="23132" y="255875"/>
                </a:lnTo>
                <a:lnTo>
                  <a:pt x="6052" y="215254"/>
                </a:lnTo>
                <a:lnTo>
                  <a:pt x="0" y="170048"/>
                </a:lnTo>
                <a:lnTo>
                  <a:pt x="6052" y="124843"/>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3"/>
                </a:lnTo>
                <a:lnTo>
                  <a:pt x="338858" y="170048"/>
                </a:lnTo>
                <a:lnTo>
                  <a:pt x="332806" y="215254"/>
                </a:lnTo>
                <a:lnTo>
                  <a:pt x="315726" y="255875"/>
                </a:lnTo>
                <a:lnTo>
                  <a:pt x="289233" y="290291"/>
                </a:lnTo>
                <a:lnTo>
                  <a:pt x="254943" y="316880"/>
                </a:lnTo>
                <a:lnTo>
                  <a:pt x="214469" y="334022"/>
                </a:lnTo>
                <a:lnTo>
                  <a:pt x="169428" y="340097"/>
                </a:lnTo>
                <a:close/>
              </a:path>
            </a:pathLst>
          </a:custGeom>
          <a:solidFill>
            <a:srgbClr val="C7263D"/>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346456" rIns="0" bIns="0" rtlCol="0">
            <a:spAutoFit/>
          </a:bodyPr>
          <a:lstStyle/>
          <a:p>
            <a:pPr marL="9249410">
              <a:lnSpc>
                <a:spcPct val="100000"/>
              </a:lnSpc>
              <a:spcBef>
                <a:spcPts val="100"/>
              </a:spcBef>
            </a:pPr>
            <a:r>
              <a:rPr spc="-120" dirty="0"/>
              <a:t>CONTENTS</a:t>
            </a:r>
          </a:p>
        </p:txBody>
      </p:sp>
      <p:sp>
        <p:nvSpPr>
          <p:cNvPr id="6" name="object 6"/>
          <p:cNvSpPr txBox="1"/>
          <p:nvPr/>
        </p:nvSpPr>
        <p:spPr>
          <a:xfrm>
            <a:off x="10797085" y="3349334"/>
            <a:ext cx="3068320"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FFFFFF"/>
                </a:solidFill>
                <a:latin typeface="Calibri"/>
                <a:cs typeface="Calibri"/>
              </a:rPr>
              <a:t>About</a:t>
            </a:r>
            <a:r>
              <a:rPr sz="3000" spc="-60" dirty="0">
                <a:solidFill>
                  <a:srgbClr val="FFFFFF"/>
                </a:solidFill>
                <a:latin typeface="Calibri"/>
                <a:cs typeface="Calibri"/>
              </a:rPr>
              <a:t> </a:t>
            </a:r>
            <a:r>
              <a:rPr sz="3000" spc="-10" dirty="0">
                <a:solidFill>
                  <a:srgbClr val="FFFFFF"/>
                </a:solidFill>
                <a:latin typeface="Calibri"/>
                <a:cs typeface="Calibri"/>
              </a:rPr>
              <a:t>StreetGames</a:t>
            </a:r>
            <a:endParaRPr sz="3000">
              <a:latin typeface="Calibri"/>
              <a:cs typeface="Calibri"/>
            </a:endParaRPr>
          </a:p>
        </p:txBody>
      </p:sp>
      <p:sp>
        <p:nvSpPr>
          <p:cNvPr id="7" name="object 7"/>
          <p:cNvSpPr/>
          <p:nvPr/>
        </p:nvSpPr>
        <p:spPr>
          <a:xfrm>
            <a:off x="10265852" y="4387278"/>
            <a:ext cx="339090" cy="340360"/>
          </a:xfrm>
          <a:custGeom>
            <a:avLst/>
            <a:gdLst/>
            <a:ahLst/>
            <a:cxnLst/>
            <a:rect l="l" t="t" r="r" b="b"/>
            <a:pathLst>
              <a:path w="339090" h="340360">
                <a:moveTo>
                  <a:pt x="169428" y="340097"/>
                </a:moveTo>
                <a:lnTo>
                  <a:pt x="124388" y="334022"/>
                </a:lnTo>
                <a:lnTo>
                  <a:pt x="83915" y="316880"/>
                </a:lnTo>
                <a:lnTo>
                  <a:pt x="49624" y="290291"/>
                </a:lnTo>
                <a:lnTo>
                  <a:pt x="23132" y="255875"/>
                </a:lnTo>
                <a:lnTo>
                  <a:pt x="6052" y="215254"/>
                </a:lnTo>
                <a:lnTo>
                  <a:pt x="0" y="170048"/>
                </a:lnTo>
                <a:lnTo>
                  <a:pt x="6052" y="124843"/>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3"/>
                </a:lnTo>
                <a:lnTo>
                  <a:pt x="338858" y="170048"/>
                </a:lnTo>
                <a:lnTo>
                  <a:pt x="332806" y="215254"/>
                </a:lnTo>
                <a:lnTo>
                  <a:pt x="315726" y="255875"/>
                </a:lnTo>
                <a:lnTo>
                  <a:pt x="289233" y="290291"/>
                </a:lnTo>
                <a:lnTo>
                  <a:pt x="254943" y="316880"/>
                </a:lnTo>
                <a:lnTo>
                  <a:pt x="214469" y="334022"/>
                </a:lnTo>
                <a:lnTo>
                  <a:pt x="169428" y="340097"/>
                </a:lnTo>
                <a:close/>
              </a:path>
            </a:pathLst>
          </a:custGeom>
          <a:solidFill>
            <a:srgbClr val="D99823"/>
          </a:solidFill>
        </p:spPr>
        <p:txBody>
          <a:bodyPr wrap="square" lIns="0" tIns="0" rIns="0" bIns="0" rtlCol="0"/>
          <a:lstStyle/>
          <a:p>
            <a:endParaRPr/>
          </a:p>
        </p:txBody>
      </p:sp>
      <p:sp>
        <p:nvSpPr>
          <p:cNvPr id="8" name="object 8"/>
          <p:cNvSpPr txBox="1"/>
          <p:nvPr/>
        </p:nvSpPr>
        <p:spPr>
          <a:xfrm>
            <a:off x="10797085" y="4254210"/>
            <a:ext cx="1721485"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FFFFFF"/>
                </a:solidFill>
                <a:latin typeface="Calibri"/>
                <a:cs typeface="Calibri"/>
              </a:rPr>
              <a:t>Our</a:t>
            </a:r>
            <a:r>
              <a:rPr sz="3000" spc="-50" dirty="0">
                <a:solidFill>
                  <a:srgbClr val="FFFFFF"/>
                </a:solidFill>
                <a:latin typeface="Calibri"/>
                <a:cs typeface="Calibri"/>
              </a:rPr>
              <a:t> </a:t>
            </a:r>
            <a:r>
              <a:rPr sz="3000" spc="-10" dirty="0">
                <a:solidFill>
                  <a:srgbClr val="FFFFFF"/>
                </a:solidFill>
                <a:latin typeface="Calibri"/>
                <a:cs typeface="Calibri"/>
              </a:rPr>
              <a:t>Values</a:t>
            </a:r>
            <a:endParaRPr sz="3000">
              <a:latin typeface="Calibri"/>
              <a:cs typeface="Calibri"/>
            </a:endParaRPr>
          </a:p>
        </p:txBody>
      </p:sp>
      <p:sp>
        <p:nvSpPr>
          <p:cNvPr id="9" name="object 9"/>
          <p:cNvSpPr/>
          <p:nvPr/>
        </p:nvSpPr>
        <p:spPr>
          <a:xfrm>
            <a:off x="10265852" y="5258816"/>
            <a:ext cx="339090" cy="340360"/>
          </a:xfrm>
          <a:custGeom>
            <a:avLst/>
            <a:gdLst/>
            <a:ahLst/>
            <a:cxnLst/>
            <a:rect l="l" t="t" r="r" b="b"/>
            <a:pathLst>
              <a:path w="339090" h="340360">
                <a:moveTo>
                  <a:pt x="169428" y="340097"/>
                </a:moveTo>
                <a:lnTo>
                  <a:pt x="124388" y="334023"/>
                </a:lnTo>
                <a:lnTo>
                  <a:pt x="83915" y="316880"/>
                </a:lnTo>
                <a:lnTo>
                  <a:pt x="49624" y="290291"/>
                </a:lnTo>
                <a:lnTo>
                  <a:pt x="23132" y="255875"/>
                </a:lnTo>
                <a:lnTo>
                  <a:pt x="6052" y="215254"/>
                </a:lnTo>
                <a:lnTo>
                  <a:pt x="0" y="170048"/>
                </a:lnTo>
                <a:lnTo>
                  <a:pt x="6052" y="124843"/>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3"/>
                </a:lnTo>
                <a:lnTo>
                  <a:pt x="338858" y="170048"/>
                </a:lnTo>
                <a:lnTo>
                  <a:pt x="332806" y="215254"/>
                </a:lnTo>
                <a:lnTo>
                  <a:pt x="315726" y="255875"/>
                </a:lnTo>
                <a:lnTo>
                  <a:pt x="289233" y="290291"/>
                </a:lnTo>
                <a:lnTo>
                  <a:pt x="254943" y="316880"/>
                </a:lnTo>
                <a:lnTo>
                  <a:pt x="214469" y="334023"/>
                </a:lnTo>
                <a:lnTo>
                  <a:pt x="169428" y="340097"/>
                </a:lnTo>
                <a:close/>
              </a:path>
            </a:pathLst>
          </a:custGeom>
          <a:solidFill>
            <a:srgbClr val="FFFFFF"/>
          </a:solidFill>
        </p:spPr>
        <p:txBody>
          <a:bodyPr wrap="square" lIns="0" tIns="0" rIns="0" bIns="0" rtlCol="0"/>
          <a:lstStyle/>
          <a:p>
            <a:endParaRPr/>
          </a:p>
        </p:txBody>
      </p:sp>
      <p:sp>
        <p:nvSpPr>
          <p:cNvPr id="10" name="object 10"/>
          <p:cNvSpPr txBox="1"/>
          <p:nvPr/>
        </p:nvSpPr>
        <p:spPr>
          <a:xfrm>
            <a:off x="10797085" y="5168610"/>
            <a:ext cx="2894330"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FFFFFF"/>
                </a:solidFill>
                <a:latin typeface="Calibri"/>
                <a:cs typeface="Calibri"/>
              </a:rPr>
              <a:t>Our</a:t>
            </a:r>
            <a:r>
              <a:rPr sz="3000" spc="-50" dirty="0">
                <a:solidFill>
                  <a:srgbClr val="FFFFFF"/>
                </a:solidFill>
                <a:latin typeface="Calibri"/>
                <a:cs typeface="Calibri"/>
              </a:rPr>
              <a:t> </a:t>
            </a:r>
            <a:r>
              <a:rPr sz="3000" spc="-10" dirty="0">
                <a:solidFill>
                  <a:srgbClr val="FFFFFF"/>
                </a:solidFill>
                <a:latin typeface="Calibri"/>
                <a:cs typeface="Calibri"/>
              </a:rPr>
              <a:t>Commitments</a:t>
            </a:r>
            <a:endParaRPr sz="3000" dirty="0">
              <a:latin typeface="Calibri"/>
              <a:cs typeface="Calibri"/>
            </a:endParaRPr>
          </a:p>
        </p:txBody>
      </p:sp>
      <p:sp>
        <p:nvSpPr>
          <p:cNvPr id="11" name="object 11"/>
          <p:cNvSpPr/>
          <p:nvPr/>
        </p:nvSpPr>
        <p:spPr>
          <a:xfrm>
            <a:off x="10265852" y="6095615"/>
            <a:ext cx="339090" cy="340360"/>
          </a:xfrm>
          <a:custGeom>
            <a:avLst/>
            <a:gdLst/>
            <a:ahLst/>
            <a:cxnLst/>
            <a:rect l="l" t="t" r="r" b="b"/>
            <a:pathLst>
              <a:path w="339090" h="340360">
                <a:moveTo>
                  <a:pt x="169428" y="340097"/>
                </a:moveTo>
                <a:lnTo>
                  <a:pt x="124388" y="334022"/>
                </a:lnTo>
                <a:lnTo>
                  <a:pt x="83915" y="316880"/>
                </a:lnTo>
                <a:lnTo>
                  <a:pt x="49624" y="290291"/>
                </a:lnTo>
                <a:lnTo>
                  <a:pt x="23132" y="255875"/>
                </a:lnTo>
                <a:lnTo>
                  <a:pt x="6052" y="215254"/>
                </a:lnTo>
                <a:lnTo>
                  <a:pt x="0" y="170048"/>
                </a:lnTo>
                <a:lnTo>
                  <a:pt x="6052" y="124842"/>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2"/>
                </a:lnTo>
                <a:lnTo>
                  <a:pt x="338858" y="170048"/>
                </a:lnTo>
                <a:lnTo>
                  <a:pt x="332806" y="215254"/>
                </a:lnTo>
                <a:lnTo>
                  <a:pt x="315726" y="255875"/>
                </a:lnTo>
                <a:lnTo>
                  <a:pt x="289233" y="290291"/>
                </a:lnTo>
                <a:lnTo>
                  <a:pt x="254943" y="316880"/>
                </a:lnTo>
                <a:lnTo>
                  <a:pt x="214469" y="334022"/>
                </a:lnTo>
                <a:lnTo>
                  <a:pt x="169428" y="340097"/>
                </a:lnTo>
                <a:close/>
              </a:path>
            </a:pathLst>
          </a:custGeom>
          <a:solidFill>
            <a:srgbClr val="C7263D"/>
          </a:solidFill>
        </p:spPr>
        <p:txBody>
          <a:bodyPr wrap="square" lIns="0" tIns="0" rIns="0" bIns="0" rtlCol="0"/>
          <a:lstStyle/>
          <a:p>
            <a:endParaRPr/>
          </a:p>
        </p:txBody>
      </p:sp>
      <p:sp>
        <p:nvSpPr>
          <p:cNvPr id="13" name="object 13"/>
          <p:cNvSpPr/>
          <p:nvPr/>
        </p:nvSpPr>
        <p:spPr>
          <a:xfrm>
            <a:off x="10265852" y="8295616"/>
            <a:ext cx="339090" cy="340360"/>
          </a:xfrm>
          <a:custGeom>
            <a:avLst/>
            <a:gdLst/>
            <a:ahLst/>
            <a:cxnLst/>
            <a:rect l="l" t="t" r="r" b="b"/>
            <a:pathLst>
              <a:path w="339090" h="340359">
                <a:moveTo>
                  <a:pt x="169428" y="340097"/>
                </a:moveTo>
                <a:lnTo>
                  <a:pt x="124388" y="334023"/>
                </a:lnTo>
                <a:lnTo>
                  <a:pt x="83915" y="316880"/>
                </a:lnTo>
                <a:lnTo>
                  <a:pt x="49624" y="290291"/>
                </a:lnTo>
                <a:lnTo>
                  <a:pt x="23132" y="255875"/>
                </a:lnTo>
                <a:lnTo>
                  <a:pt x="6052" y="215254"/>
                </a:lnTo>
                <a:lnTo>
                  <a:pt x="0" y="170048"/>
                </a:lnTo>
                <a:lnTo>
                  <a:pt x="6052" y="124843"/>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3"/>
                </a:lnTo>
                <a:lnTo>
                  <a:pt x="338858" y="170048"/>
                </a:lnTo>
                <a:lnTo>
                  <a:pt x="332806" y="215254"/>
                </a:lnTo>
                <a:lnTo>
                  <a:pt x="315726" y="255875"/>
                </a:lnTo>
                <a:lnTo>
                  <a:pt x="289233" y="290291"/>
                </a:lnTo>
                <a:lnTo>
                  <a:pt x="254943" y="316880"/>
                </a:lnTo>
                <a:lnTo>
                  <a:pt x="214469" y="334023"/>
                </a:lnTo>
                <a:lnTo>
                  <a:pt x="169428" y="340097"/>
                </a:lnTo>
                <a:close/>
              </a:path>
            </a:pathLst>
          </a:custGeom>
          <a:solidFill>
            <a:srgbClr val="C7263D"/>
          </a:solidFill>
        </p:spPr>
        <p:txBody>
          <a:bodyPr wrap="square" lIns="0" tIns="0" rIns="0" bIns="0" rtlCol="0"/>
          <a:lstStyle/>
          <a:p>
            <a:endParaRPr/>
          </a:p>
        </p:txBody>
      </p:sp>
      <p:sp>
        <p:nvSpPr>
          <p:cNvPr id="14" name="object 14"/>
          <p:cNvSpPr txBox="1"/>
          <p:nvPr/>
        </p:nvSpPr>
        <p:spPr>
          <a:xfrm>
            <a:off x="10797085" y="7305457"/>
            <a:ext cx="2867660" cy="1363322"/>
          </a:xfrm>
          <a:prstGeom prst="rect">
            <a:avLst/>
          </a:prstGeom>
        </p:spPr>
        <p:txBody>
          <a:bodyPr vert="horz" wrap="square" lIns="0" tIns="12700" rIns="0" bIns="0" rtlCol="0">
            <a:spAutoFit/>
          </a:bodyPr>
          <a:lstStyle/>
          <a:p>
            <a:pPr marL="12700" marR="5080">
              <a:lnSpc>
                <a:spcPct val="153400"/>
              </a:lnSpc>
              <a:spcBef>
                <a:spcPts val="100"/>
              </a:spcBef>
            </a:pPr>
            <a:endParaRPr lang="en-GB" sz="3000" dirty="0">
              <a:solidFill>
                <a:srgbClr val="FFFFFF"/>
              </a:solidFill>
              <a:latin typeface="Calibri"/>
              <a:cs typeface="Calibri"/>
            </a:endParaRPr>
          </a:p>
          <a:p>
            <a:pPr marL="12700" marR="5080">
              <a:lnSpc>
                <a:spcPct val="153400"/>
              </a:lnSpc>
              <a:spcBef>
                <a:spcPts val="100"/>
              </a:spcBef>
            </a:pPr>
            <a:r>
              <a:rPr sz="3000" dirty="0">
                <a:solidFill>
                  <a:srgbClr val="FFFFFF"/>
                </a:solidFill>
                <a:latin typeface="Calibri"/>
                <a:cs typeface="Calibri"/>
              </a:rPr>
              <a:t>How</a:t>
            </a:r>
            <a:r>
              <a:rPr sz="3000" spc="-50" dirty="0">
                <a:solidFill>
                  <a:srgbClr val="FFFFFF"/>
                </a:solidFill>
                <a:latin typeface="Calibri"/>
                <a:cs typeface="Calibri"/>
              </a:rPr>
              <a:t> </a:t>
            </a:r>
            <a:r>
              <a:rPr sz="3000" dirty="0">
                <a:solidFill>
                  <a:srgbClr val="FFFFFF"/>
                </a:solidFill>
                <a:latin typeface="Calibri"/>
                <a:cs typeface="Calibri"/>
              </a:rPr>
              <a:t>to</a:t>
            </a:r>
            <a:r>
              <a:rPr sz="3000" spc="-50" dirty="0">
                <a:solidFill>
                  <a:srgbClr val="FFFFFF"/>
                </a:solidFill>
                <a:latin typeface="Calibri"/>
                <a:cs typeface="Calibri"/>
              </a:rPr>
              <a:t> </a:t>
            </a:r>
            <a:r>
              <a:rPr sz="3000" spc="-10" dirty="0">
                <a:solidFill>
                  <a:srgbClr val="FFFFFF"/>
                </a:solidFill>
                <a:latin typeface="Calibri"/>
                <a:cs typeface="Calibri"/>
              </a:rPr>
              <a:t>Apply</a:t>
            </a:r>
            <a:endParaRPr sz="3000" dirty="0">
              <a:latin typeface="Calibri"/>
              <a:cs typeface="Calibri"/>
            </a:endParaRPr>
          </a:p>
        </p:txBody>
      </p:sp>
      <p:sp>
        <p:nvSpPr>
          <p:cNvPr id="15" name="object 15"/>
          <p:cNvSpPr txBox="1"/>
          <p:nvPr/>
        </p:nvSpPr>
        <p:spPr>
          <a:xfrm>
            <a:off x="17053569" y="3349334"/>
            <a:ext cx="219075" cy="482600"/>
          </a:xfrm>
          <a:prstGeom prst="rect">
            <a:avLst/>
          </a:prstGeom>
        </p:spPr>
        <p:txBody>
          <a:bodyPr vert="horz" wrap="square" lIns="0" tIns="12700" rIns="0" bIns="0" rtlCol="0">
            <a:spAutoFit/>
          </a:bodyPr>
          <a:lstStyle/>
          <a:p>
            <a:pPr marL="12700">
              <a:lnSpc>
                <a:spcPct val="100000"/>
              </a:lnSpc>
              <a:spcBef>
                <a:spcPts val="100"/>
              </a:spcBef>
            </a:pPr>
            <a:r>
              <a:rPr sz="3000" spc="-50" dirty="0">
                <a:solidFill>
                  <a:srgbClr val="FFFFFF"/>
                </a:solidFill>
                <a:latin typeface="Calibri"/>
                <a:cs typeface="Calibri"/>
              </a:rPr>
              <a:t>3</a:t>
            </a:r>
            <a:endParaRPr sz="3000">
              <a:latin typeface="Calibri"/>
              <a:cs typeface="Calibri"/>
            </a:endParaRPr>
          </a:p>
        </p:txBody>
      </p:sp>
      <p:sp>
        <p:nvSpPr>
          <p:cNvPr id="16" name="object 16"/>
          <p:cNvSpPr txBox="1"/>
          <p:nvPr/>
        </p:nvSpPr>
        <p:spPr>
          <a:xfrm>
            <a:off x="17053569" y="4254210"/>
            <a:ext cx="219075" cy="482600"/>
          </a:xfrm>
          <a:prstGeom prst="rect">
            <a:avLst/>
          </a:prstGeom>
        </p:spPr>
        <p:txBody>
          <a:bodyPr vert="horz" wrap="square" lIns="0" tIns="12700" rIns="0" bIns="0" rtlCol="0">
            <a:spAutoFit/>
          </a:bodyPr>
          <a:lstStyle/>
          <a:p>
            <a:pPr marL="12700">
              <a:lnSpc>
                <a:spcPct val="100000"/>
              </a:lnSpc>
              <a:spcBef>
                <a:spcPts val="100"/>
              </a:spcBef>
            </a:pPr>
            <a:r>
              <a:rPr sz="3000" spc="-50" dirty="0">
                <a:solidFill>
                  <a:srgbClr val="FFFFFF"/>
                </a:solidFill>
                <a:latin typeface="Calibri"/>
                <a:cs typeface="Calibri"/>
              </a:rPr>
              <a:t>4</a:t>
            </a:r>
            <a:endParaRPr sz="3000">
              <a:latin typeface="Calibri"/>
              <a:cs typeface="Calibri"/>
            </a:endParaRPr>
          </a:p>
        </p:txBody>
      </p:sp>
      <p:sp>
        <p:nvSpPr>
          <p:cNvPr id="17" name="object 17"/>
          <p:cNvSpPr txBox="1"/>
          <p:nvPr/>
        </p:nvSpPr>
        <p:spPr>
          <a:xfrm>
            <a:off x="17053569" y="5125748"/>
            <a:ext cx="219075" cy="482600"/>
          </a:xfrm>
          <a:prstGeom prst="rect">
            <a:avLst/>
          </a:prstGeom>
        </p:spPr>
        <p:txBody>
          <a:bodyPr vert="horz" wrap="square" lIns="0" tIns="12700" rIns="0" bIns="0" rtlCol="0">
            <a:spAutoFit/>
          </a:bodyPr>
          <a:lstStyle/>
          <a:p>
            <a:pPr marL="12700">
              <a:lnSpc>
                <a:spcPct val="100000"/>
              </a:lnSpc>
              <a:spcBef>
                <a:spcPts val="100"/>
              </a:spcBef>
            </a:pPr>
            <a:r>
              <a:rPr sz="3000" spc="-50" dirty="0">
                <a:solidFill>
                  <a:srgbClr val="FFFFFF"/>
                </a:solidFill>
                <a:latin typeface="Calibri"/>
                <a:cs typeface="Calibri"/>
              </a:rPr>
              <a:t>5</a:t>
            </a:r>
            <a:endParaRPr sz="3000">
              <a:latin typeface="Calibri"/>
              <a:cs typeface="Calibri"/>
            </a:endParaRPr>
          </a:p>
        </p:txBody>
      </p:sp>
      <p:sp>
        <p:nvSpPr>
          <p:cNvPr id="19" name="object 19"/>
          <p:cNvSpPr txBox="1"/>
          <p:nvPr/>
        </p:nvSpPr>
        <p:spPr>
          <a:xfrm>
            <a:off x="16860539" y="8295616"/>
            <a:ext cx="411480" cy="482600"/>
          </a:xfrm>
          <a:prstGeom prst="rect">
            <a:avLst/>
          </a:prstGeom>
        </p:spPr>
        <p:txBody>
          <a:bodyPr vert="horz" wrap="square" lIns="0" tIns="12700" rIns="0" bIns="0" rtlCol="0">
            <a:spAutoFit/>
          </a:bodyPr>
          <a:lstStyle/>
          <a:p>
            <a:pPr marL="12700">
              <a:lnSpc>
                <a:spcPct val="100000"/>
              </a:lnSpc>
              <a:spcBef>
                <a:spcPts val="100"/>
              </a:spcBef>
            </a:pPr>
            <a:r>
              <a:rPr sz="3000" spc="-25" dirty="0">
                <a:solidFill>
                  <a:srgbClr val="FFFFFF"/>
                </a:solidFill>
                <a:latin typeface="Calibri"/>
                <a:cs typeface="Calibri"/>
              </a:rPr>
              <a:t>1</a:t>
            </a:r>
            <a:r>
              <a:rPr lang="en-GB" sz="3000" spc="-25" dirty="0">
                <a:solidFill>
                  <a:srgbClr val="FFFFFF"/>
                </a:solidFill>
                <a:latin typeface="Calibri"/>
                <a:cs typeface="Calibri"/>
              </a:rPr>
              <a:t>1</a:t>
            </a:r>
            <a:endParaRPr sz="3000" dirty="0">
              <a:latin typeface="Calibri"/>
              <a:cs typeface="Calibri"/>
            </a:endParaRPr>
          </a:p>
        </p:txBody>
      </p:sp>
      <p:sp>
        <p:nvSpPr>
          <p:cNvPr id="20" name="object 20"/>
          <p:cNvSpPr/>
          <p:nvPr/>
        </p:nvSpPr>
        <p:spPr>
          <a:xfrm>
            <a:off x="10281892" y="7305457"/>
            <a:ext cx="339090" cy="340360"/>
          </a:xfrm>
          <a:custGeom>
            <a:avLst/>
            <a:gdLst/>
            <a:ahLst/>
            <a:cxnLst/>
            <a:rect l="l" t="t" r="r" b="b"/>
            <a:pathLst>
              <a:path w="339090" h="340359">
                <a:moveTo>
                  <a:pt x="169428" y="340097"/>
                </a:moveTo>
                <a:lnTo>
                  <a:pt x="124388" y="334023"/>
                </a:lnTo>
                <a:lnTo>
                  <a:pt x="83915" y="316880"/>
                </a:lnTo>
                <a:lnTo>
                  <a:pt x="49624" y="290291"/>
                </a:lnTo>
                <a:lnTo>
                  <a:pt x="23132" y="255875"/>
                </a:lnTo>
                <a:lnTo>
                  <a:pt x="6052" y="215254"/>
                </a:lnTo>
                <a:lnTo>
                  <a:pt x="0" y="170048"/>
                </a:lnTo>
                <a:lnTo>
                  <a:pt x="6052" y="124842"/>
                </a:lnTo>
                <a:lnTo>
                  <a:pt x="23132" y="84221"/>
                </a:lnTo>
                <a:lnTo>
                  <a:pt x="49624" y="49805"/>
                </a:lnTo>
                <a:lnTo>
                  <a:pt x="83915" y="23216"/>
                </a:lnTo>
                <a:lnTo>
                  <a:pt x="124388" y="6074"/>
                </a:lnTo>
                <a:lnTo>
                  <a:pt x="169428" y="0"/>
                </a:lnTo>
                <a:lnTo>
                  <a:pt x="214469" y="6074"/>
                </a:lnTo>
                <a:lnTo>
                  <a:pt x="254943" y="23216"/>
                </a:lnTo>
                <a:lnTo>
                  <a:pt x="289233" y="49805"/>
                </a:lnTo>
                <a:lnTo>
                  <a:pt x="315726" y="84221"/>
                </a:lnTo>
                <a:lnTo>
                  <a:pt x="332806" y="124842"/>
                </a:lnTo>
                <a:lnTo>
                  <a:pt x="338858" y="170048"/>
                </a:lnTo>
                <a:lnTo>
                  <a:pt x="332806" y="215254"/>
                </a:lnTo>
                <a:lnTo>
                  <a:pt x="315726" y="255875"/>
                </a:lnTo>
                <a:lnTo>
                  <a:pt x="289233" y="290291"/>
                </a:lnTo>
                <a:lnTo>
                  <a:pt x="254943" y="316880"/>
                </a:lnTo>
                <a:lnTo>
                  <a:pt x="214469" y="334023"/>
                </a:lnTo>
                <a:lnTo>
                  <a:pt x="169428" y="340097"/>
                </a:lnTo>
                <a:close/>
              </a:path>
            </a:pathLst>
          </a:custGeom>
          <a:solidFill>
            <a:srgbClr val="FFFFFF"/>
          </a:solidFill>
        </p:spPr>
        <p:txBody>
          <a:bodyPr wrap="square" lIns="0" tIns="0" rIns="0" bIns="0" rtlCol="0"/>
          <a:lstStyle/>
          <a:p>
            <a:endParaRPr/>
          </a:p>
        </p:txBody>
      </p:sp>
      <p:sp>
        <p:nvSpPr>
          <p:cNvPr id="21" name="object 21"/>
          <p:cNvSpPr txBox="1"/>
          <p:nvPr/>
        </p:nvSpPr>
        <p:spPr>
          <a:xfrm>
            <a:off x="10783968" y="6002048"/>
            <a:ext cx="6488430" cy="1705595"/>
          </a:xfrm>
          <a:prstGeom prst="rect">
            <a:avLst/>
          </a:prstGeom>
        </p:spPr>
        <p:txBody>
          <a:bodyPr vert="horz" wrap="square" lIns="0" tIns="12700" rIns="0" bIns="0" rtlCol="0">
            <a:spAutoFit/>
          </a:bodyPr>
          <a:lstStyle/>
          <a:p>
            <a:pPr marL="25400">
              <a:lnSpc>
                <a:spcPct val="100000"/>
              </a:lnSpc>
              <a:spcBef>
                <a:spcPts val="100"/>
              </a:spcBef>
              <a:tabLst>
                <a:tab pos="6282055" algn="l"/>
              </a:tabLst>
            </a:pPr>
            <a:r>
              <a:rPr lang="en-GB" sz="3000" dirty="0">
                <a:solidFill>
                  <a:srgbClr val="FFFFFF"/>
                </a:solidFill>
                <a:latin typeface="Calibri"/>
                <a:cs typeface="Calibri"/>
              </a:rPr>
              <a:t>Equality, Diversity, Inclusion and Belonging</a:t>
            </a:r>
            <a:r>
              <a:rPr sz="3000" dirty="0">
                <a:solidFill>
                  <a:srgbClr val="FFFFFF"/>
                </a:solidFill>
                <a:latin typeface="Calibri"/>
                <a:cs typeface="Calibri"/>
              </a:rPr>
              <a:t>	</a:t>
            </a:r>
            <a:r>
              <a:rPr sz="3000" spc="-50" dirty="0">
                <a:solidFill>
                  <a:srgbClr val="FFFFFF"/>
                </a:solidFill>
                <a:latin typeface="Calibri"/>
                <a:cs typeface="Calibri"/>
              </a:rPr>
              <a:t>6</a:t>
            </a:r>
            <a:endParaRPr sz="3000" dirty="0">
              <a:latin typeface="Calibri"/>
              <a:cs typeface="Calibri"/>
            </a:endParaRPr>
          </a:p>
          <a:p>
            <a:pPr marL="12700">
              <a:lnSpc>
                <a:spcPct val="100000"/>
              </a:lnSpc>
              <a:spcBef>
                <a:spcPts val="2360"/>
              </a:spcBef>
              <a:tabLst>
                <a:tab pos="6282055" algn="l"/>
              </a:tabLst>
            </a:pPr>
            <a:r>
              <a:rPr sz="3000" dirty="0">
                <a:solidFill>
                  <a:srgbClr val="FFFFFF"/>
                </a:solidFill>
                <a:latin typeface="Calibri"/>
                <a:cs typeface="Calibri"/>
              </a:rPr>
              <a:t>Job</a:t>
            </a:r>
            <a:r>
              <a:rPr sz="3000" spc="-45" dirty="0">
                <a:solidFill>
                  <a:srgbClr val="FFFFFF"/>
                </a:solidFill>
                <a:latin typeface="Calibri"/>
                <a:cs typeface="Calibri"/>
              </a:rPr>
              <a:t> </a:t>
            </a:r>
            <a:r>
              <a:rPr sz="3000" spc="-10" dirty="0">
                <a:solidFill>
                  <a:srgbClr val="FFFFFF"/>
                </a:solidFill>
                <a:latin typeface="Calibri"/>
                <a:cs typeface="Calibri"/>
              </a:rPr>
              <a:t>Description</a:t>
            </a:r>
            <a:r>
              <a:rPr sz="3000" dirty="0">
                <a:solidFill>
                  <a:srgbClr val="FFFFFF"/>
                </a:solidFill>
                <a:latin typeface="Calibri"/>
                <a:cs typeface="Calibri"/>
              </a:rPr>
              <a:t>	</a:t>
            </a:r>
            <a:r>
              <a:rPr lang="en-GB" sz="3000" spc="-50" dirty="0">
                <a:solidFill>
                  <a:srgbClr val="FFFFFF"/>
                </a:solidFill>
                <a:latin typeface="Calibri"/>
                <a:cs typeface="Calibri"/>
              </a:rPr>
              <a:t>7</a:t>
            </a:r>
            <a:endParaRPr sz="3000" dirty="0">
              <a:latin typeface="Calibri"/>
              <a:cs typeface="Calibri"/>
            </a:endParaRP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2</a:t>
            </a:fld>
            <a:endParaRPr spc="-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00" y="0"/>
            <a:ext cx="9143999" cy="10285913"/>
          </a:xfrm>
          <a:prstGeom prst="rect">
            <a:avLst/>
          </a:prstGeom>
        </p:spPr>
      </p:pic>
      <p:sp>
        <p:nvSpPr>
          <p:cNvPr id="3" name="object 3"/>
          <p:cNvSpPr/>
          <p:nvPr/>
        </p:nvSpPr>
        <p:spPr>
          <a:xfrm>
            <a:off x="1028700" y="2701289"/>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562983" rIns="0" bIns="0" rtlCol="0">
            <a:spAutoFit/>
          </a:bodyPr>
          <a:lstStyle/>
          <a:p>
            <a:pPr marL="12700">
              <a:lnSpc>
                <a:spcPct val="100000"/>
              </a:lnSpc>
              <a:spcBef>
                <a:spcPts val="100"/>
              </a:spcBef>
            </a:pPr>
            <a:r>
              <a:rPr spc="-160" dirty="0"/>
              <a:t>ABOUT</a:t>
            </a:r>
            <a:r>
              <a:rPr spc="-585" dirty="0"/>
              <a:t> </a:t>
            </a:r>
            <a:r>
              <a:rPr spc="-195" dirty="0"/>
              <a:t>STREETGAMES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3</a:t>
            </a:fld>
            <a:endParaRPr spc="-50" dirty="0"/>
          </a:p>
        </p:txBody>
      </p:sp>
      <p:sp>
        <p:nvSpPr>
          <p:cNvPr id="5" name="object 5"/>
          <p:cNvSpPr txBox="1"/>
          <p:nvPr/>
        </p:nvSpPr>
        <p:spPr>
          <a:xfrm>
            <a:off x="1016000" y="3506077"/>
            <a:ext cx="5691505" cy="4425950"/>
          </a:xfrm>
          <a:prstGeom prst="rect">
            <a:avLst/>
          </a:prstGeom>
        </p:spPr>
        <p:txBody>
          <a:bodyPr vert="horz" wrap="square" lIns="0" tIns="12700" rIns="0" bIns="0" rtlCol="0">
            <a:spAutoFit/>
          </a:bodyPr>
          <a:lstStyle/>
          <a:p>
            <a:pPr marL="12700" marR="49530">
              <a:lnSpc>
                <a:spcPct val="114599"/>
              </a:lnSpc>
              <a:spcBef>
                <a:spcPts val="100"/>
              </a:spcBef>
            </a:pPr>
            <a:r>
              <a:rPr sz="1800" dirty="0">
                <a:solidFill>
                  <a:srgbClr val="FFFFFF"/>
                </a:solidFill>
                <a:latin typeface="Calibri"/>
                <a:cs typeface="Calibri"/>
              </a:rPr>
              <a:t>StreetGames</a:t>
            </a:r>
            <a:r>
              <a:rPr sz="1800" spc="-40" dirty="0">
                <a:solidFill>
                  <a:srgbClr val="FFFFFF"/>
                </a:solidFill>
                <a:latin typeface="Calibri"/>
                <a:cs typeface="Calibri"/>
              </a:rPr>
              <a:t> </a:t>
            </a:r>
            <a:r>
              <a:rPr sz="1800" dirty="0">
                <a:solidFill>
                  <a:srgbClr val="FFFFFF"/>
                </a:solidFill>
                <a:latin typeface="Calibri"/>
                <a:cs typeface="Calibri"/>
              </a:rPr>
              <a:t>is</a:t>
            </a:r>
            <a:r>
              <a:rPr sz="1800" spc="-35" dirty="0">
                <a:solidFill>
                  <a:srgbClr val="FFFFFF"/>
                </a:solidFill>
                <a:latin typeface="Calibri"/>
                <a:cs typeface="Calibri"/>
              </a:rPr>
              <a:t> </a:t>
            </a:r>
            <a:r>
              <a:rPr sz="1800" dirty="0">
                <a:solidFill>
                  <a:srgbClr val="FFFFFF"/>
                </a:solidFill>
                <a:latin typeface="Calibri"/>
                <a:cs typeface="Calibri"/>
              </a:rPr>
              <a:t>a</a:t>
            </a:r>
            <a:r>
              <a:rPr sz="1800" spc="-40" dirty="0">
                <a:solidFill>
                  <a:srgbClr val="FFFFFF"/>
                </a:solidFill>
                <a:latin typeface="Calibri"/>
                <a:cs typeface="Calibri"/>
              </a:rPr>
              <a:t> </a:t>
            </a:r>
            <a:r>
              <a:rPr sz="1800" dirty="0">
                <a:solidFill>
                  <a:srgbClr val="FFFFFF"/>
                </a:solidFill>
                <a:latin typeface="Calibri"/>
                <a:cs typeface="Calibri"/>
              </a:rPr>
              <a:t>charity</a:t>
            </a:r>
            <a:r>
              <a:rPr sz="1800" spc="-35" dirty="0">
                <a:solidFill>
                  <a:srgbClr val="FFFFFF"/>
                </a:solidFill>
                <a:latin typeface="Calibri"/>
                <a:cs typeface="Calibri"/>
              </a:rPr>
              <a:t> </a:t>
            </a:r>
            <a:r>
              <a:rPr sz="1800" spc="-10" dirty="0">
                <a:solidFill>
                  <a:srgbClr val="FFFFFF"/>
                </a:solidFill>
                <a:latin typeface="Calibri"/>
                <a:cs typeface="Calibri"/>
              </a:rPr>
              <a:t>passionate</a:t>
            </a:r>
            <a:r>
              <a:rPr sz="1800" spc="-35" dirty="0">
                <a:solidFill>
                  <a:srgbClr val="FFFFFF"/>
                </a:solidFill>
                <a:latin typeface="Calibri"/>
                <a:cs typeface="Calibri"/>
              </a:rPr>
              <a:t> </a:t>
            </a:r>
            <a:r>
              <a:rPr sz="1800" dirty="0">
                <a:solidFill>
                  <a:srgbClr val="FFFFFF"/>
                </a:solidFill>
                <a:latin typeface="Calibri"/>
                <a:cs typeface="Calibri"/>
              </a:rPr>
              <a:t>about</a:t>
            </a:r>
            <a:r>
              <a:rPr sz="1800" spc="-40" dirty="0">
                <a:solidFill>
                  <a:srgbClr val="FFFFFF"/>
                </a:solidFill>
                <a:latin typeface="Calibri"/>
                <a:cs typeface="Calibri"/>
              </a:rPr>
              <a:t> </a:t>
            </a:r>
            <a:r>
              <a:rPr sz="1800" spc="-10" dirty="0">
                <a:solidFill>
                  <a:srgbClr val="FFFFFF"/>
                </a:solidFill>
                <a:latin typeface="Calibri"/>
                <a:cs typeface="Calibri"/>
              </a:rPr>
              <a:t>harnessing</a:t>
            </a:r>
            <a:r>
              <a:rPr sz="1800" spc="-35" dirty="0">
                <a:solidFill>
                  <a:srgbClr val="FFFFFF"/>
                </a:solidFill>
                <a:latin typeface="Calibri"/>
                <a:cs typeface="Calibri"/>
              </a:rPr>
              <a:t> </a:t>
            </a:r>
            <a:r>
              <a:rPr sz="1800" spc="-25" dirty="0">
                <a:solidFill>
                  <a:srgbClr val="FFFFFF"/>
                </a:solidFill>
                <a:latin typeface="Calibri"/>
                <a:cs typeface="Calibri"/>
              </a:rPr>
              <a:t>the </a:t>
            </a:r>
            <a:r>
              <a:rPr sz="1800" dirty="0">
                <a:solidFill>
                  <a:srgbClr val="FFFFFF"/>
                </a:solidFill>
                <a:latin typeface="Calibri"/>
                <a:cs typeface="Calibri"/>
              </a:rPr>
              <a:t>power</a:t>
            </a:r>
            <a:r>
              <a:rPr sz="1800" spc="-50"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sport</a:t>
            </a:r>
            <a:r>
              <a:rPr sz="1800" spc="-45" dirty="0">
                <a:solidFill>
                  <a:srgbClr val="FFFFFF"/>
                </a:solidFill>
                <a:latin typeface="Calibri"/>
                <a:cs typeface="Calibri"/>
              </a:rPr>
              <a:t> </a:t>
            </a:r>
            <a:r>
              <a:rPr sz="1800" dirty="0">
                <a:solidFill>
                  <a:srgbClr val="FFFFFF"/>
                </a:solidFill>
                <a:latin typeface="Calibri"/>
                <a:cs typeface="Calibri"/>
              </a:rPr>
              <a:t>to</a:t>
            </a:r>
            <a:r>
              <a:rPr sz="1800" spc="-50" dirty="0">
                <a:solidFill>
                  <a:srgbClr val="FFFFFF"/>
                </a:solidFill>
                <a:latin typeface="Calibri"/>
                <a:cs typeface="Calibri"/>
              </a:rPr>
              <a:t> </a:t>
            </a:r>
            <a:r>
              <a:rPr sz="1800" dirty="0">
                <a:solidFill>
                  <a:srgbClr val="FFFFFF"/>
                </a:solidFill>
                <a:latin typeface="Calibri"/>
                <a:cs typeface="Calibri"/>
              </a:rPr>
              <a:t>change</a:t>
            </a:r>
            <a:r>
              <a:rPr sz="1800" spc="-45" dirty="0">
                <a:solidFill>
                  <a:srgbClr val="FFFFFF"/>
                </a:solidFill>
                <a:latin typeface="Calibri"/>
                <a:cs typeface="Calibri"/>
              </a:rPr>
              <a:t> </a:t>
            </a:r>
            <a:r>
              <a:rPr sz="1800" dirty="0">
                <a:solidFill>
                  <a:srgbClr val="FFFFFF"/>
                </a:solidFill>
                <a:latin typeface="Calibri"/>
                <a:cs typeface="Calibri"/>
              </a:rPr>
              <a:t>the</a:t>
            </a:r>
            <a:r>
              <a:rPr sz="1800" spc="-45" dirty="0">
                <a:solidFill>
                  <a:srgbClr val="FFFFFF"/>
                </a:solidFill>
                <a:latin typeface="Calibri"/>
                <a:cs typeface="Calibri"/>
              </a:rPr>
              <a:t> </a:t>
            </a:r>
            <a:r>
              <a:rPr sz="1800" dirty="0">
                <a:solidFill>
                  <a:srgbClr val="FFFFFF"/>
                </a:solidFill>
                <a:latin typeface="Calibri"/>
                <a:cs typeface="Calibri"/>
              </a:rPr>
              <a:t>lives</a:t>
            </a:r>
            <a:r>
              <a:rPr sz="1800" spc="-45" dirty="0">
                <a:solidFill>
                  <a:srgbClr val="FFFFFF"/>
                </a:solidFill>
                <a:latin typeface="Calibri"/>
                <a:cs typeface="Calibri"/>
              </a:rPr>
              <a:t> </a:t>
            </a:r>
            <a:r>
              <a:rPr sz="1800" dirty="0">
                <a:solidFill>
                  <a:srgbClr val="FFFFFF"/>
                </a:solidFill>
                <a:latin typeface="Calibri"/>
                <a:cs typeface="Calibri"/>
              </a:rPr>
              <a:t>of</a:t>
            </a:r>
            <a:r>
              <a:rPr sz="1800" spc="-50" dirty="0">
                <a:solidFill>
                  <a:srgbClr val="FFFFFF"/>
                </a:solidFill>
                <a:latin typeface="Calibri"/>
                <a:cs typeface="Calibri"/>
              </a:rPr>
              <a:t> </a:t>
            </a:r>
            <a:r>
              <a:rPr sz="1800" dirty="0">
                <a:solidFill>
                  <a:srgbClr val="FFFFFF"/>
                </a:solidFill>
                <a:latin typeface="Calibri"/>
                <a:cs typeface="Calibri"/>
              </a:rPr>
              <a:t>young</a:t>
            </a:r>
            <a:r>
              <a:rPr sz="1800" spc="-45" dirty="0">
                <a:solidFill>
                  <a:srgbClr val="FFFFFF"/>
                </a:solidFill>
                <a:latin typeface="Calibri"/>
                <a:cs typeface="Calibri"/>
              </a:rPr>
              <a:t> </a:t>
            </a:r>
            <a:r>
              <a:rPr sz="1800" dirty="0">
                <a:solidFill>
                  <a:srgbClr val="FFFFFF"/>
                </a:solidFill>
                <a:latin typeface="Calibri"/>
                <a:cs typeface="Calibri"/>
              </a:rPr>
              <a:t>people</a:t>
            </a:r>
            <a:r>
              <a:rPr sz="1800" spc="-45" dirty="0">
                <a:solidFill>
                  <a:srgbClr val="FFFFFF"/>
                </a:solidFill>
                <a:latin typeface="Calibri"/>
                <a:cs typeface="Calibri"/>
              </a:rPr>
              <a:t> </a:t>
            </a:r>
            <a:r>
              <a:rPr sz="1800" dirty="0">
                <a:solidFill>
                  <a:srgbClr val="FFFFFF"/>
                </a:solidFill>
                <a:latin typeface="Calibri"/>
                <a:cs typeface="Calibri"/>
              </a:rPr>
              <a:t>and</a:t>
            </a:r>
            <a:r>
              <a:rPr sz="1800" spc="-50" dirty="0">
                <a:solidFill>
                  <a:srgbClr val="FFFFFF"/>
                </a:solidFill>
                <a:latin typeface="Calibri"/>
                <a:cs typeface="Calibri"/>
              </a:rPr>
              <a:t> </a:t>
            </a:r>
            <a:r>
              <a:rPr sz="1800" spc="-10" dirty="0">
                <a:solidFill>
                  <a:srgbClr val="FFFFFF"/>
                </a:solidFill>
                <a:latin typeface="Calibri"/>
                <a:cs typeface="Calibri"/>
              </a:rPr>
              <a:t>their communities.</a:t>
            </a:r>
            <a:r>
              <a:rPr sz="1800" spc="-45" dirty="0">
                <a:solidFill>
                  <a:srgbClr val="FFFFFF"/>
                </a:solidFill>
                <a:latin typeface="Calibri"/>
                <a:cs typeface="Calibri"/>
              </a:rPr>
              <a:t> </a:t>
            </a:r>
            <a:r>
              <a:rPr sz="1800" dirty="0">
                <a:solidFill>
                  <a:srgbClr val="FFFFFF"/>
                </a:solidFill>
                <a:latin typeface="Calibri"/>
                <a:cs typeface="Calibri"/>
              </a:rPr>
              <a:t>Through</a:t>
            </a:r>
            <a:r>
              <a:rPr sz="1800" spc="-45" dirty="0">
                <a:solidFill>
                  <a:srgbClr val="FFFFFF"/>
                </a:solidFill>
                <a:latin typeface="Calibri"/>
                <a:cs typeface="Calibri"/>
              </a:rPr>
              <a:t> </a:t>
            </a:r>
            <a:r>
              <a:rPr sz="1800" dirty="0">
                <a:solidFill>
                  <a:srgbClr val="FFFFFF"/>
                </a:solidFill>
                <a:latin typeface="Calibri"/>
                <a:cs typeface="Calibri"/>
              </a:rPr>
              <a:t>our</a:t>
            </a:r>
            <a:r>
              <a:rPr sz="1800" spc="-45" dirty="0">
                <a:solidFill>
                  <a:srgbClr val="FFFFFF"/>
                </a:solidFill>
                <a:latin typeface="Calibri"/>
                <a:cs typeface="Calibri"/>
              </a:rPr>
              <a:t> </a:t>
            </a:r>
            <a:r>
              <a:rPr sz="1800" dirty="0">
                <a:solidFill>
                  <a:srgbClr val="FFFFFF"/>
                </a:solidFill>
                <a:latin typeface="Calibri"/>
                <a:cs typeface="Calibri"/>
              </a:rPr>
              <a:t>work</a:t>
            </a:r>
            <a:r>
              <a:rPr sz="1800" spc="-45" dirty="0">
                <a:solidFill>
                  <a:srgbClr val="FFFFFF"/>
                </a:solidFill>
                <a:latin typeface="Calibri"/>
                <a:cs typeface="Calibri"/>
              </a:rPr>
              <a:t> </a:t>
            </a:r>
            <a:r>
              <a:rPr sz="1800" dirty="0">
                <a:solidFill>
                  <a:srgbClr val="FFFFFF"/>
                </a:solidFill>
                <a:latin typeface="Calibri"/>
                <a:cs typeface="Calibri"/>
              </a:rPr>
              <a:t>with</a:t>
            </a:r>
            <a:r>
              <a:rPr sz="1800" spc="-45" dirty="0">
                <a:solidFill>
                  <a:srgbClr val="FFFFFF"/>
                </a:solidFill>
                <a:latin typeface="Calibri"/>
                <a:cs typeface="Calibri"/>
              </a:rPr>
              <a:t> </a:t>
            </a:r>
            <a:r>
              <a:rPr sz="1800" dirty="0">
                <a:solidFill>
                  <a:srgbClr val="FFFFFF"/>
                </a:solidFill>
                <a:latin typeface="Calibri"/>
                <a:cs typeface="Calibri"/>
              </a:rPr>
              <a:t>1,</a:t>
            </a:r>
            <a:r>
              <a:rPr lang="en-GB" sz="1800" dirty="0">
                <a:solidFill>
                  <a:srgbClr val="FFFFFF"/>
                </a:solidFill>
                <a:latin typeface="Calibri"/>
                <a:cs typeface="Calibri"/>
              </a:rPr>
              <a:t>6</a:t>
            </a:r>
            <a:r>
              <a:rPr sz="1800" dirty="0">
                <a:solidFill>
                  <a:srgbClr val="FFFFFF"/>
                </a:solidFill>
                <a:latin typeface="Calibri"/>
                <a:cs typeface="Calibri"/>
              </a:rPr>
              <a:t>00</a:t>
            </a:r>
            <a:r>
              <a:rPr sz="1800" spc="-45" dirty="0">
                <a:solidFill>
                  <a:srgbClr val="FFFFFF"/>
                </a:solidFill>
                <a:latin typeface="Calibri"/>
                <a:cs typeface="Calibri"/>
              </a:rPr>
              <a:t> </a:t>
            </a:r>
            <a:r>
              <a:rPr lang="en-GB" dirty="0">
                <a:solidFill>
                  <a:srgbClr val="FFFFFF"/>
                </a:solidFill>
                <a:latin typeface="Calibri"/>
                <a:cs typeface="Calibri"/>
              </a:rPr>
              <a:t>community partners</a:t>
            </a:r>
            <a:r>
              <a:rPr sz="1800" spc="-10" dirty="0">
                <a:solidFill>
                  <a:srgbClr val="FFFFFF"/>
                </a:solidFill>
                <a:latin typeface="Calibri"/>
                <a:cs typeface="Calibri"/>
              </a:rPr>
              <a:t>,</a:t>
            </a:r>
            <a:r>
              <a:rPr sz="1800" spc="-60" dirty="0">
                <a:solidFill>
                  <a:srgbClr val="FFFFFF"/>
                </a:solidFill>
                <a:latin typeface="Calibri"/>
                <a:cs typeface="Calibri"/>
              </a:rPr>
              <a:t> </a:t>
            </a:r>
            <a:r>
              <a:rPr sz="1800" dirty="0">
                <a:solidFill>
                  <a:srgbClr val="FFFFFF"/>
                </a:solidFill>
                <a:latin typeface="Calibri"/>
                <a:cs typeface="Calibri"/>
              </a:rPr>
              <a:t>StreetGames</a:t>
            </a:r>
            <a:r>
              <a:rPr sz="1800" spc="-65" dirty="0">
                <a:solidFill>
                  <a:srgbClr val="FFFFFF"/>
                </a:solidFill>
                <a:latin typeface="Calibri"/>
                <a:cs typeface="Calibri"/>
              </a:rPr>
              <a:t> </a:t>
            </a:r>
            <a:r>
              <a:rPr sz="1800" dirty="0">
                <a:solidFill>
                  <a:srgbClr val="FFFFFF"/>
                </a:solidFill>
                <a:latin typeface="Calibri"/>
                <a:cs typeface="Calibri"/>
              </a:rPr>
              <a:t>addresses</a:t>
            </a:r>
            <a:r>
              <a:rPr sz="1800" spc="-60" dirty="0">
                <a:solidFill>
                  <a:srgbClr val="FFFFFF"/>
                </a:solidFill>
                <a:latin typeface="Calibri"/>
                <a:cs typeface="Calibri"/>
              </a:rPr>
              <a:t> </a:t>
            </a:r>
            <a:r>
              <a:rPr sz="1800" dirty="0">
                <a:solidFill>
                  <a:srgbClr val="FFFFFF"/>
                </a:solidFill>
                <a:latin typeface="Calibri"/>
                <a:cs typeface="Calibri"/>
              </a:rPr>
              <a:t>some</a:t>
            </a:r>
            <a:r>
              <a:rPr sz="1800" spc="-65" dirty="0">
                <a:solidFill>
                  <a:srgbClr val="FFFFFF"/>
                </a:solidFill>
                <a:latin typeface="Calibri"/>
                <a:cs typeface="Calibri"/>
              </a:rPr>
              <a:t> </a:t>
            </a:r>
            <a:r>
              <a:rPr sz="1800" spc="-25" dirty="0">
                <a:solidFill>
                  <a:srgbClr val="FFFFFF"/>
                </a:solidFill>
                <a:latin typeface="Calibri"/>
                <a:cs typeface="Calibri"/>
              </a:rPr>
              <a:t>of </a:t>
            </a:r>
            <a:r>
              <a:rPr sz="1800" dirty="0">
                <a:solidFill>
                  <a:srgbClr val="FFFFFF"/>
                </a:solidFill>
                <a:latin typeface="Calibri"/>
                <a:cs typeface="Calibri"/>
              </a:rPr>
              <a:t>the</a:t>
            </a:r>
            <a:r>
              <a:rPr sz="1800" spc="-55" dirty="0">
                <a:solidFill>
                  <a:srgbClr val="FFFFFF"/>
                </a:solidFill>
                <a:latin typeface="Calibri"/>
                <a:cs typeface="Calibri"/>
              </a:rPr>
              <a:t> </a:t>
            </a:r>
            <a:r>
              <a:rPr sz="1800" dirty="0">
                <a:solidFill>
                  <a:srgbClr val="FFFFFF"/>
                </a:solidFill>
                <a:latin typeface="Calibri"/>
                <a:cs typeface="Calibri"/>
              </a:rPr>
              <a:t>most</a:t>
            </a:r>
            <a:r>
              <a:rPr sz="1800" spc="-55" dirty="0">
                <a:solidFill>
                  <a:srgbClr val="FFFFFF"/>
                </a:solidFill>
                <a:latin typeface="Calibri"/>
                <a:cs typeface="Calibri"/>
              </a:rPr>
              <a:t> </a:t>
            </a:r>
            <a:r>
              <a:rPr sz="1800" dirty="0">
                <a:solidFill>
                  <a:srgbClr val="FFFFFF"/>
                </a:solidFill>
                <a:latin typeface="Calibri"/>
                <a:cs typeface="Calibri"/>
              </a:rPr>
              <a:t>pressing</a:t>
            </a:r>
            <a:r>
              <a:rPr sz="1800" spc="-55" dirty="0">
                <a:solidFill>
                  <a:srgbClr val="FFFFFF"/>
                </a:solidFill>
                <a:latin typeface="Calibri"/>
                <a:cs typeface="Calibri"/>
              </a:rPr>
              <a:t> </a:t>
            </a:r>
            <a:r>
              <a:rPr sz="1800" dirty="0">
                <a:solidFill>
                  <a:srgbClr val="FFFFFF"/>
                </a:solidFill>
                <a:latin typeface="Calibri"/>
                <a:cs typeface="Calibri"/>
              </a:rPr>
              <a:t>issues</a:t>
            </a:r>
            <a:r>
              <a:rPr sz="1800" spc="-60" dirty="0">
                <a:solidFill>
                  <a:srgbClr val="FFFFFF"/>
                </a:solidFill>
                <a:latin typeface="Calibri"/>
                <a:cs typeface="Calibri"/>
              </a:rPr>
              <a:t> </a:t>
            </a:r>
            <a:r>
              <a:rPr sz="1800" dirty="0">
                <a:solidFill>
                  <a:srgbClr val="FFFFFF"/>
                </a:solidFill>
                <a:latin typeface="Calibri"/>
                <a:cs typeface="Calibri"/>
              </a:rPr>
              <a:t>faced</a:t>
            </a:r>
            <a:r>
              <a:rPr sz="1800" spc="-55" dirty="0">
                <a:solidFill>
                  <a:srgbClr val="FFFFFF"/>
                </a:solidFill>
                <a:latin typeface="Calibri"/>
                <a:cs typeface="Calibri"/>
              </a:rPr>
              <a:t> </a:t>
            </a:r>
            <a:r>
              <a:rPr sz="1800" dirty="0">
                <a:solidFill>
                  <a:srgbClr val="FFFFFF"/>
                </a:solidFill>
                <a:latin typeface="Calibri"/>
                <a:cs typeface="Calibri"/>
              </a:rPr>
              <a:t>by</a:t>
            </a:r>
            <a:r>
              <a:rPr sz="1800" spc="-55" dirty="0">
                <a:solidFill>
                  <a:srgbClr val="FFFFFF"/>
                </a:solidFill>
                <a:latin typeface="Calibri"/>
                <a:cs typeface="Calibri"/>
              </a:rPr>
              <a:t> </a:t>
            </a:r>
            <a:r>
              <a:rPr sz="1800" dirty="0">
                <a:solidFill>
                  <a:srgbClr val="FFFFFF"/>
                </a:solidFill>
                <a:latin typeface="Calibri"/>
                <a:cs typeface="Calibri"/>
              </a:rPr>
              <a:t>young</a:t>
            </a:r>
            <a:r>
              <a:rPr sz="1800" spc="-55" dirty="0">
                <a:solidFill>
                  <a:srgbClr val="FFFFFF"/>
                </a:solidFill>
                <a:latin typeface="Calibri"/>
                <a:cs typeface="Calibri"/>
              </a:rPr>
              <a:t> </a:t>
            </a:r>
            <a:r>
              <a:rPr sz="1800" dirty="0">
                <a:solidFill>
                  <a:srgbClr val="FFFFFF"/>
                </a:solidFill>
                <a:latin typeface="Calibri"/>
                <a:cs typeface="Calibri"/>
              </a:rPr>
              <a:t>people</a:t>
            </a:r>
            <a:r>
              <a:rPr sz="1800" spc="-55" dirty="0">
                <a:solidFill>
                  <a:srgbClr val="FFFFFF"/>
                </a:solidFill>
                <a:latin typeface="Calibri"/>
                <a:cs typeface="Calibri"/>
              </a:rPr>
              <a:t> </a:t>
            </a:r>
            <a:r>
              <a:rPr sz="1800" dirty="0">
                <a:solidFill>
                  <a:srgbClr val="FFFFFF"/>
                </a:solidFill>
                <a:latin typeface="Calibri"/>
                <a:cs typeface="Calibri"/>
              </a:rPr>
              <a:t>growing</a:t>
            </a:r>
            <a:r>
              <a:rPr sz="1800" spc="-55" dirty="0">
                <a:solidFill>
                  <a:srgbClr val="FFFFFF"/>
                </a:solidFill>
                <a:latin typeface="Calibri"/>
                <a:cs typeface="Calibri"/>
              </a:rPr>
              <a:t> </a:t>
            </a:r>
            <a:r>
              <a:rPr sz="1800" spc="-25" dirty="0">
                <a:solidFill>
                  <a:srgbClr val="FFFFFF"/>
                </a:solidFill>
                <a:latin typeface="Calibri"/>
                <a:cs typeface="Calibri"/>
              </a:rPr>
              <a:t>up </a:t>
            </a:r>
            <a:r>
              <a:rPr sz="1800" dirty="0">
                <a:solidFill>
                  <a:srgbClr val="FFFFFF"/>
                </a:solidFill>
                <a:latin typeface="Calibri"/>
                <a:cs typeface="Calibri"/>
              </a:rPr>
              <a:t>in</a:t>
            </a:r>
            <a:r>
              <a:rPr sz="1800" spc="-40" dirty="0">
                <a:solidFill>
                  <a:srgbClr val="FFFFFF"/>
                </a:solidFill>
                <a:latin typeface="Calibri"/>
                <a:cs typeface="Calibri"/>
              </a:rPr>
              <a:t> </a:t>
            </a:r>
            <a:r>
              <a:rPr sz="1800" spc="-10" dirty="0">
                <a:solidFill>
                  <a:srgbClr val="FFFFFF"/>
                </a:solidFill>
                <a:latin typeface="Calibri"/>
                <a:cs typeface="Calibri"/>
              </a:rPr>
              <a:t>underserved</a:t>
            </a:r>
            <a:r>
              <a:rPr sz="1800" spc="-35" dirty="0">
                <a:solidFill>
                  <a:srgbClr val="FFFFFF"/>
                </a:solidFill>
                <a:latin typeface="Calibri"/>
                <a:cs typeface="Calibri"/>
              </a:rPr>
              <a:t> </a:t>
            </a:r>
            <a:r>
              <a:rPr sz="1800" spc="-10" dirty="0">
                <a:solidFill>
                  <a:srgbClr val="FFFFFF"/>
                </a:solidFill>
                <a:latin typeface="Calibri"/>
                <a:cs typeface="Calibri"/>
              </a:rPr>
              <a:t>communities,</a:t>
            </a:r>
            <a:r>
              <a:rPr sz="1800" spc="-40" dirty="0">
                <a:solidFill>
                  <a:srgbClr val="FFFFFF"/>
                </a:solidFill>
                <a:latin typeface="Calibri"/>
                <a:cs typeface="Calibri"/>
              </a:rPr>
              <a:t> </a:t>
            </a:r>
            <a:r>
              <a:rPr sz="1800" dirty="0">
                <a:solidFill>
                  <a:srgbClr val="FFFFFF"/>
                </a:solidFill>
                <a:latin typeface="Calibri"/>
                <a:cs typeface="Calibri"/>
              </a:rPr>
              <a:t>including</a:t>
            </a:r>
            <a:r>
              <a:rPr sz="1800" spc="-35" dirty="0">
                <a:solidFill>
                  <a:srgbClr val="FFFFFF"/>
                </a:solidFill>
                <a:latin typeface="Calibri"/>
                <a:cs typeface="Calibri"/>
              </a:rPr>
              <a:t> </a:t>
            </a:r>
            <a:r>
              <a:rPr sz="1800" dirty="0">
                <a:solidFill>
                  <a:srgbClr val="FFFFFF"/>
                </a:solidFill>
                <a:latin typeface="Calibri"/>
                <a:cs typeface="Calibri"/>
              </a:rPr>
              <a:t>poor</a:t>
            </a:r>
            <a:r>
              <a:rPr sz="1800" spc="-40" dirty="0">
                <a:solidFill>
                  <a:srgbClr val="FFFFFF"/>
                </a:solidFill>
                <a:latin typeface="Calibri"/>
                <a:cs typeface="Calibri"/>
              </a:rPr>
              <a:t> </a:t>
            </a:r>
            <a:r>
              <a:rPr sz="1800" dirty="0">
                <a:solidFill>
                  <a:srgbClr val="FFFFFF"/>
                </a:solidFill>
                <a:latin typeface="Calibri"/>
                <a:cs typeface="Calibri"/>
              </a:rPr>
              <a:t>mental</a:t>
            </a:r>
            <a:r>
              <a:rPr sz="1800" spc="-35" dirty="0">
                <a:solidFill>
                  <a:srgbClr val="FFFFFF"/>
                </a:solidFill>
                <a:latin typeface="Calibri"/>
                <a:cs typeface="Calibri"/>
              </a:rPr>
              <a:t> </a:t>
            </a:r>
            <a:r>
              <a:rPr sz="1800" spc="-10" dirty="0">
                <a:solidFill>
                  <a:srgbClr val="FFFFFF"/>
                </a:solidFill>
                <a:latin typeface="Calibri"/>
                <a:cs typeface="Calibri"/>
              </a:rPr>
              <a:t>health, </a:t>
            </a:r>
            <a:r>
              <a:rPr sz="1800" dirty="0">
                <a:solidFill>
                  <a:srgbClr val="FFFFFF"/>
                </a:solidFill>
                <a:latin typeface="Calibri"/>
                <a:cs typeface="Calibri"/>
              </a:rPr>
              <a:t>food</a:t>
            </a:r>
            <a:r>
              <a:rPr sz="1800" spc="-55" dirty="0">
                <a:solidFill>
                  <a:srgbClr val="FFFFFF"/>
                </a:solidFill>
                <a:latin typeface="Calibri"/>
                <a:cs typeface="Calibri"/>
              </a:rPr>
              <a:t> </a:t>
            </a:r>
            <a:r>
              <a:rPr sz="1800" dirty="0">
                <a:solidFill>
                  <a:srgbClr val="FFFFFF"/>
                </a:solidFill>
                <a:latin typeface="Calibri"/>
                <a:cs typeface="Calibri"/>
              </a:rPr>
              <a:t>poverty,</a:t>
            </a:r>
            <a:r>
              <a:rPr sz="1800" spc="-55" dirty="0">
                <a:solidFill>
                  <a:srgbClr val="FFFFFF"/>
                </a:solidFill>
                <a:latin typeface="Calibri"/>
                <a:cs typeface="Calibri"/>
              </a:rPr>
              <a:t> </a:t>
            </a:r>
            <a:r>
              <a:rPr sz="1800" dirty="0">
                <a:solidFill>
                  <a:srgbClr val="FFFFFF"/>
                </a:solidFill>
                <a:latin typeface="Calibri"/>
                <a:cs typeface="Calibri"/>
              </a:rPr>
              <a:t>crime</a:t>
            </a:r>
            <a:r>
              <a:rPr sz="1800" spc="-50" dirty="0">
                <a:solidFill>
                  <a:srgbClr val="FFFFFF"/>
                </a:solidFill>
                <a:latin typeface="Calibri"/>
                <a:cs typeface="Calibri"/>
              </a:rPr>
              <a:t> </a:t>
            </a:r>
            <a:r>
              <a:rPr sz="1800" dirty="0">
                <a:solidFill>
                  <a:srgbClr val="FFFFFF"/>
                </a:solidFill>
                <a:latin typeface="Calibri"/>
                <a:cs typeface="Calibri"/>
              </a:rPr>
              <a:t>and</a:t>
            </a:r>
            <a:r>
              <a:rPr sz="1800" spc="-55" dirty="0">
                <a:solidFill>
                  <a:srgbClr val="FFFFFF"/>
                </a:solidFill>
                <a:latin typeface="Calibri"/>
                <a:cs typeface="Calibri"/>
              </a:rPr>
              <a:t> </a:t>
            </a:r>
            <a:r>
              <a:rPr sz="1800" dirty="0">
                <a:solidFill>
                  <a:srgbClr val="FFFFFF"/>
                </a:solidFill>
                <a:latin typeface="Calibri"/>
                <a:cs typeface="Calibri"/>
              </a:rPr>
              <a:t>lack</a:t>
            </a:r>
            <a:r>
              <a:rPr sz="1800" spc="-50" dirty="0">
                <a:solidFill>
                  <a:srgbClr val="FFFFFF"/>
                </a:solidFill>
                <a:latin typeface="Calibri"/>
                <a:cs typeface="Calibri"/>
              </a:rPr>
              <a:t> </a:t>
            </a:r>
            <a:r>
              <a:rPr sz="1800" dirty="0">
                <a:solidFill>
                  <a:srgbClr val="FFFFFF"/>
                </a:solidFill>
                <a:latin typeface="Calibri"/>
                <a:cs typeface="Calibri"/>
              </a:rPr>
              <a:t>of</a:t>
            </a:r>
            <a:r>
              <a:rPr sz="1800" spc="-55" dirty="0">
                <a:solidFill>
                  <a:srgbClr val="FFFFFF"/>
                </a:solidFill>
                <a:latin typeface="Calibri"/>
                <a:cs typeface="Calibri"/>
              </a:rPr>
              <a:t> </a:t>
            </a:r>
            <a:r>
              <a:rPr sz="1800" dirty="0">
                <a:solidFill>
                  <a:srgbClr val="FFFFFF"/>
                </a:solidFill>
                <a:latin typeface="Calibri"/>
                <a:cs typeface="Calibri"/>
              </a:rPr>
              <a:t>employment</a:t>
            </a:r>
            <a:r>
              <a:rPr sz="1800" spc="-50" dirty="0">
                <a:solidFill>
                  <a:srgbClr val="FFFFFF"/>
                </a:solidFill>
                <a:latin typeface="Calibri"/>
                <a:cs typeface="Calibri"/>
              </a:rPr>
              <a:t> </a:t>
            </a:r>
            <a:r>
              <a:rPr sz="1800" spc="-10" dirty="0">
                <a:solidFill>
                  <a:srgbClr val="FFFFFF"/>
                </a:solidFill>
                <a:latin typeface="Calibri"/>
                <a:cs typeface="Calibri"/>
              </a:rPr>
              <a:t>opportunities.</a:t>
            </a:r>
            <a:endParaRPr sz="1800" dirty="0">
              <a:latin typeface="Calibri"/>
              <a:cs typeface="Calibri"/>
            </a:endParaRPr>
          </a:p>
          <a:p>
            <a:pPr>
              <a:lnSpc>
                <a:spcPct val="100000"/>
              </a:lnSpc>
            </a:pPr>
            <a:endParaRPr sz="1800" dirty="0">
              <a:latin typeface="Calibri"/>
              <a:cs typeface="Calibri"/>
            </a:endParaRPr>
          </a:p>
          <a:p>
            <a:pPr>
              <a:lnSpc>
                <a:spcPct val="100000"/>
              </a:lnSpc>
              <a:spcBef>
                <a:spcPts val="550"/>
              </a:spcBef>
            </a:pPr>
            <a:endParaRPr sz="1800" dirty="0">
              <a:latin typeface="Calibri"/>
              <a:cs typeface="Calibri"/>
            </a:endParaRPr>
          </a:p>
          <a:p>
            <a:pPr marL="12700" marR="5080">
              <a:lnSpc>
                <a:spcPct val="114599"/>
              </a:lnSpc>
              <a:spcBef>
                <a:spcPts val="5"/>
              </a:spcBef>
            </a:pPr>
            <a:r>
              <a:rPr sz="1800" dirty="0">
                <a:solidFill>
                  <a:srgbClr val="FFFFFF"/>
                </a:solidFill>
                <a:latin typeface="Calibri"/>
                <a:cs typeface="Calibri"/>
              </a:rPr>
              <a:t>We</a:t>
            </a:r>
            <a:r>
              <a:rPr sz="1800" spc="-45" dirty="0">
                <a:solidFill>
                  <a:srgbClr val="FFFFFF"/>
                </a:solidFill>
                <a:latin typeface="Calibri"/>
                <a:cs typeface="Calibri"/>
              </a:rPr>
              <a:t> </a:t>
            </a:r>
            <a:r>
              <a:rPr sz="1800" dirty="0">
                <a:solidFill>
                  <a:srgbClr val="FFFFFF"/>
                </a:solidFill>
                <a:latin typeface="Calibri"/>
                <a:cs typeface="Calibri"/>
              </a:rPr>
              <a:t>do</a:t>
            </a:r>
            <a:r>
              <a:rPr sz="1800" spc="-45" dirty="0">
                <a:solidFill>
                  <a:srgbClr val="FFFFFF"/>
                </a:solidFill>
                <a:latin typeface="Calibri"/>
                <a:cs typeface="Calibri"/>
              </a:rPr>
              <a:t> </a:t>
            </a:r>
            <a:r>
              <a:rPr sz="1800" dirty="0">
                <a:solidFill>
                  <a:srgbClr val="FFFFFF"/>
                </a:solidFill>
                <a:latin typeface="Calibri"/>
                <a:cs typeface="Calibri"/>
              </a:rPr>
              <a:t>this</a:t>
            </a:r>
            <a:r>
              <a:rPr sz="1800" spc="-45" dirty="0">
                <a:solidFill>
                  <a:srgbClr val="FFFFFF"/>
                </a:solidFill>
                <a:latin typeface="Calibri"/>
                <a:cs typeface="Calibri"/>
              </a:rPr>
              <a:t> </a:t>
            </a:r>
            <a:r>
              <a:rPr sz="1800" dirty="0">
                <a:solidFill>
                  <a:srgbClr val="FFFFFF"/>
                </a:solidFill>
                <a:latin typeface="Calibri"/>
                <a:cs typeface="Calibri"/>
              </a:rPr>
              <a:t>by</a:t>
            </a:r>
            <a:r>
              <a:rPr sz="1800" spc="-40" dirty="0">
                <a:solidFill>
                  <a:srgbClr val="FFFFFF"/>
                </a:solidFill>
                <a:latin typeface="Calibri"/>
                <a:cs typeface="Calibri"/>
              </a:rPr>
              <a:t> </a:t>
            </a:r>
            <a:r>
              <a:rPr sz="1800" dirty="0">
                <a:solidFill>
                  <a:srgbClr val="FFFFFF"/>
                </a:solidFill>
                <a:latin typeface="Calibri"/>
                <a:cs typeface="Calibri"/>
              </a:rPr>
              <a:t>delivering</a:t>
            </a:r>
            <a:r>
              <a:rPr sz="1800" spc="-45" dirty="0">
                <a:solidFill>
                  <a:srgbClr val="FFFFFF"/>
                </a:solidFill>
                <a:latin typeface="Calibri"/>
                <a:cs typeface="Calibri"/>
              </a:rPr>
              <a:t> </a:t>
            </a:r>
            <a:r>
              <a:rPr sz="1800" dirty="0">
                <a:solidFill>
                  <a:srgbClr val="FFFFFF"/>
                </a:solidFill>
                <a:latin typeface="Calibri"/>
                <a:cs typeface="Calibri"/>
              </a:rPr>
              <a:t>‘Doorstep</a:t>
            </a:r>
            <a:r>
              <a:rPr sz="1800" spc="-45" dirty="0">
                <a:solidFill>
                  <a:srgbClr val="FFFFFF"/>
                </a:solidFill>
                <a:latin typeface="Calibri"/>
                <a:cs typeface="Calibri"/>
              </a:rPr>
              <a:t> </a:t>
            </a:r>
            <a:r>
              <a:rPr sz="1800" dirty="0">
                <a:solidFill>
                  <a:srgbClr val="FFFFFF"/>
                </a:solidFill>
                <a:latin typeface="Calibri"/>
                <a:cs typeface="Calibri"/>
              </a:rPr>
              <a:t>Sport’</a:t>
            </a:r>
            <a:r>
              <a:rPr sz="1800" spc="-40" dirty="0">
                <a:solidFill>
                  <a:srgbClr val="FFFFFF"/>
                </a:solidFill>
                <a:latin typeface="Calibri"/>
                <a:cs typeface="Calibri"/>
              </a:rPr>
              <a:t> </a:t>
            </a:r>
            <a:r>
              <a:rPr sz="1800" dirty="0">
                <a:solidFill>
                  <a:srgbClr val="FFFFFF"/>
                </a:solidFill>
                <a:latin typeface="Calibri"/>
                <a:cs typeface="Calibri"/>
              </a:rPr>
              <a:t>at</a:t>
            </a:r>
            <a:r>
              <a:rPr sz="1800" spc="-45" dirty="0">
                <a:solidFill>
                  <a:srgbClr val="FFFFFF"/>
                </a:solidFill>
                <a:latin typeface="Calibri"/>
                <a:cs typeface="Calibri"/>
              </a:rPr>
              <a:t> </a:t>
            </a:r>
            <a:r>
              <a:rPr sz="1800" dirty="0">
                <a:solidFill>
                  <a:srgbClr val="FFFFFF"/>
                </a:solidFill>
                <a:latin typeface="Calibri"/>
                <a:cs typeface="Calibri"/>
              </a:rPr>
              <a:t>the</a:t>
            </a:r>
            <a:r>
              <a:rPr sz="1800" spc="-45" dirty="0">
                <a:solidFill>
                  <a:srgbClr val="FFFFFF"/>
                </a:solidFill>
                <a:latin typeface="Calibri"/>
                <a:cs typeface="Calibri"/>
              </a:rPr>
              <a:t> </a:t>
            </a:r>
            <a:r>
              <a:rPr sz="1800" dirty="0">
                <a:solidFill>
                  <a:srgbClr val="FFFFFF"/>
                </a:solidFill>
                <a:latin typeface="Calibri"/>
                <a:cs typeface="Calibri"/>
              </a:rPr>
              <a:t>right</a:t>
            </a:r>
            <a:r>
              <a:rPr sz="1800" spc="-40" dirty="0">
                <a:solidFill>
                  <a:srgbClr val="FFFFFF"/>
                </a:solidFill>
                <a:latin typeface="Calibri"/>
                <a:cs typeface="Calibri"/>
              </a:rPr>
              <a:t> </a:t>
            </a:r>
            <a:r>
              <a:rPr sz="1800" dirty="0">
                <a:solidFill>
                  <a:srgbClr val="FFFFFF"/>
                </a:solidFill>
                <a:latin typeface="Calibri"/>
                <a:cs typeface="Calibri"/>
              </a:rPr>
              <a:t>time,</a:t>
            </a:r>
            <a:r>
              <a:rPr sz="1800" spc="-45" dirty="0">
                <a:solidFill>
                  <a:srgbClr val="FFFFFF"/>
                </a:solidFill>
                <a:latin typeface="Calibri"/>
                <a:cs typeface="Calibri"/>
              </a:rPr>
              <a:t> </a:t>
            </a:r>
            <a:r>
              <a:rPr sz="1800" spc="-25" dirty="0">
                <a:solidFill>
                  <a:srgbClr val="FFFFFF"/>
                </a:solidFill>
                <a:latin typeface="Calibri"/>
                <a:cs typeface="Calibri"/>
              </a:rPr>
              <a:t>in </a:t>
            </a:r>
            <a:r>
              <a:rPr sz="1800" dirty="0">
                <a:solidFill>
                  <a:srgbClr val="FFFFFF"/>
                </a:solidFill>
                <a:latin typeface="Calibri"/>
                <a:cs typeface="Calibri"/>
              </a:rPr>
              <a:t>the</a:t>
            </a:r>
            <a:r>
              <a:rPr sz="1800" spc="-40" dirty="0">
                <a:solidFill>
                  <a:srgbClr val="FFFFFF"/>
                </a:solidFill>
                <a:latin typeface="Calibri"/>
                <a:cs typeface="Calibri"/>
              </a:rPr>
              <a:t> </a:t>
            </a:r>
            <a:r>
              <a:rPr sz="1800" dirty="0">
                <a:solidFill>
                  <a:srgbClr val="FFFFFF"/>
                </a:solidFill>
                <a:latin typeface="Calibri"/>
                <a:cs typeface="Calibri"/>
              </a:rPr>
              <a:t>right</a:t>
            </a:r>
            <a:r>
              <a:rPr sz="1800" spc="-40" dirty="0">
                <a:solidFill>
                  <a:srgbClr val="FFFFFF"/>
                </a:solidFill>
                <a:latin typeface="Calibri"/>
                <a:cs typeface="Calibri"/>
              </a:rPr>
              <a:t> </a:t>
            </a:r>
            <a:r>
              <a:rPr sz="1800" dirty="0">
                <a:solidFill>
                  <a:srgbClr val="FFFFFF"/>
                </a:solidFill>
                <a:latin typeface="Calibri"/>
                <a:cs typeface="Calibri"/>
              </a:rPr>
              <a:t>place,</a:t>
            </a:r>
            <a:r>
              <a:rPr sz="1800" spc="-35" dirty="0">
                <a:solidFill>
                  <a:srgbClr val="FFFFFF"/>
                </a:solidFill>
                <a:latin typeface="Calibri"/>
                <a:cs typeface="Calibri"/>
              </a:rPr>
              <a:t> </a:t>
            </a:r>
            <a:r>
              <a:rPr sz="1800" dirty="0">
                <a:solidFill>
                  <a:srgbClr val="FFFFFF"/>
                </a:solidFill>
                <a:latin typeface="Calibri"/>
                <a:cs typeface="Calibri"/>
              </a:rPr>
              <a:t>in</a:t>
            </a:r>
            <a:r>
              <a:rPr sz="1800" spc="-40" dirty="0">
                <a:solidFill>
                  <a:srgbClr val="FFFFFF"/>
                </a:solidFill>
                <a:latin typeface="Calibri"/>
                <a:cs typeface="Calibri"/>
              </a:rPr>
              <a:t> </a:t>
            </a:r>
            <a:r>
              <a:rPr sz="1800" dirty="0">
                <a:solidFill>
                  <a:srgbClr val="FFFFFF"/>
                </a:solidFill>
                <a:latin typeface="Calibri"/>
                <a:cs typeface="Calibri"/>
              </a:rPr>
              <a:t>the</a:t>
            </a:r>
            <a:r>
              <a:rPr sz="1800" spc="-35" dirty="0">
                <a:solidFill>
                  <a:srgbClr val="FFFFFF"/>
                </a:solidFill>
                <a:latin typeface="Calibri"/>
                <a:cs typeface="Calibri"/>
              </a:rPr>
              <a:t> </a:t>
            </a:r>
            <a:r>
              <a:rPr sz="1800" dirty="0">
                <a:solidFill>
                  <a:srgbClr val="FFFFFF"/>
                </a:solidFill>
                <a:latin typeface="Calibri"/>
                <a:cs typeface="Calibri"/>
              </a:rPr>
              <a:t>right</a:t>
            </a:r>
            <a:r>
              <a:rPr sz="1800" spc="-40" dirty="0">
                <a:solidFill>
                  <a:srgbClr val="FFFFFF"/>
                </a:solidFill>
                <a:latin typeface="Calibri"/>
                <a:cs typeface="Calibri"/>
              </a:rPr>
              <a:t> </a:t>
            </a:r>
            <a:r>
              <a:rPr sz="1800" dirty="0">
                <a:solidFill>
                  <a:srgbClr val="FFFFFF"/>
                </a:solidFill>
                <a:latin typeface="Calibri"/>
                <a:cs typeface="Calibri"/>
              </a:rPr>
              <a:t>style,</a:t>
            </a:r>
            <a:r>
              <a:rPr sz="1800" spc="-40" dirty="0">
                <a:solidFill>
                  <a:srgbClr val="FFFFFF"/>
                </a:solidFill>
                <a:latin typeface="Calibri"/>
                <a:cs typeface="Calibri"/>
              </a:rPr>
              <a:t> </a:t>
            </a:r>
            <a:r>
              <a:rPr sz="1800" dirty="0">
                <a:solidFill>
                  <a:srgbClr val="FFFFFF"/>
                </a:solidFill>
                <a:latin typeface="Calibri"/>
                <a:cs typeface="Calibri"/>
              </a:rPr>
              <a:t>at</a:t>
            </a:r>
            <a:r>
              <a:rPr sz="1800" spc="-35" dirty="0">
                <a:solidFill>
                  <a:srgbClr val="FFFFFF"/>
                </a:solidFill>
                <a:latin typeface="Calibri"/>
                <a:cs typeface="Calibri"/>
              </a:rPr>
              <a:t> </a:t>
            </a:r>
            <a:r>
              <a:rPr sz="1800" dirty="0">
                <a:solidFill>
                  <a:srgbClr val="FFFFFF"/>
                </a:solidFill>
                <a:latin typeface="Calibri"/>
                <a:cs typeface="Calibri"/>
              </a:rPr>
              <a:t>the</a:t>
            </a:r>
            <a:r>
              <a:rPr sz="1800" spc="-40" dirty="0">
                <a:solidFill>
                  <a:srgbClr val="FFFFFF"/>
                </a:solidFill>
                <a:latin typeface="Calibri"/>
                <a:cs typeface="Calibri"/>
              </a:rPr>
              <a:t> </a:t>
            </a:r>
            <a:r>
              <a:rPr sz="1800" dirty="0">
                <a:solidFill>
                  <a:srgbClr val="FFFFFF"/>
                </a:solidFill>
                <a:latin typeface="Calibri"/>
                <a:cs typeface="Calibri"/>
              </a:rPr>
              <a:t>right</a:t>
            </a:r>
            <a:r>
              <a:rPr sz="1800" spc="-35" dirty="0">
                <a:solidFill>
                  <a:srgbClr val="FFFFFF"/>
                </a:solidFill>
                <a:latin typeface="Calibri"/>
                <a:cs typeface="Calibri"/>
              </a:rPr>
              <a:t> </a:t>
            </a:r>
            <a:r>
              <a:rPr sz="1800" dirty="0">
                <a:solidFill>
                  <a:srgbClr val="FFFFFF"/>
                </a:solidFill>
                <a:latin typeface="Calibri"/>
                <a:cs typeface="Calibri"/>
              </a:rPr>
              <a:t>price</a:t>
            </a:r>
            <a:r>
              <a:rPr sz="1800" spc="-40" dirty="0">
                <a:solidFill>
                  <a:srgbClr val="FFFFFF"/>
                </a:solidFill>
                <a:latin typeface="Calibri"/>
                <a:cs typeface="Calibri"/>
              </a:rPr>
              <a:t> </a:t>
            </a:r>
            <a:r>
              <a:rPr sz="1800" dirty="0">
                <a:solidFill>
                  <a:srgbClr val="FFFFFF"/>
                </a:solidFill>
                <a:latin typeface="Calibri"/>
                <a:cs typeface="Calibri"/>
              </a:rPr>
              <a:t>and</a:t>
            </a:r>
            <a:r>
              <a:rPr sz="1800" spc="-40" dirty="0">
                <a:solidFill>
                  <a:srgbClr val="FFFFFF"/>
                </a:solidFill>
                <a:latin typeface="Calibri"/>
                <a:cs typeface="Calibri"/>
              </a:rPr>
              <a:t> </a:t>
            </a:r>
            <a:r>
              <a:rPr sz="1800" dirty="0">
                <a:solidFill>
                  <a:srgbClr val="FFFFFF"/>
                </a:solidFill>
                <a:latin typeface="Calibri"/>
                <a:cs typeface="Calibri"/>
              </a:rPr>
              <a:t>by</a:t>
            </a:r>
            <a:r>
              <a:rPr sz="1800" spc="-35" dirty="0">
                <a:solidFill>
                  <a:srgbClr val="FFFFFF"/>
                </a:solidFill>
                <a:latin typeface="Calibri"/>
                <a:cs typeface="Calibri"/>
              </a:rPr>
              <a:t> </a:t>
            </a:r>
            <a:r>
              <a:rPr sz="1800" spc="-25" dirty="0">
                <a:solidFill>
                  <a:srgbClr val="FFFFFF"/>
                </a:solidFill>
                <a:latin typeface="Calibri"/>
                <a:cs typeface="Calibri"/>
              </a:rPr>
              <a:t>the </a:t>
            </a:r>
            <a:r>
              <a:rPr sz="1800" dirty="0">
                <a:solidFill>
                  <a:srgbClr val="FFFFFF"/>
                </a:solidFill>
                <a:latin typeface="Calibri"/>
                <a:cs typeface="Calibri"/>
              </a:rPr>
              <a:t>right</a:t>
            </a:r>
            <a:r>
              <a:rPr sz="1800" spc="-50" dirty="0">
                <a:solidFill>
                  <a:srgbClr val="FFFFFF"/>
                </a:solidFill>
                <a:latin typeface="Calibri"/>
                <a:cs typeface="Calibri"/>
              </a:rPr>
              <a:t> </a:t>
            </a:r>
            <a:r>
              <a:rPr sz="1800" dirty="0">
                <a:solidFill>
                  <a:srgbClr val="FFFFFF"/>
                </a:solidFill>
                <a:latin typeface="Calibri"/>
                <a:cs typeface="Calibri"/>
              </a:rPr>
              <a:t>people.</a:t>
            </a:r>
            <a:r>
              <a:rPr sz="1800" spc="-50" dirty="0">
                <a:solidFill>
                  <a:srgbClr val="FFFFFF"/>
                </a:solidFill>
                <a:latin typeface="Calibri"/>
                <a:cs typeface="Calibri"/>
              </a:rPr>
              <a:t> </a:t>
            </a:r>
            <a:r>
              <a:rPr sz="1800" dirty="0">
                <a:solidFill>
                  <a:srgbClr val="FFFFFF"/>
                </a:solidFill>
                <a:latin typeface="Calibri"/>
                <a:cs typeface="Calibri"/>
              </a:rPr>
              <a:t>Doorstep</a:t>
            </a:r>
            <a:r>
              <a:rPr sz="1800" spc="-50" dirty="0">
                <a:solidFill>
                  <a:srgbClr val="FFFFFF"/>
                </a:solidFill>
                <a:latin typeface="Calibri"/>
                <a:cs typeface="Calibri"/>
              </a:rPr>
              <a:t> </a:t>
            </a:r>
            <a:r>
              <a:rPr sz="1800" dirty="0">
                <a:solidFill>
                  <a:srgbClr val="FFFFFF"/>
                </a:solidFill>
                <a:latin typeface="Calibri"/>
                <a:cs typeface="Calibri"/>
              </a:rPr>
              <a:t>Sport</a:t>
            </a:r>
            <a:r>
              <a:rPr sz="1800" spc="-45" dirty="0">
                <a:solidFill>
                  <a:srgbClr val="FFFFFF"/>
                </a:solidFill>
                <a:latin typeface="Calibri"/>
                <a:cs typeface="Calibri"/>
              </a:rPr>
              <a:t> </a:t>
            </a:r>
            <a:r>
              <a:rPr sz="1800" dirty="0">
                <a:solidFill>
                  <a:srgbClr val="FFFFFF"/>
                </a:solidFill>
                <a:latin typeface="Calibri"/>
                <a:cs typeface="Calibri"/>
              </a:rPr>
              <a:t>aims</a:t>
            </a:r>
            <a:r>
              <a:rPr sz="1800" spc="-50" dirty="0">
                <a:solidFill>
                  <a:srgbClr val="FFFFFF"/>
                </a:solidFill>
                <a:latin typeface="Calibri"/>
                <a:cs typeface="Calibri"/>
              </a:rPr>
              <a:t> </a:t>
            </a:r>
            <a:r>
              <a:rPr sz="1800" dirty="0">
                <a:solidFill>
                  <a:srgbClr val="FFFFFF"/>
                </a:solidFill>
                <a:latin typeface="Calibri"/>
                <a:cs typeface="Calibri"/>
              </a:rPr>
              <a:t>to</a:t>
            </a:r>
            <a:r>
              <a:rPr sz="1800" spc="-50" dirty="0">
                <a:solidFill>
                  <a:srgbClr val="FFFFFF"/>
                </a:solidFill>
                <a:latin typeface="Calibri"/>
                <a:cs typeface="Calibri"/>
              </a:rPr>
              <a:t> </a:t>
            </a:r>
            <a:r>
              <a:rPr sz="1800" dirty="0">
                <a:solidFill>
                  <a:srgbClr val="FFFFFF"/>
                </a:solidFill>
                <a:latin typeface="Calibri"/>
                <a:cs typeface="Calibri"/>
              </a:rPr>
              <a:t>make</a:t>
            </a:r>
            <a:r>
              <a:rPr sz="1800" spc="-45" dirty="0">
                <a:solidFill>
                  <a:srgbClr val="FFFFFF"/>
                </a:solidFill>
                <a:latin typeface="Calibri"/>
                <a:cs typeface="Calibri"/>
              </a:rPr>
              <a:t> </a:t>
            </a:r>
            <a:r>
              <a:rPr sz="1800" dirty="0">
                <a:solidFill>
                  <a:srgbClr val="FFFFFF"/>
                </a:solidFill>
                <a:latin typeface="Calibri"/>
                <a:cs typeface="Calibri"/>
              </a:rPr>
              <a:t>sport</a:t>
            </a:r>
            <a:r>
              <a:rPr sz="1800" spc="-50" dirty="0">
                <a:solidFill>
                  <a:srgbClr val="FFFFFF"/>
                </a:solidFill>
                <a:latin typeface="Calibri"/>
                <a:cs typeface="Calibri"/>
              </a:rPr>
              <a:t> </a:t>
            </a:r>
            <a:r>
              <a:rPr sz="1800" spc="-10" dirty="0">
                <a:solidFill>
                  <a:srgbClr val="FFFFFF"/>
                </a:solidFill>
                <a:latin typeface="Calibri"/>
                <a:cs typeface="Calibri"/>
              </a:rPr>
              <a:t>accessible</a:t>
            </a:r>
            <a:r>
              <a:rPr sz="1800" spc="500" dirty="0">
                <a:solidFill>
                  <a:srgbClr val="FFFFFF"/>
                </a:solidFill>
                <a:latin typeface="Calibri"/>
                <a:cs typeface="Calibri"/>
              </a:rPr>
              <a:t> </a:t>
            </a:r>
            <a:r>
              <a:rPr sz="1800" dirty="0">
                <a:solidFill>
                  <a:srgbClr val="FFFFFF"/>
                </a:solidFill>
                <a:latin typeface="Calibri"/>
                <a:cs typeface="Calibri"/>
              </a:rPr>
              <a:t>to</a:t>
            </a:r>
            <a:r>
              <a:rPr sz="1800" spc="-55" dirty="0">
                <a:solidFill>
                  <a:srgbClr val="FFFFFF"/>
                </a:solidFill>
                <a:latin typeface="Calibri"/>
                <a:cs typeface="Calibri"/>
              </a:rPr>
              <a:t> </a:t>
            </a:r>
            <a:r>
              <a:rPr sz="1800" dirty="0">
                <a:solidFill>
                  <a:srgbClr val="FFFFFF"/>
                </a:solidFill>
                <a:latin typeface="Calibri"/>
                <a:cs typeface="Calibri"/>
              </a:rPr>
              <a:t>everyone</a:t>
            </a:r>
            <a:r>
              <a:rPr sz="1800" spc="-55" dirty="0">
                <a:solidFill>
                  <a:srgbClr val="FFFFFF"/>
                </a:solidFill>
                <a:latin typeface="Calibri"/>
                <a:cs typeface="Calibri"/>
              </a:rPr>
              <a:t> </a:t>
            </a:r>
            <a:r>
              <a:rPr sz="1800" dirty="0">
                <a:solidFill>
                  <a:srgbClr val="FFFFFF"/>
                </a:solidFill>
                <a:latin typeface="Calibri"/>
                <a:cs typeface="Calibri"/>
              </a:rPr>
              <a:t>regardless</a:t>
            </a:r>
            <a:r>
              <a:rPr sz="1800" spc="-55" dirty="0">
                <a:solidFill>
                  <a:srgbClr val="FFFFFF"/>
                </a:solidFill>
                <a:latin typeface="Calibri"/>
                <a:cs typeface="Calibri"/>
              </a:rPr>
              <a:t> </a:t>
            </a:r>
            <a:r>
              <a:rPr sz="1800" dirty="0">
                <a:solidFill>
                  <a:srgbClr val="FFFFFF"/>
                </a:solidFill>
                <a:latin typeface="Calibri"/>
                <a:cs typeface="Calibri"/>
              </a:rPr>
              <a:t>of</a:t>
            </a:r>
            <a:r>
              <a:rPr sz="1800" spc="-55" dirty="0">
                <a:solidFill>
                  <a:srgbClr val="FFFFFF"/>
                </a:solidFill>
                <a:latin typeface="Calibri"/>
                <a:cs typeface="Calibri"/>
              </a:rPr>
              <a:t> </a:t>
            </a:r>
            <a:r>
              <a:rPr sz="1800" dirty="0">
                <a:solidFill>
                  <a:srgbClr val="FFFFFF"/>
                </a:solidFill>
                <a:latin typeface="Calibri"/>
                <a:cs typeface="Calibri"/>
              </a:rPr>
              <a:t>their</a:t>
            </a:r>
            <a:r>
              <a:rPr sz="1800" spc="-50" dirty="0">
                <a:solidFill>
                  <a:srgbClr val="FFFFFF"/>
                </a:solidFill>
                <a:latin typeface="Calibri"/>
                <a:cs typeface="Calibri"/>
              </a:rPr>
              <a:t> </a:t>
            </a:r>
            <a:r>
              <a:rPr sz="1800" dirty="0">
                <a:solidFill>
                  <a:srgbClr val="FFFFFF"/>
                </a:solidFill>
                <a:latin typeface="Calibri"/>
                <a:cs typeface="Calibri"/>
              </a:rPr>
              <a:t>income</a:t>
            </a:r>
            <a:r>
              <a:rPr sz="1800" spc="-55" dirty="0">
                <a:solidFill>
                  <a:srgbClr val="FFFFFF"/>
                </a:solidFill>
                <a:latin typeface="Calibri"/>
                <a:cs typeface="Calibri"/>
              </a:rPr>
              <a:t> </a:t>
            </a:r>
            <a:r>
              <a:rPr sz="1800" dirty="0">
                <a:solidFill>
                  <a:srgbClr val="FFFFFF"/>
                </a:solidFill>
                <a:latin typeface="Calibri"/>
                <a:cs typeface="Calibri"/>
              </a:rPr>
              <a:t>and</a:t>
            </a:r>
            <a:r>
              <a:rPr sz="1800" spc="-55" dirty="0">
                <a:solidFill>
                  <a:srgbClr val="FFFFFF"/>
                </a:solidFill>
                <a:latin typeface="Calibri"/>
                <a:cs typeface="Calibri"/>
              </a:rPr>
              <a:t> </a:t>
            </a:r>
            <a:r>
              <a:rPr sz="1800" spc="-10" dirty="0">
                <a:solidFill>
                  <a:srgbClr val="FFFFFF"/>
                </a:solidFill>
                <a:latin typeface="Calibri"/>
                <a:cs typeface="Calibri"/>
              </a:rPr>
              <a:t>social circumstance.</a:t>
            </a:r>
            <a:endParaRPr sz="1800"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00" y="2161222"/>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pic>
        <p:nvPicPr>
          <p:cNvPr id="3" name="object 3"/>
          <p:cNvPicPr/>
          <p:nvPr/>
        </p:nvPicPr>
        <p:blipFill>
          <a:blip r:embed="rId2" cstate="print"/>
          <a:stretch>
            <a:fillRect/>
          </a:stretch>
        </p:blipFill>
        <p:spPr>
          <a:xfrm>
            <a:off x="13918344" y="4906735"/>
            <a:ext cx="2209799" cy="1990724"/>
          </a:xfrm>
          <a:prstGeom prst="rect">
            <a:avLst/>
          </a:prstGeom>
        </p:spPr>
      </p:pic>
      <p:pic>
        <p:nvPicPr>
          <p:cNvPr id="4" name="object 4"/>
          <p:cNvPicPr/>
          <p:nvPr/>
        </p:nvPicPr>
        <p:blipFill>
          <a:blip r:embed="rId3" cstate="print"/>
          <a:stretch>
            <a:fillRect/>
          </a:stretch>
        </p:blipFill>
        <p:spPr>
          <a:xfrm>
            <a:off x="4943690" y="4906735"/>
            <a:ext cx="2209799" cy="1990724"/>
          </a:xfrm>
          <a:prstGeom prst="rect">
            <a:avLst/>
          </a:prstGeom>
        </p:spPr>
      </p:pic>
      <p:pic>
        <p:nvPicPr>
          <p:cNvPr id="5" name="object 5"/>
          <p:cNvPicPr/>
          <p:nvPr/>
        </p:nvPicPr>
        <p:blipFill>
          <a:blip r:embed="rId4" cstate="print"/>
          <a:stretch>
            <a:fillRect/>
          </a:stretch>
        </p:blipFill>
        <p:spPr>
          <a:xfrm>
            <a:off x="1982909" y="4906735"/>
            <a:ext cx="2209799" cy="1990724"/>
          </a:xfrm>
          <a:prstGeom prst="rect">
            <a:avLst/>
          </a:prstGeom>
        </p:spPr>
      </p:pic>
      <p:pic>
        <p:nvPicPr>
          <p:cNvPr id="6" name="object 6"/>
          <p:cNvPicPr/>
          <p:nvPr/>
        </p:nvPicPr>
        <p:blipFill>
          <a:blip r:embed="rId5" cstate="print"/>
          <a:stretch>
            <a:fillRect/>
          </a:stretch>
        </p:blipFill>
        <p:spPr>
          <a:xfrm>
            <a:off x="10956927" y="4906735"/>
            <a:ext cx="2209799" cy="1990724"/>
          </a:xfrm>
          <a:prstGeom prst="rect">
            <a:avLst/>
          </a:prstGeom>
        </p:spPr>
      </p:pic>
      <p:grpSp>
        <p:nvGrpSpPr>
          <p:cNvPr id="7" name="object 7"/>
          <p:cNvGrpSpPr/>
          <p:nvPr/>
        </p:nvGrpSpPr>
        <p:grpSpPr>
          <a:xfrm>
            <a:off x="7995510" y="4906735"/>
            <a:ext cx="2209800" cy="1990725"/>
            <a:chOff x="7995510" y="4906735"/>
            <a:chExt cx="2209800" cy="1990725"/>
          </a:xfrm>
        </p:grpSpPr>
        <p:pic>
          <p:nvPicPr>
            <p:cNvPr id="8" name="object 8"/>
            <p:cNvPicPr/>
            <p:nvPr/>
          </p:nvPicPr>
          <p:blipFill>
            <a:blip r:embed="rId6" cstate="print"/>
            <a:stretch>
              <a:fillRect/>
            </a:stretch>
          </p:blipFill>
          <p:spPr>
            <a:xfrm>
              <a:off x="7995510" y="4906735"/>
              <a:ext cx="2209799" cy="1990724"/>
            </a:xfrm>
            <a:prstGeom prst="rect">
              <a:avLst/>
            </a:prstGeom>
          </p:spPr>
        </p:pic>
        <p:sp>
          <p:nvSpPr>
            <p:cNvPr id="9" name="object 9"/>
            <p:cNvSpPr/>
            <p:nvPr/>
          </p:nvSpPr>
          <p:spPr>
            <a:xfrm>
              <a:off x="8674608" y="5625247"/>
              <a:ext cx="991869" cy="886460"/>
            </a:xfrm>
            <a:custGeom>
              <a:avLst/>
              <a:gdLst/>
              <a:ahLst/>
              <a:cxnLst/>
              <a:rect l="l" t="t" r="r" b="b"/>
              <a:pathLst>
                <a:path w="991870" h="886459">
                  <a:moveTo>
                    <a:pt x="0" y="718558"/>
                  </a:moveTo>
                  <a:lnTo>
                    <a:pt x="32797" y="748943"/>
                  </a:lnTo>
                  <a:lnTo>
                    <a:pt x="64511" y="774111"/>
                  </a:lnTo>
                  <a:lnTo>
                    <a:pt x="105028" y="801877"/>
                  </a:lnTo>
                  <a:lnTo>
                    <a:pt x="144163" y="824126"/>
                  </a:lnTo>
                  <a:lnTo>
                    <a:pt x="185111" y="843363"/>
                  </a:lnTo>
                  <a:lnTo>
                    <a:pt x="227721" y="859439"/>
                  </a:lnTo>
                  <a:lnTo>
                    <a:pt x="271844" y="872203"/>
                  </a:lnTo>
                  <a:lnTo>
                    <a:pt x="317331" y="881506"/>
                  </a:lnTo>
                  <a:lnTo>
                    <a:pt x="357890" y="886450"/>
                  </a:lnTo>
                </a:path>
                <a:path w="991870" h="886459">
                  <a:moveTo>
                    <a:pt x="465696" y="886450"/>
                  </a:moveTo>
                  <a:lnTo>
                    <a:pt x="506256" y="881506"/>
                  </a:lnTo>
                  <a:lnTo>
                    <a:pt x="551742" y="872203"/>
                  </a:lnTo>
                  <a:lnTo>
                    <a:pt x="595865" y="859439"/>
                  </a:lnTo>
                  <a:lnTo>
                    <a:pt x="638476" y="843363"/>
                  </a:lnTo>
                  <a:lnTo>
                    <a:pt x="679423" y="824126"/>
                  </a:lnTo>
                  <a:lnTo>
                    <a:pt x="718558" y="801877"/>
                  </a:lnTo>
                  <a:lnTo>
                    <a:pt x="755730" y="776766"/>
                  </a:lnTo>
                  <a:lnTo>
                    <a:pt x="790790" y="748943"/>
                  </a:lnTo>
                  <a:lnTo>
                    <a:pt x="823587" y="718558"/>
                  </a:lnTo>
                  <a:lnTo>
                    <a:pt x="853972" y="685761"/>
                  </a:lnTo>
                  <a:lnTo>
                    <a:pt x="881795" y="650701"/>
                  </a:lnTo>
                  <a:lnTo>
                    <a:pt x="906906" y="613529"/>
                  </a:lnTo>
                  <a:lnTo>
                    <a:pt x="929155" y="574394"/>
                  </a:lnTo>
                  <a:lnTo>
                    <a:pt x="948393" y="533447"/>
                  </a:lnTo>
                  <a:lnTo>
                    <a:pt x="964468" y="490836"/>
                  </a:lnTo>
                  <a:lnTo>
                    <a:pt x="977233" y="446713"/>
                  </a:lnTo>
                  <a:lnTo>
                    <a:pt x="986535" y="401227"/>
                  </a:lnTo>
                  <a:lnTo>
                    <a:pt x="991479" y="360666"/>
                  </a:lnTo>
                </a:path>
                <a:path w="991870" h="886459">
                  <a:moveTo>
                    <a:pt x="991479" y="252862"/>
                  </a:moveTo>
                  <a:lnTo>
                    <a:pt x="986535" y="212302"/>
                  </a:lnTo>
                  <a:lnTo>
                    <a:pt x="977233" y="166815"/>
                  </a:lnTo>
                  <a:lnTo>
                    <a:pt x="964468" y="122692"/>
                  </a:lnTo>
                  <a:lnTo>
                    <a:pt x="948393" y="80082"/>
                  </a:lnTo>
                  <a:lnTo>
                    <a:pt x="929155" y="39134"/>
                  </a:lnTo>
                  <a:lnTo>
                    <a:pt x="906906" y="0"/>
                  </a:lnTo>
                </a:path>
              </a:pathLst>
            </a:custGeom>
            <a:ln w="38100">
              <a:solidFill>
                <a:srgbClr val="FFFFFF"/>
              </a:solidFill>
            </a:ln>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45" dirty="0"/>
              <a:t>OUR</a:t>
            </a:r>
            <a:r>
              <a:rPr spc="-615" dirty="0"/>
              <a:t> </a:t>
            </a:r>
            <a:r>
              <a:rPr spc="-150" dirty="0"/>
              <a:t>VALUES</a:t>
            </a: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4</a:t>
            </a:fld>
            <a:endParaRPr spc="-50" dirty="0"/>
          </a:p>
        </p:txBody>
      </p:sp>
      <p:sp>
        <p:nvSpPr>
          <p:cNvPr id="11" name="object 11"/>
          <p:cNvSpPr txBox="1"/>
          <p:nvPr/>
        </p:nvSpPr>
        <p:spPr>
          <a:xfrm>
            <a:off x="1924363" y="7423924"/>
            <a:ext cx="2146300" cy="577850"/>
          </a:xfrm>
          <a:prstGeom prst="rect">
            <a:avLst/>
          </a:prstGeom>
        </p:spPr>
        <p:txBody>
          <a:bodyPr vert="horz" wrap="square" lIns="0" tIns="12700" rIns="0" bIns="0" rtlCol="0">
            <a:spAutoFit/>
          </a:bodyPr>
          <a:lstStyle/>
          <a:p>
            <a:pPr marL="356235" marR="5080" indent="-344170">
              <a:lnSpc>
                <a:spcPct val="113300"/>
              </a:lnSpc>
              <a:spcBef>
                <a:spcPts val="100"/>
              </a:spcBef>
            </a:pPr>
            <a:r>
              <a:rPr sz="1600" dirty="0">
                <a:solidFill>
                  <a:srgbClr val="FFFFFF"/>
                </a:solidFill>
                <a:latin typeface="Calibri"/>
                <a:cs typeface="Calibri"/>
              </a:rPr>
              <a:t>People</a:t>
            </a:r>
            <a:r>
              <a:rPr sz="1600" spc="-30" dirty="0">
                <a:solidFill>
                  <a:srgbClr val="FFFFFF"/>
                </a:solidFill>
                <a:latin typeface="Calibri"/>
                <a:cs typeface="Calibri"/>
              </a:rPr>
              <a:t> </a:t>
            </a:r>
            <a:r>
              <a:rPr sz="1600" dirty="0">
                <a:solidFill>
                  <a:srgbClr val="FFFFFF"/>
                </a:solidFill>
                <a:latin typeface="Calibri"/>
                <a:cs typeface="Calibri"/>
              </a:rPr>
              <a:t>are</a:t>
            </a:r>
            <a:r>
              <a:rPr sz="1600" spc="-30" dirty="0">
                <a:solidFill>
                  <a:srgbClr val="FFFFFF"/>
                </a:solidFill>
                <a:latin typeface="Calibri"/>
                <a:cs typeface="Calibri"/>
              </a:rPr>
              <a:t> </a:t>
            </a:r>
            <a:r>
              <a:rPr sz="1600" dirty="0">
                <a:solidFill>
                  <a:srgbClr val="FFFFFF"/>
                </a:solidFill>
                <a:latin typeface="Calibri"/>
                <a:cs typeface="Calibri"/>
              </a:rPr>
              <a:t>at</a:t>
            </a:r>
            <a:r>
              <a:rPr sz="1600" spc="-30" dirty="0">
                <a:solidFill>
                  <a:srgbClr val="FFFFFF"/>
                </a:solidFill>
                <a:latin typeface="Calibri"/>
                <a:cs typeface="Calibri"/>
              </a:rPr>
              <a:t> </a:t>
            </a:r>
            <a:r>
              <a:rPr sz="1600" dirty="0">
                <a:solidFill>
                  <a:srgbClr val="FFFFFF"/>
                </a:solidFill>
                <a:latin typeface="Calibri"/>
                <a:cs typeface="Calibri"/>
              </a:rPr>
              <a:t>the</a:t>
            </a:r>
            <a:r>
              <a:rPr sz="1600" spc="-30" dirty="0">
                <a:solidFill>
                  <a:srgbClr val="FFFFFF"/>
                </a:solidFill>
                <a:latin typeface="Calibri"/>
                <a:cs typeface="Calibri"/>
              </a:rPr>
              <a:t> </a:t>
            </a:r>
            <a:r>
              <a:rPr sz="1600" dirty="0">
                <a:solidFill>
                  <a:srgbClr val="FFFFFF"/>
                </a:solidFill>
                <a:latin typeface="Calibri"/>
                <a:cs typeface="Calibri"/>
              </a:rPr>
              <a:t>heart</a:t>
            </a:r>
            <a:r>
              <a:rPr sz="1600" spc="-30" dirty="0">
                <a:solidFill>
                  <a:srgbClr val="FFFFFF"/>
                </a:solidFill>
                <a:latin typeface="Calibri"/>
                <a:cs typeface="Calibri"/>
              </a:rPr>
              <a:t> </a:t>
            </a:r>
            <a:r>
              <a:rPr sz="1600" spc="-25" dirty="0">
                <a:solidFill>
                  <a:srgbClr val="FFFFFF"/>
                </a:solidFill>
                <a:latin typeface="Calibri"/>
                <a:cs typeface="Calibri"/>
              </a:rPr>
              <a:t>of </a:t>
            </a:r>
            <a:r>
              <a:rPr sz="1600" dirty="0">
                <a:solidFill>
                  <a:srgbClr val="FFFFFF"/>
                </a:solidFill>
                <a:latin typeface="Calibri"/>
                <a:cs typeface="Calibri"/>
              </a:rPr>
              <a:t>everything</a:t>
            </a:r>
            <a:r>
              <a:rPr sz="1600" spc="-55" dirty="0">
                <a:solidFill>
                  <a:srgbClr val="FFFFFF"/>
                </a:solidFill>
                <a:latin typeface="Calibri"/>
                <a:cs typeface="Calibri"/>
              </a:rPr>
              <a:t> </a:t>
            </a:r>
            <a:r>
              <a:rPr sz="1600" dirty="0">
                <a:solidFill>
                  <a:srgbClr val="FFFFFF"/>
                </a:solidFill>
                <a:latin typeface="Calibri"/>
                <a:cs typeface="Calibri"/>
              </a:rPr>
              <a:t>we</a:t>
            </a:r>
            <a:r>
              <a:rPr sz="1600" spc="-50" dirty="0">
                <a:solidFill>
                  <a:srgbClr val="FFFFFF"/>
                </a:solidFill>
                <a:latin typeface="Calibri"/>
                <a:cs typeface="Calibri"/>
              </a:rPr>
              <a:t> </a:t>
            </a:r>
            <a:r>
              <a:rPr sz="1600" spc="-25" dirty="0">
                <a:solidFill>
                  <a:srgbClr val="FFFFFF"/>
                </a:solidFill>
                <a:latin typeface="Calibri"/>
                <a:cs typeface="Calibri"/>
              </a:rPr>
              <a:t>do</a:t>
            </a:r>
            <a:endParaRPr sz="1600">
              <a:latin typeface="Calibri"/>
              <a:cs typeface="Calibri"/>
            </a:endParaRPr>
          </a:p>
        </p:txBody>
      </p:sp>
      <p:sp>
        <p:nvSpPr>
          <p:cNvPr id="12" name="object 12"/>
          <p:cNvSpPr txBox="1"/>
          <p:nvPr/>
        </p:nvSpPr>
        <p:spPr>
          <a:xfrm>
            <a:off x="2257633" y="6896840"/>
            <a:ext cx="148018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People-centred</a:t>
            </a:r>
            <a:endParaRPr sz="1800">
              <a:latin typeface="Calibri"/>
              <a:cs typeface="Calibri"/>
            </a:endParaRPr>
          </a:p>
        </p:txBody>
      </p:sp>
      <p:sp>
        <p:nvSpPr>
          <p:cNvPr id="13" name="object 13"/>
          <p:cNvSpPr txBox="1"/>
          <p:nvPr/>
        </p:nvSpPr>
        <p:spPr>
          <a:xfrm>
            <a:off x="3309921" y="2990921"/>
            <a:ext cx="11506200" cy="1282700"/>
          </a:xfrm>
          <a:prstGeom prst="rect">
            <a:avLst/>
          </a:prstGeom>
        </p:spPr>
        <p:txBody>
          <a:bodyPr vert="horz" wrap="square" lIns="0" tIns="12700" rIns="0" bIns="0" rtlCol="0">
            <a:spAutoFit/>
          </a:bodyPr>
          <a:lstStyle/>
          <a:p>
            <a:pPr marL="12065" marR="5080" algn="ctr">
              <a:lnSpc>
                <a:spcPct val="114599"/>
              </a:lnSpc>
              <a:spcBef>
                <a:spcPts val="100"/>
              </a:spcBef>
            </a:pPr>
            <a:r>
              <a:rPr sz="1800" dirty="0">
                <a:solidFill>
                  <a:srgbClr val="FFFFFF"/>
                </a:solidFill>
                <a:latin typeface="Calibri"/>
                <a:cs typeface="Calibri"/>
              </a:rPr>
              <a:t>We</a:t>
            </a:r>
            <a:r>
              <a:rPr sz="1800" spc="-45" dirty="0">
                <a:solidFill>
                  <a:srgbClr val="FFFFFF"/>
                </a:solidFill>
                <a:latin typeface="Calibri"/>
                <a:cs typeface="Calibri"/>
              </a:rPr>
              <a:t> </a:t>
            </a:r>
            <a:r>
              <a:rPr sz="1800" dirty="0">
                <a:solidFill>
                  <a:srgbClr val="FFFFFF"/>
                </a:solidFill>
                <a:latin typeface="Calibri"/>
                <a:cs typeface="Calibri"/>
              </a:rPr>
              <a:t>hold</a:t>
            </a:r>
            <a:r>
              <a:rPr sz="1800" spc="-45" dirty="0">
                <a:solidFill>
                  <a:srgbClr val="FFFFFF"/>
                </a:solidFill>
                <a:latin typeface="Calibri"/>
                <a:cs typeface="Calibri"/>
              </a:rPr>
              <a:t> </a:t>
            </a:r>
            <a:r>
              <a:rPr sz="1800" dirty="0">
                <a:solidFill>
                  <a:srgbClr val="FFFFFF"/>
                </a:solidFill>
                <a:latin typeface="Calibri"/>
                <a:cs typeface="Calibri"/>
              </a:rPr>
              <a:t>a</a:t>
            </a:r>
            <a:r>
              <a:rPr sz="1800" spc="-45" dirty="0">
                <a:solidFill>
                  <a:srgbClr val="FFFFFF"/>
                </a:solidFill>
                <a:latin typeface="Calibri"/>
                <a:cs typeface="Calibri"/>
              </a:rPr>
              <a:t> </a:t>
            </a:r>
            <a:r>
              <a:rPr sz="1800" dirty="0">
                <a:solidFill>
                  <a:srgbClr val="FFFFFF"/>
                </a:solidFill>
                <a:latin typeface="Calibri"/>
                <a:cs typeface="Calibri"/>
              </a:rPr>
              <a:t>set</a:t>
            </a:r>
            <a:r>
              <a:rPr sz="1800" spc="-45"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shared</a:t>
            </a:r>
            <a:r>
              <a:rPr sz="1800" spc="-45" dirty="0">
                <a:solidFill>
                  <a:srgbClr val="FFFFFF"/>
                </a:solidFill>
                <a:latin typeface="Calibri"/>
                <a:cs typeface="Calibri"/>
              </a:rPr>
              <a:t> </a:t>
            </a:r>
            <a:r>
              <a:rPr sz="1800" dirty="0">
                <a:solidFill>
                  <a:srgbClr val="FFFFFF"/>
                </a:solidFill>
                <a:latin typeface="Calibri"/>
                <a:cs typeface="Calibri"/>
              </a:rPr>
              <a:t>values,</a:t>
            </a:r>
            <a:r>
              <a:rPr sz="1800" spc="-40" dirty="0">
                <a:solidFill>
                  <a:srgbClr val="FFFFFF"/>
                </a:solidFill>
                <a:latin typeface="Calibri"/>
                <a:cs typeface="Calibri"/>
              </a:rPr>
              <a:t> </a:t>
            </a:r>
            <a:r>
              <a:rPr sz="1800" dirty="0">
                <a:solidFill>
                  <a:srgbClr val="FFFFFF"/>
                </a:solidFill>
                <a:latin typeface="Calibri"/>
                <a:cs typeface="Calibri"/>
              </a:rPr>
              <a:t>through</a:t>
            </a:r>
            <a:r>
              <a:rPr sz="1800" spc="-45" dirty="0">
                <a:solidFill>
                  <a:srgbClr val="FFFFFF"/>
                </a:solidFill>
                <a:latin typeface="Calibri"/>
                <a:cs typeface="Calibri"/>
              </a:rPr>
              <a:t> </a:t>
            </a:r>
            <a:r>
              <a:rPr sz="1800" dirty="0">
                <a:solidFill>
                  <a:srgbClr val="FFFFFF"/>
                </a:solidFill>
                <a:latin typeface="Calibri"/>
                <a:cs typeface="Calibri"/>
              </a:rPr>
              <a:t>the</a:t>
            </a:r>
            <a:r>
              <a:rPr sz="1800" spc="-45" dirty="0">
                <a:solidFill>
                  <a:srgbClr val="FFFFFF"/>
                </a:solidFill>
                <a:latin typeface="Calibri"/>
                <a:cs typeface="Calibri"/>
              </a:rPr>
              <a:t> </a:t>
            </a:r>
            <a:r>
              <a:rPr sz="1800" dirty="0">
                <a:solidFill>
                  <a:srgbClr val="FFFFFF"/>
                </a:solidFill>
                <a:latin typeface="Calibri"/>
                <a:cs typeface="Calibri"/>
              </a:rPr>
              <a:t>community</a:t>
            </a:r>
            <a:r>
              <a:rPr sz="1800" spc="-45"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talented</a:t>
            </a:r>
            <a:r>
              <a:rPr sz="1800" spc="-45" dirty="0">
                <a:solidFill>
                  <a:srgbClr val="FFFFFF"/>
                </a:solidFill>
                <a:latin typeface="Calibri"/>
                <a:cs typeface="Calibri"/>
              </a:rPr>
              <a:t> </a:t>
            </a:r>
            <a:r>
              <a:rPr sz="1800" dirty="0">
                <a:solidFill>
                  <a:srgbClr val="FFFFFF"/>
                </a:solidFill>
                <a:latin typeface="Calibri"/>
                <a:cs typeface="Calibri"/>
              </a:rPr>
              <a:t>people,</a:t>
            </a:r>
            <a:r>
              <a:rPr sz="1800" spc="-40" dirty="0">
                <a:solidFill>
                  <a:srgbClr val="FFFFFF"/>
                </a:solidFill>
                <a:latin typeface="Calibri"/>
                <a:cs typeface="Calibri"/>
              </a:rPr>
              <a:t> </a:t>
            </a:r>
            <a:r>
              <a:rPr sz="1800" dirty="0">
                <a:solidFill>
                  <a:srgbClr val="FFFFFF"/>
                </a:solidFill>
                <a:latin typeface="Calibri"/>
                <a:cs typeface="Calibri"/>
              </a:rPr>
              <a:t>who</a:t>
            </a:r>
            <a:r>
              <a:rPr sz="1800" spc="-45" dirty="0">
                <a:solidFill>
                  <a:srgbClr val="FFFFFF"/>
                </a:solidFill>
                <a:latin typeface="Calibri"/>
                <a:cs typeface="Calibri"/>
              </a:rPr>
              <a:t> </a:t>
            </a:r>
            <a:r>
              <a:rPr sz="1800" dirty="0">
                <a:solidFill>
                  <a:srgbClr val="FFFFFF"/>
                </a:solidFill>
                <a:latin typeface="Calibri"/>
                <a:cs typeface="Calibri"/>
              </a:rPr>
              <a:t>work</a:t>
            </a:r>
            <a:r>
              <a:rPr sz="1800" spc="-45" dirty="0">
                <a:solidFill>
                  <a:srgbClr val="FFFFFF"/>
                </a:solidFill>
                <a:latin typeface="Calibri"/>
                <a:cs typeface="Calibri"/>
              </a:rPr>
              <a:t> </a:t>
            </a:r>
            <a:r>
              <a:rPr sz="1800" dirty="0">
                <a:solidFill>
                  <a:srgbClr val="FFFFFF"/>
                </a:solidFill>
                <a:latin typeface="Calibri"/>
                <a:cs typeface="Calibri"/>
              </a:rPr>
              <a:t>for</a:t>
            </a:r>
            <a:r>
              <a:rPr sz="1800" spc="-45" dirty="0">
                <a:solidFill>
                  <a:srgbClr val="FFFFFF"/>
                </a:solidFill>
                <a:latin typeface="Calibri"/>
                <a:cs typeface="Calibri"/>
              </a:rPr>
              <a:t> </a:t>
            </a:r>
            <a:r>
              <a:rPr sz="1800" spc="-10" dirty="0">
                <a:solidFill>
                  <a:srgbClr val="FFFFFF"/>
                </a:solidFill>
                <a:latin typeface="Calibri"/>
                <a:cs typeface="Calibri"/>
              </a:rPr>
              <a:t>StreetGames.</a:t>
            </a:r>
            <a:r>
              <a:rPr sz="1800" spc="-45" dirty="0">
                <a:solidFill>
                  <a:srgbClr val="FFFFFF"/>
                </a:solidFill>
                <a:latin typeface="Calibri"/>
                <a:cs typeface="Calibri"/>
              </a:rPr>
              <a:t> </a:t>
            </a:r>
            <a:r>
              <a:rPr sz="1800" dirty="0">
                <a:solidFill>
                  <a:srgbClr val="FFFFFF"/>
                </a:solidFill>
                <a:latin typeface="Calibri"/>
                <a:cs typeface="Calibri"/>
              </a:rPr>
              <a:t>We</a:t>
            </a:r>
            <a:r>
              <a:rPr sz="1800" spc="-45" dirty="0">
                <a:solidFill>
                  <a:srgbClr val="FFFFFF"/>
                </a:solidFill>
                <a:latin typeface="Calibri"/>
                <a:cs typeface="Calibri"/>
              </a:rPr>
              <a:t> </a:t>
            </a:r>
            <a:r>
              <a:rPr sz="1800" dirty="0">
                <a:solidFill>
                  <a:srgbClr val="FFFFFF"/>
                </a:solidFill>
                <a:latin typeface="Calibri"/>
                <a:cs typeface="Calibri"/>
              </a:rPr>
              <a:t>hold</a:t>
            </a:r>
            <a:r>
              <a:rPr sz="1800" spc="-45" dirty="0">
                <a:solidFill>
                  <a:srgbClr val="FFFFFF"/>
                </a:solidFill>
                <a:latin typeface="Calibri"/>
                <a:cs typeface="Calibri"/>
              </a:rPr>
              <a:t> </a:t>
            </a:r>
            <a:r>
              <a:rPr sz="1800" dirty="0">
                <a:solidFill>
                  <a:srgbClr val="FFFFFF"/>
                </a:solidFill>
                <a:latin typeface="Calibri"/>
                <a:cs typeface="Calibri"/>
              </a:rPr>
              <a:t>each</a:t>
            </a:r>
            <a:r>
              <a:rPr sz="1800" spc="-40" dirty="0">
                <a:solidFill>
                  <a:srgbClr val="FFFFFF"/>
                </a:solidFill>
                <a:latin typeface="Calibri"/>
                <a:cs typeface="Calibri"/>
              </a:rPr>
              <a:t> </a:t>
            </a:r>
            <a:r>
              <a:rPr sz="1800" spc="-10" dirty="0">
                <a:solidFill>
                  <a:srgbClr val="FFFFFF"/>
                </a:solidFill>
                <a:latin typeface="Calibri"/>
                <a:cs typeface="Calibri"/>
              </a:rPr>
              <a:t>other accountable</a:t>
            </a:r>
            <a:r>
              <a:rPr sz="1800" spc="-55" dirty="0">
                <a:solidFill>
                  <a:srgbClr val="FFFFFF"/>
                </a:solidFill>
                <a:latin typeface="Calibri"/>
                <a:cs typeface="Calibri"/>
              </a:rPr>
              <a:t> </a:t>
            </a:r>
            <a:r>
              <a:rPr sz="1800" dirty="0">
                <a:solidFill>
                  <a:srgbClr val="FFFFFF"/>
                </a:solidFill>
                <a:latin typeface="Calibri"/>
                <a:cs typeface="Calibri"/>
              </a:rPr>
              <a:t>to</a:t>
            </a:r>
            <a:r>
              <a:rPr sz="1800" spc="-50" dirty="0">
                <a:solidFill>
                  <a:srgbClr val="FFFFFF"/>
                </a:solidFill>
                <a:latin typeface="Calibri"/>
                <a:cs typeface="Calibri"/>
              </a:rPr>
              <a:t> </a:t>
            </a:r>
            <a:r>
              <a:rPr sz="1800" dirty="0">
                <a:solidFill>
                  <a:srgbClr val="FFFFFF"/>
                </a:solidFill>
                <a:latin typeface="Calibri"/>
                <a:cs typeface="Calibri"/>
              </a:rPr>
              <a:t>these</a:t>
            </a:r>
            <a:r>
              <a:rPr sz="1800" spc="-50" dirty="0">
                <a:solidFill>
                  <a:srgbClr val="FFFFFF"/>
                </a:solidFill>
                <a:latin typeface="Calibri"/>
                <a:cs typeface="Calibri"/>
              </a:rPr>
              <a:t> </a:t>
            </a:r>
            <a:r>
              <a:rPr sz="1800" dirty="0">
                <a:solidFill>
                  <a:srgbClr val="FFFFFF"/>
                </a:solidFill>
                <a:latin typeface="Calibri"/>
                <a:cs typeface="Calibri"/>
              </a:rPr>
              <a:t>values</a:t>
            </a:r>
            <a:r>
              <a:rPr sz="1800" spc="-50" dirty="0">
                <a:solidFill>
                  <a:srgbClr val="FFFFFF"/>
                </a:solidFill>
                <a:latin typeface="Calibri"/>
                <a:cs typeface="Calibri"/>
              </a:rPr>
              <a:t> </a:t>
            </a:r>
            <a:r>
              <a:rPr sz="1800" dirty="0">
                <a:solidFill>
                  <a:srgbClr val="FFFFFF"/>
                </a:solidFill>
                <a:latin typeface="Calibri"/>
                <a:cs typeface="Calibri"/>
              </a:rPr>
              <a:t>and</a:t>
            </a:r>
            <a:r>
              <a:rPr sz="1800" spc="-55" dirty="0">
                <a:solidFill>
                  <a:srgbClr val="FFFFFF"/>
                </a:solidFill>
                <a:latin typeface="Calibri"/>
                <a:cs typeface="Calibri"/>
              </a:rPr>
              <a:t> </a:t>
            </a:r>
            <a:r>
              <a:rPr sz="1800" dirty="0">
                <a:solidFill>
                  <a:srgbClr val="FFFFFF"/>
                </a:solidFill>
                <a:latin typeface="Calibri"/>
                <a:cs typeface="Calibri"/>
              </a:rPr>
              <a:t>ensure</a:t>
            </a:r>
            <a:r>
              <a:rPr sz="1800" spc="-50" dirty="0">
                <a:solidFill>
                  <a:srgbClr val="FFFFFF"/>
                </a:solidFill>
                <a:latin typeface="Calibri"/>
                <a:cs typeface="Calibri"/>
              </a:rPr>
              <a:t> </a:t>
            </a:r>
            <a:r>
              <a:rPr sz="1800" dirty="0">
                <a:solidFill>
                  <a:srgbClr val="FFFFFF"/>
                </a:solidFill>
                <a:latin typeface="Calibri"/>
                <a:cs typeface="Calibri"/>
              </a:rPr>
              <a:t>that</a:t>
            </a:r>
            <a:r>
              <a:rPr sz="1800" spc="-50" dirty="0">
                <a:solidFill>
                  <a:srgbClr val="FFFFFF"/>
                </a:solidFill>
                <a:latin typeface="Calibri"/>
                <a:cs typeface="Calibri"/>
              </a:rPr>
              <a:t> </a:t>
            </a:r>
            <a:r>
              <a:rPr sz="1800" dirty="0">
                <a:solidFill>
                  <a:srgbClr val="FFFFFF"/>
                </a:solidFill>
                <a:latin typeface="Calibri"/>
                <a:cs typeface="Calibri"/>
              </a:rPr>
              <a:t>we</a:t>
            </a:r>
            <a:r>
              <a:rPr sz="1800" spc="-50" dirty="0">
                <a:solidFill>
                  <a:srgbClr val="FFFFFF"/>
                </a:solidFill>
                <a:latin typeface="Calibri"/>
                <a:cs typeface="Calibri"/>
              </a:rPr>
              <a:t> </a:t>
            </a:r>
            <a:r>
              <a:rPr sz="1800" dirty="0">
                <a:solidFill>
                  <a:srgbClr val="FFFFFF"/>
                </a:solidFill>
                <a:latin typeface="Calibri"/>
                <a:cs typeface="Calibri"/>
              </a:rPr>
              <a:t>live</a:t>
            </a:r>
            <a:r>
              <a:rPr sz="1800" spc="-55" dirty="0">
                <a:solidFill>
                  <a:srgbClr val="FFFFFF"/>
                </a:solidFill>
                <a:latin typeface="Calibri"/>
                <a:cs typeface="Calibri"/>
              </a:rPr>
              <a:t> </a:t>
            </a:r>
            <a:r>
              <a:rPr sz="1800" dirty="0">
                <a:solidFill>
                  <a:srgbClr val="FFFFFF"/>
                </a:solidFill>
                <a:latin typeface="Calibri"/>
                <a:cs typeface="Calibri"/>
              </a:rPr>
              <a:t>our</a:t>
            </a:r>
            <a:r>
              <a:rPr sz="1800" spc="-50" dirty="0">
                <a:solidFill>
                  <a:srgbClr val="FFFFFF"/>
                </a:solidFill>
                <a:latin typeface="Calibri"/>
                <a:cs typeface="Calibri"/>
              </a:rPr>
              <a:t> </a:t>
            </a:r>
            <a:r>
              <a:rPr sz="1800" dirty="0">
                <a:solidFill>
                  <a:srgbClr val="FFFFFF"/>
                </a:solidFill>
                <a:latin typeface="Calibri"/>
                <a:cs typeface="Calibri"/>
              </a:rPr>
              <a:t>values</a:t>
            </a:r>
            <a:r>
              <a:rPr sz="1800" spc="-50" dirty="0">
                <a:solidFill>
                  <a:srgbClr val="FFFFFF"/>
                </a:solidFill>
                <a:latin typeface="Calibri"/>
                <a:cs typeface="Calibri"/>
              </a:rPr>
              <a:t> </a:t>
            </a:r>
            <a:r>
              <a:rPr sz="1800" dirty="0">
                <a:solidFill>
                  <a:srgbClr val="FFFFFF"/>
                </a:solidFill>
                <a:latin typeface="Calibri"/>
                <a:cs typeface="Calibri"/>
              </a:rPr>
              <a:t>when</a:t>
            </a:r>
            <a:r>
              <a:rPr sz="1800" spc="-50" dirty="0">
                <a:solidFill>
                  <a:srgbClr val="FFFFFF"/>
                </a:solidFill>
                <a:latin typeface="Calibri"/>
                <a:cs typeface="Calibri"/>
              </a:rPr>
              <a:t> </a:t>
            </a:r>
            <a:r>
              <a:rPr sz="1800" dirty="0">
                <a:solidFill>
                  <a:srgbClr val="FFFFFF"/>
                </a:solidFill>
                <a:latin typeface="Calibri"/>
                <a:cs typeface="Calibri"/>
              </a:rPr>
              <a:t>working</a:t>
            </a:r>
            <a:r>
              <a:rPr sz="1800" spc="-55" dirty="0">
                <a:solidFill>
                  <a:srgbClr val="FFFFFF"/>
                </a:solidFill>
                <a:latin typeface="Calibri"/>
                <a:cs typeface="Calibri"/>
              </a:rPr>
              <a:t> </a:t>
            </a:r>
            <a:r>
              <a:rPr sz="1800" dirty="0">
                <a:solidFill>
                  <a:srgbClr val="FFFFFF"/>
                </a:solidFill>
                <a:latin typeface="Calibri"/>
                <a:cs typeface="Calibri"/>
              </a:rPr>
              <a:t>with</a:t>
            </a:r>
            <a:r>
              <a:rPr sz="1800" spc="-50" dirty="0">
                <a:solidFill>
                  <a:srgbClr val="FFFFFF"/>
                </a:solidFill>
                <a:latin typeface="Calibri"/>
                <a:cs typeface="Calibri"/>
              </a:rPr>
              <a:t> </a:t>
            </a:r>
            <a:r>
              <a:rPr sz="1800" dirty="0">
                <a:solidFill>
                  <a:srgbClr val="FFFFFF"/>
                </a:solidFill>
                <a:latin typeface="Calibri"/>
                <a:cs typeface="Calibri"/>
              </a:rPr>
              <a:t>external</a:t>
            </a:r>
            <a:r>
              <a:rPr sz="1800" spc="-50" dirty="0">
                <a:solidFill>
                  <a:srgbClr val="FFFFFF"/>
                </a:solidFill>
                <a:latin typeface="Calibri"/>
                <a:cs typeface="Calibri"/>
              </a:rPr>
              <a:t> </a:t>
            </a:r>
            <a:r>
              <a:rPr sz="1800" dirty="0">
                <a:solidFill>
                  <a:srgbClr val="FFFFFF"/>
                </a:solidFill>
                <a:latin typeface="Calibri"/>
                <a:cs typeface="Calibri"/>
              </a:rPr>
              <a:t>partners</a:t>
            </a:r>
            <a:r>
              <a:rPr sz="1800" spc="-50" dirty="0">
                <a:solidFill>
                  <a:srgbClr val="FFFFFF"/>
                </a:solidFill>
                <a:latin typeface="Calibri"/>
                <a:cs typeface="Calibri"/>
              </a:rPr>
              <a:t> </a:t>
            </a:r>
            <a:r>
              <a:rPr sz="1800" dirty="0">
                <a:solidFill>
                  <a:srgbClr val="FFFFFF"/>
                </a:solidFill>
                <a:latin typeface="Calibri"/>
                <a:cs typeface="Calibri"/>
              </a:rPr>
              <a:t>and/or</a:t>
            </a:r>
            <a:r>
              <a:rPr sz="1800" spc="-50" dirty="0">
                <a:solidFill>
                  <a:srgbClr val="FFFFFF"/>
                </a:solidFill>
                <a:latin typeface="Calibri"/>
                <a:cs typeface="Calibri"/>
              </a:rPr>
              <a:t> </a:t>
            </a:r>
            <a:r>
              <a:rPr sz="1800" dirty="0">
                <a:solidFill>
                  <a:srgbClr val="FFFFFF"/>
                </a:solidFill>
                <a:latin typeface="Calibri"/>
                <a:cs typeface="Calibri"/>
              </a:rPr>
              <a:t>young</a:t>
            </a:r>
            <a:r>
              <a:rPr sz="1800" spc="-55" dirty="0">
                <a:solidFill>
                  <a:srgbClr val="FFFFFF"/>
                </a:solidFill>
                <a:latin typeface="Calibri"/>
                <a:cs typeface="Calibri"/>
              </a:rPr>
              <a:t> </a:t>
            </a:r>
            <a:r>
              <a:rPr sz="1800" spc="-10" dirty="0">
                <a:solidFill>
                  <a:srgbClr val="FFFFFF"/>
                </a:solidFill>
                <a:latin typeface="Calibri"/>
                <a:cs typeface="Calibri"/>
              </a:rPr>
              <a:t>people.</a:t>
            </a:r>
            <a:endParaRPr sz="1800">
              <a:latin typeface="Calibri"/>
              <a:cs typeface="Calibri"/>
            </a:endParaRPr>
          </a:p>
          <a:p>
            <a:pPr>
              <a:lnSpc>
                <a:spcPct val="100000"/>
              </a:lnSpc>
              <a:spcBef>
                <a:spcPts val="590"/>
              </a:spcBef>
            </a:pPr>
            <a:endParaRPr sz="1800">
              <a:latin typeface="Calibri"/>
              <a:cs typeface="Calibri"/>
            </a:endParaRPr>
          </a:p>
          <a:p>
            <a:pPr algn="ctr">
              <a:lnSpc>
                <a:spcPct val="100000"/>
              </a:lnSpc>
            </a:pPr>
            <a:r>
              <a:rPr sz="1800" b="1" dirty="0">
                <a:solidFill>
                  <a:srgbClr val="FFFFFF"/>
                </a:solidFill>
                <a:latin typeface="Calibri"/>
                <a:cs typeface="Calibri"/>
              </a:rPr>
              <a:t>We</a:t>
            </a:r>
            <a:r>
              <a:rPr sz="1800" b="1" spc="-30" dirty="0">
                <a:solidFill>
                  <a:srgbClr val="FFFFFF"/>
                </a:solidFill>
                <a:latin typeface="Calibri"/>
                <a:cs typeface="Calibri"/>
              </a:rPr>
              <a:t> </a:t>
            </a:r>
            <a:r>
              <a:rPr sz="1800" b="1" spc="-20" dirty="0">
                <a:solidFill>
                  <a:srgbClr val="FFFFFF"/>
                </a:solidFill>
                <a:latin typeface="Calibri"/>
                <a:cs typeface="Calibri"/>
              </a:rPr>
              <a:t>are:</a:t>
            </a:r>
            <a:endParaRPr sz="1800">
              <a:latin typeface="Calibri"/>
              <a:cs typeface="Calibri"/>
            </a:endParaRPr>
          </a:p>
        </p:txBody>
      </p:sp>
      <p:sp>
        <p:nvSpPr>
          <p:cNvPr id="14" name="object 14"/>
          <p:cNvSpPr txBox="1"/>
          <p:nvPr/>
        </p:nvSpPr>
        <p:spPr>
          <a:xfrm>
            <a:off x="5004163" y="7423924"/>
            <a:ext cx="2090420" cy="1682750"/>
          </a:xfrm>
          <a:prstGeom prst="rect">
            <a:avLst/>
          </a:prstGeom>
        </p:spPr>
        <p:txBody>
          <a:bodyPr vert="horz" wrap="square" lIns="0" tIns="12700" rIns="0" bIns="0" rtlCol="0">
            <a:spAutoFit/>
          </a:bodyPr>
          <a:lstStyle/>
          <a:p>
            <a:pPr marL="12700" marR="5080" algn="ctr">
              <a:lnSpc>
                <a:spcPct val="113300"/>
              </a:lnSpc>
              <a:spcBef>
                <a:spcPts val="100"/>
              </a:spcBef>
            </a:pPr>
            <a:r>
              <a:rPr sz="1600" dirty="0">
                <a:solidFill>
                  <a:srgbClr val="FFFFFF"/>
                </a:solidFill>
                <a:latin typeface="Calibri"/>
                <a:cs typeface="Calibri"/>
              </a:rPr>
              <a:t>We</a:t>
            </a:r>
            <a:r>
              <a:rPr sz="1600" spc="-40" dirty="0">
                <a:solidFill>
                  <a:srgbClr val="FFFFFF"/>
                </a:solidFill>
                <a:latin typeface="Calibri"/>
                <a:cs typeface="Calibri"/>
              </a:rPr>
              <a:t> </a:t>
            </a:r>
            <a:r>
              <a:rPr sz="1600" dirty="0">
                <a:solidFill>
                  <a:srgbClr val="FFFFFF"/>
                </a:solidFill>
                <a:latin typeface="Calibri"/>
                <a:cs typeface="Calibri"/>
              </a:rPr>
              <a:t>are</a:t>
            </a:r>
            <a:r>
              <a:rPr sz="1600" spc="-40" dirty="0">
                <a:solidFill>
                  <a:srgbClr val="FFFFFF"/>
                </a:solidFill>
                <a:latin typeface="Calibri"/>
                <a:cs typeface="Calibri"/>
              </a:rPr>
              <a:t> </a:t>
            </a:r>
            <a:r>
              <a:rPr sz="1600" dirty="0">
                <a:solidFill>
                  <a:srgbClr val="FFFFFF"/>
                </a:solidFill>
                <a:latin typeface="Calibri"/>
                <a:cs typeface="Calibri"/>
              </a:rPr>
              <a:t>passionate</a:t>
            </a:r>
            <a:r>
              <a:rPr sz="1600" spc="-35" dirty="0">
                <a:solidFill>
                  <a:srgbClr val="FFFFFF"/>
                </a:solidFill>
                <a:latin typeface="Calibri"/>
                <a:cs typeface="Calibri"/>
              </a:rPr>
              <a:t> </a:t>
            </a:r>
            <a:r>
              <a:rPr sz="1600" spc="-20" dirty="0">
                <a:solidFill>
                  <a:srgbClr val="FFFFFF"/>
                </a:solidFill>
                <a:latin typeface="Calibri"/>
                <a:cs typeface="Calibri"/>
              </a:rPr>
              <a:t>about </a:t>
            </a:r>
            <a:r>
              <a:rPr sz="1600" dirty="0">
                <a:solidFill>
                  <a:srgbClr val="FFFFFF"/>
                </a:solidFill>
                <a:latin typeface="Calibri"/>
                <a:cs typeface="Calibri"/>
              </a:rPr>
              <a:t>making</a:t>
            </a:r>
            <a:r>
              <a:rPr sz="1600" spc="-30" dirty="0">
                <a:solidFill>
                  <a:srgbClr val="FFFFFF"/>
                </a:solidFill>
                <a:latin typeface="Calibri"/>
                <a:cs typeface="Calibri"/>
              </a:rPr>
              <a:t> </a:t>
            </a:r>
            <a:r>
              <a:rPr sz="1600" dirty="0">
                <a:solidFill>
                  <a:srgbClr val="FFFFFF"/>
                </a:solidFill>
                <a:latin typeface="Calibri"/>
                <a:cs typeface="Calibri"/>
              </a:rPr>
              <a:t>a</a:t>
            </a:r>
            <a:r>
              <a:rPr sz="1600" spc="-25" dirty="0">
                <a:solidFill>
                  <a:srgbClr val="FFFFFF"/>
                </a:solidFill>
                <a:latin typeface="Calibri"/>
                <a:cs typeface="Calibri"/>
              </a:rPr>
              <a:t> </a:t>
            </a:r>
            <a:r>
              <a:rPr sz="1600" dirty="0">
                <a:solidFill>
                  <a:srgbClr val="FFFFFF"/>
                </a:solidFill>
                <a:latin typeface="Calibri"/>
                <a:cs typeface="Calibri"/>
              </a:rPr>
              <a:t>difference</a:t>
            </a:r>
            <a:r>
              <a:rPr sz="1600" spc="-30" dirty="0">
                <a:solidFill>
                  <a:srgbClr val="FFFFFF"/>
                </a:solidFill>
                <a:latin typeface="Calibri"/>
                <a:cs typeface="Calibri"/>
              </a:rPr>
              <a:t> </a:t>
            </a:r>
            <a:r>
              <a:rPr sz="1600" spc="-25" dirty="0">
                <a:solidFill>
                  <a:srgbClr val="FFFFFF"/>
                </a:solidFill>
                <a:latin typeface="Calibri"/>
                <a:cs typeface="Calibri"/>
              </a:rPr>
              <a:t>for </a:t>
            </a:r>
            <a:r>
              <a:rPr sz="1600" dirty="0">
                <a:solidFill>
                  <a:srgbClr val="FFFFFF"/>
                </a:solidFill>
                <a:latin typeface="Calibri"/>
                <a:cs typeface="Calibri"/>
              </a:rPr>
              <a:t>children</a:t>
            </a:r>
            <a:r>
              <a:rPr sz="1600" spc="-25" dirty="0">
                <a:solidFill>
                  <a:srgbClr val="FFFFFF"/>
                </a:solidFill>
                <a:latin typeface="Calibri"/>
                <a:cs typeface="Calibri"/>
              </a:rPr>
              <a:t> </a:t>
            </a:r>
            <a:r>
              <a:rPr sz="1600" dirty="0">
                <a:solidFill>
                  <a:srgbClr val="FFFFFF"/>
                </a:solidFill>
                <a:latin typeface="Calibri"/>
                <a:cs typeface="Calibri"/>
              </a:rPr>
              <a:t>and</a:t>
            </a:r>
            <a:r>
              <a:rPr sz="1600" spc="-25" dirty="0">
                <a:solidFill>
                  <a:srgbClr val="FFFFFF"/>
                </a:solidFill>
                <a:latin typeface="Calibri"/>
                <a:cs typeface="Calibri"/>
              </a:rPr>
              <a:t> </a:t>
            </a:r>
            <a:r>
              <a:rPr sz="1600" spc="-20" dirty="0">
                <a:solidFill>
                  <a:srgbClr val="FFFFFF"/>
                </a:solidFill>
                <a:latin typeface="Calibri"/>
                <a:cs typeface="Calibri"/>
              </a:rPr>
              <a:t>young </a:t>
            </a:r>
            <a:r>
              <a:rPr sz="1600" dirty="0">
                <a:solidFill>
                  <a:srgbClr val="FFFFFF"/>
                </a:solidFill>
                <a:latin typeface="Calibri"/>
                <a:cs typeface="Calibri"/>
              </a:rPr>
              <a:t>people</a:t>
            </a:r>
            <a:r>
              <a:rPr sz="1600" spc="-20" dirty="0">
                <a:solidFill>
                  <a:srgbClr val="FFFFFF"/>
                </a:solidFill>
                <a:latin typeface="Calibri"/>
                <a:cs typeface="Calibri"/>
              </a:rPr>
              <a:t> </a:t>
            </a:r>
            <a:r>
              <a:rPr sz="1600" dirty="0">
                <a:solidFill>
                  <a:srgbClr val="FFFFFF"/>
                </a:solidFill>
                <a:latin typeface="Calibri"/>
                <a:cs typeface="Calibri"/>
              </a:rPr>
              <a:t>living</a:t>
            </a:r>
            <a:r>
              <a:rPr sz="1600" spc="-20" dirty="0">
                <a:solidFill>
                  <a:srgbClr val="FFFFFF"/>
                </a:solidFill>
                <a:latin typeface="Calibri"/>
                <a:cs typeface="Calibri"/>
              </a:rPr>
              <a:t> </a:t>
            </a:r>
            <a:r>
              <a:rPr sz="1600" dirty="0">
                <a:solidFill>
                  <a:srgbClr val="FFFFFF"/>
                </a:solidFill>
                <a:latin typeface="Calibri"/>
                <a:cs typeface="Calibri"/>
              </a:rPr>
              <a:t>in</a:t>
            </a:r>
            <a:r>
              <a:rPr sz="1600" spc="-20" dirty="0">
                <a:solidFill>
                  <a:srgbClr val="FFFFFF"/>
                </a:solidFill>
                <a:latin typeface="Calibri"/>
                <a:cs typeface="Calibri"/>
              </a:rPr>
              <a:t> low- </a:t>
            </a:r>
            <a:r>
              <a:rPr sz="1600" dirty="0">
                <a:solidFill>
                  <a:srgbClr val="FFFFFF"/>
                </a:solidFill>
                <a:latin typeface="Calibri"/>
                <a:cs typeface="Calibri"/>
              </a:rPr>
              <a:t>income,</a:t>
            </a:r>
            <a:r>
              <a:rPr sz="1600" spc="-50" dirty="0">
                <a:solidFill>
                  <a:srgbClr val="FFFFFF"/>
                </a:solidFill>
                <a:latin typeface="Calibri"/>
                <a:cs typeface="Calibri"/>
              </a:rPr>
              <a:t> </a:t>
            </a:r>
            <a:r>
              <a:rPr sz="1600" spc="-10" dirty="0">
                <a:solidFill>
                  <a:srgbClr val="FFFFFF"/>
                </a:solidFill>
                <a:latin typeface="Calibri"/>
                <a:cs typeface="Calibri"/>
              </a:rPr>
              <a:t>underserved communities</a:t>
            </a:r>
            <a:endParaRPr sz="1600">
              <a:latin typeface="Calibri"/>
              <a:cs typeface="Calibri"/>
            </a:endParaRPr>
          </a:p>
        </p:txBody>
      </p:sp>
      <p:sp>
        <p:nvSpPr>
          <p:cNvPr id="15" name="object 15"/>
          <p:cNvSpPr txBox="1"/>
          <p:nvPr/>
        </p:nvSpPr>
        <p:spPr>
          <a:xfrm>
            <a:off x="5523914" y="6896840"/>
            <a:ext cx="105092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Passionate</a:t>
            </a:r>
            <a:endParaRPr sz="1800">
              <a:latin typeface="Calibri"/>
              <a:cs typeface="Calibri"/>
            </a:endParaRPr>
          </a:p>
        </p:txBody>
      </p:sp>
      <p:sp>
        <p:nvSpPr>
          <p:cNvPr id="16" name="object 16"/>
          <p:cNvSpPr txBox="1"/>
          <p:nvPr/>
        </p:nvSpPr>
        <p:spPr>
          <a:xfrm>
            <a:off x="7858028" y="7423924"/>
            <a:ext cx="2486025" cy="1406525"/>
          </a:xfrm>
          <a:prstGeom prst="rect">
            <a:avLst/>
          </a:prstGeom>
        </p:spPr>
        <p:txBody>
          <a:bodyPr vert="horz" wrap="square" lIns="0" tIns="12700" rIns="0" bIns="0" rtlCol="0">
            <a:spAutoFit/>
          </a:bodyPr>
          <a:lstStyle/>
          <a:p>
            <a:pPr marL="12700" marR="5080" indent="-635" algn="ctr">
              <a:lnSpc>
                <a:spcPct val="113300"/>
              </a:lnSpc>
              <a:spcBef>
                <a:spcPts val="100"/>
              </a:spcBef>
            </a:pPr>
            <a:r>
              <a:rPr sz="1600" dirty="0">
                <a:solidFill>
                  <a:srgbClr val="FFFFFF"/>
                </a:solidFill>
                <a:latin typeface="Calibri"/>
                <a:cs typeface="Calibri"/>
              </a:rPr>
              <a:t>We</a:t>
            </a:r>
            <a:r>
              <a:rPr sz="1600" spc="-30" dirty="0">
                <a:solidFill>
                  <a:srgbClr val="FFFFFF"/>
                </a:solidFill>
                <a:latin typeface="Calibri"/>
                <a:cs typeface="Calibri"/>
              </a:rPr>
              <a:t> </a:t>
            </a:r>
            <a:r>
              <a:rPr sz="1600" dirty="0">
                <a:solidFill>
                  <a:srgbClr val="FFFFFF"/>
                </a:solidFill>
                <a:latin typeface="Calibri"/>
                <a:cs typeface="Calibri"/>
              </a:rPr>
              <a:t>are</a:t>
            </a:r>
            <a:r>
              <a:rPr sz="1600" spc="-25" dirty="0">
                <a:solidFill>
                  <a:srgbClr val="FFFFFF"/>
                </a:solidFill>
                <a:latin typeface="Calibri"/>
                <a:cs typeface="Calibri"/>
              </a:rPr>
              <a:t> </a:t>
            </a:r>
            <a:r>
              <a:rPr sz="1600" dirty="0">
                <a:solidFill>
                  <a:srgbClr val="FFFFFF"/>
                </a:solidFill>
                <a:latin typeface="Calibri"/>
                <a:cs typeface="Calibri"/>
              </a:rPr>
              <a:t>positive</a:t>
            </a:r>
            <a:r>
              <a:rPr sz="1600" spc="-25" dirty="0">
                <a:solidFill>
                  <a:srgbClr val="FFFFFF"/>
                </a:solidFill>
                <a:latin typeface="Calibri"/>
                <a:cs typeface="Calibri"/>
              </a:rPr>
              <a:t> </a:t>
            </a:r>
            <a:r>
              <a:rPr sz="1600" dirty="0">
                <a:solidFill>
                  <a:srgbClr val="FFFFFF"/>
                </a:solidFill>
                <a:latin typeface="Calibri"/>
                <a:cs typeface="Calibri"/>
              </a:rPr>
              <a:t>in</a:t>
            </a:r>
            <a:r>
              <a:rPr sz="1600" spc="-25" dirty="0">
                <a:solidFill>
                  <a:srgbClr val="FFFFFF"/>
                </a:solidFill>
                <a:latin typeface="Calibri"/>
                <a:cs typeface="Calibri"/>
              </a:rPr>
              <a:t> our </a:t>
            </a:r>
            <a:r>
              <a:rPr sz="1600" dirty="0">
                <a:solidFill>
                  <a:srgbClr val="FFFFFF"/>
                </a:solidFill>
                <a:latin typeface="Calibri"/>
                <a:cs typeface="Calibri"/>
              </a:rPr>
              <a:t>approach</a:t>
            </a:r>
            <a:r>
              <a:rPr sz="1600" spc="-35" dirty="0">
                <a:solidFill>
                  <a:srgbClr val="FFFFFF"/>
                </a:solidFill>
                <a:latin typeface="Calibri"/>
                <a:cs typeface="Calibri"/>
              </a:rPr>
              <a:t> </a:t>
            </a:r>
            <a:r>
              <a:rPr sz="1600" dirty="0">
                <a:solidFill>
                  <a:srgbClr val="FFFFFF"/>
                </a:solidFill>
                <a:latin typeface="Calibri"/>
                <a:cs typeface="Calibri"/>
              </a:rPr>
              <a:t>to</a:t>
            </a:r>
            <a:r>
              <a:rPr sz="1600" spc="-35" dirty="0">
                <a:solidFill>
                  <a:srgbClr val="FFFFFF"/>
                </a:solidFill>
                <a:latin typeface="Calibri"/>
                <a:cs typeface="Calibri"/>
              </a:rPr>
              <a:t> </a:t>
            </a:r>
            <a:r>
              <a:rPr sz="1600" dirty="0">
                <a:solidFill>
                  <a:srgbClr val="FFFFFF"/>
                </a:solidFill>
                <a:latin typeface="Calibri"/>
                <a:cs typeface="Calibri"/>
              </a:rPr>
              <a:t>every</a:t>
            </a:r>
            <a:r>
              <a:rPr sz="1600" spc="-35" dirty="0">
                <a:solidFill>
                  <a:srgbClr val="FFFFFF"/>
                </a:solidFill>
                <a:latin typeface="Calibri"/>
                <a:cs typeface="Calibri"/>
              </a:rPr>
              <a:t> </a:t>
            </a:r>
            <a:r>
              <a:rPr sz="1600" dirty="0">
                <a:solidFill>
                  <a:srgbClr val="FFFFFF"/>
                </a:solidFill>
                <a:latin typeface="Calibri"/>
                <a:cs typeface="Calibri"/>
              </a:rPr>
              <a:t>area</a:t>
            </a:r>
            <a:r>
              <a:rPr sz="1600" spc="-35" dirty="0">
                <a:solidFill>
                  <a:srgbClr val="FFFFFF"/>
                </a:solidFill>
                <a:latin typeface="Calibri"/>
                <a:cs typeface="Calibri"/>
              </a:rPr>
              <a:t> </a:t>
            </a:r>
            <a:r>
              <a:rPr sz="1600" dirty="0">
                <a:solidFill>
                  <a:srgbClr val="FFFFFF"/>
                </a:solidFill>
                <a:latin typeface="Calibri"/>
                <a:cs typeface="Calibri"/>
              </a:rPr>
              <a:t>of</a:t>
            </a:r>
            <a:r>
              <a:rPr sz="1600" spc="-35" dirty="0">
                <a:solidFill>
                  <a:srgbClr val="FFFFFF"/>
                </a:solidFill>
                <a:latin typeface="Calibri"/>
                <a:cs typeface="Calibri"/>
              </a:rPr>
              <a:t> </a:t>
            </a:r>
            <a:r>
              <a:rPr sz="1600" spc="-25" dirty="0">
                <a:solidFill>
                  <a:srgbClr val="FFFFFF"/>
                </a:solidFill>
                <a:latin typeface="Calibri"/>
                <a:cs typeface="Calibri"/>
              </a:rPr>
              <a:t>our </a:t>
            </a:r>
            <a:r>
              <a:rPr sz="1600" dirty="0">
                <a:solidFill>
                  <a:srgbClr val="FFFFFF"/>
                </a:solidFill>
                <a:latin typeface="Calibri"/>
                <a:cs typeface="Calibri"/>
              </a:rPr>
              <a:t>work.</a:t>
            </a:r>
            <a:r>
              <a:rPr sz="1600" spc="-45" dirty="0">
                <a:solidFill>
                  <a:srgbClr val="FFFFFF"/>
                </a:solidFill>
                <a:latin typeface="Calibri"/>
                <a:cs typeface="Calibri"/>
              </a:rPr>
              <a:t> </a:t>
            </a:r>
            <a:r>
              <a:rPr sz="1600" dirty="0">
                <a:solidFill>
                  <a:srgbClr val="FFFFFF"/>
                </a:solidFill>
                <a:latin typeface="Calibri"/>
                <a:cs typeface="Calibri"/>
              </a:rPr>
              <a:t>We</a:t>
            </a:r>
            <a:r>
              <a:rPr sz="1600" spc="-40" dirty="0">
                <a:solidFill>
                  <a:srgbClr val="FFFFFF"/>
                </a:solidFill>
                <a:latin typeface="Calibri"/>
                <a:cs typeface="Calibri"/>
              </a:rPr>
              <a:t> </a:t>
            </a:r>
            <a:r>
              <a:rPr sz="1600" dirty="0">
                <a:solidFill>
                  <a:srgbClr val="FFFFFF"/>
                </a:solidFill>
                <a:latin typeface="Calibri"/>
                <a:cs typeface="Calibri"/>
              </a:rPr>
              <a:t>back</a:t>
            </a:r>
            <a:r>
              <a:rPr sz="1600" spc="-40" dirty="0">
                <a:solidFill>
                  <a:srgbClr val="FFFFFF"/>
                </a:solidFill>
                <a:latin typeface="Calibri"/>
                <a:cs typeface="Calibri"/>
              </a:rPr>
              <a:t> </a:t>
            </a:r>
            <a:r>
              <a:rPr sz="1600" dirty="0">
                <a:solidFill>
                  <a:srgbClr val="FFFFFF"/>
                </a:solidFill>
                <a:latin typeface="Calibri"/>
                <a:cs typeface="Calibri"/>
              </a:rPr>
              <a:t>ourselves</a:t>
            </a:r>
            <a:r>
              <a:rPr sz="1600" spc="-45" dirty="0">
                <a:solidFill>
                  <a:srgbClr val="FFFFFF"/>
                </a:solidFill>
                <a:latin typeface="Calibri"/>
                <a:cs typeface="Calibri"/>
              </a:rPr>
              <a:t> </a:t>
            </a:r>
            <a:r>
              <a:rPr sz="1600" spc="-25" dirty="0">
                <a:solidFill>
                  <a:srgbClr val="FFFFFF"/>
                </a:solidFill>
                <a:latin typeface="Calibri"/>
                <a:cs typeface="Calibri"/>
              </a:rPr>
              <a:t>to </a:t>
            </a:r>
            <a:r>
              <a:rPr sz="1600" dirty="0">
                <a:solidFill>
                  <a:srgbClr val="FFFFFF"/>
                </a:solidFill>
                <a:latin typeface="Calibri"/>
                <a:cs typeface="Calibri"/>
              </a:rPr>
              <a:t>find</a:t>
            </a:r>
            <a:r>
              <a:rPr sz="1600" spc="-35" dirty="0">
                <a:solidFill>
                  <a:srgbClr val="FFFFFF"/>
                </a:solidFill>
                <a:latin typeface="Calibri"/>
                <a:cs typeface="Calibri"/>
              </a:rPr>
              <a:t> </a:t>
            </a:r>
            <a:r>
              <a:rPr sz="1600" dirty="0">
                <a:solidFill>
                  <a:srgbClr val="FFFFFF"/>
                </a:solidFill>
                <a:latin typeface="Calibri"/>
                <a:cs typeface="Calibri"/>
              </a:rPr>
              <a:t>solutions</a:t>
            </a:r>
            <a:r>
              <a:rPr sz="1600" spc="-30" dirty="0">
                <a:solidFill>
                  <a:srgbClr val="FFFFFF"/>
                </a:solidFill>
                <a:latin typeface="Calibri"/>
                <a:cs typeface="Calibri"/>
              </a:rPr>
              <a:t> </a:t>
            </a:r>
            <a:r>
              <a:rPr sz="1600" dirty="0">
                <a:solidFill>
                  <a:srgbClr val="FFFFFF"/>
                </a:solidFill>
                <a:latin typeface="Calibri"/>
                <a:cs typeface="Calibri"/>
              </a:rPr>
              <a:t>even</a:t>
            </a:r>
            <a:r>
              <a:rPr sz="1600" spc="-30" dirty="0">
                <a:solidFill>
                  <a:srgbClr val="FFFFFF"/>
                </a:solidFill>
                <a:latin typeface="Calibri"/>
                <a:cs typeface="Calibri"/>
              </a:rPr>
              <a:t> </a:t>
            </a:r>
            <a:r>
              <a:rPr sz="1600" spc="-20" dirty="0">
                <a:solidFill>
                  <a:srgbClr val="FFFFFF"/>
                </a:solidFill>
                <a:latin typeface="Calibri"/>
                <a:cs typeface="Calibri"/>
              </a:rPr>
              <a:t>when </a:t>
            </a:r>
            <a:r>
              <a:rPr sz="1600" dirty="0">
                <a:solidFill>
                  <a:srgbClr val="FFFFFF"/>
                </a:solidFill>
                <a:latin typeface="Calibri"/>
                <a:cs typeface="Calibri"/>
              </a:rPr>
              <a:t>things</a:t>
            </a:r>
            <a:r>
              <a:rPr sz="1600" spc="-25" dirty="0">
                <a:solidFill>
                  <a:srgbClr val="FFFFFF"/>
                </a:solidFill>
                <a:latin typeface="Calibri"/>
                <a:cs typeface="Calibri"/>
              </a:rPr>
              <a:t> </a:t>
            </a:r>
            <a:r>
              <a:rPr sz="1600" dirty="0">
                <a:solidFill>
                  <a:srgbClr val="FFFFFF"/>
                </a:solidFill>
                <a:latin typeface="Calibri"/>
                <a:cs typeface="Calibri"/>
              </a:rPr>
              <a:t>are</a:t>
            </a:r>
            <a:r>
              <a:rPr sz="1600" spc="-25" dirty="0">
                <a:solidFill>
                  <a:srgbClr val="FFFFFF"/>
                </a:solidFill>
                <a:latin typeface="Calibri"/>
                <a:cs typeface="Calibri"/>
              </a:rPr>
              <a:t> </a:t>
            </a:r>
            <a:r>
              <a:rPr sz="1600" spc="-10" dirty="0">
                <a:solidFill>
                  <a:srgbClr val="FFFFFF"/>
                </a:solidFill>
                <a:latin typeface="Calibri"/>
                <a:cs typeface="Calibri"/>
              </a:rPr>
              <a:t>challenging.</a:t>
            </a:r>
            <a:endParaRPr sz="1600">
              <a:latin typeface="Calibri"/>
              <a:cs typeface="Calibri"/>
            </a:endParaRPr>
          </a:p>
        </p:txBody>
      </p:sp>
      <p:sp>
        <p:nvSpPr>
          <p:cNvPr id="17" name="object 17"/>
          <p:cNvSpPr txBox="1"/>
          <p:nvPr/>
        </p:nvSpPr>
        <p:spPr>
          <a:xfrm>
            <a:off x="8713399" y="6896840"/>
            <a:ext cx="775970"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Positive</a:t>
            </a:r>
            <a:endParaRPr sz="1800">
              <a:latin typeface="Calibri"/>
              <a:cs typeface="Calibri"/>
            </a:endParaRPr>
          </a:p>
        </p:txBody>
      </p:sp>
      <p:sp>
        <p:nvSpPr>
          <p:cNvPr id="18" name="object 18"/>
          <p:cNvSpPr txBox="1"/>
          <p:nvPr/>
        </p:nvSpPr>
        <p:spPr>
          <a:xfrm>
            <a:off x="10977960" y="7423924"/>
            <a:ext cx="2169160" cy="2511425"/>
          </a:xfrm>
          <a:prstGeom prst="rect">
            <a:avLst/>
          </a:prstGeom>
        </p:spPr>
        <p:txBody>
          <a:bodyPr vert="horz" wrap="square" lIns="0" tIns="12700" rIns="0" bIns="0" rtlCol="0">
            <a:spAutoFit/>
          </a:bodyPr>
          <a:lstStyle/>
          <a:p>
            <a:pPr marL="12700" marR="5080" algn="ctr">
              <a:lnSpc>
                <a:spcPct val="113300"/>
              </a:lnSpc>
              <a:spcBef>
                <a:spcPts val="100"/>
              </a:spcBef>
            </a:pPr>
            <a:r>
              <a:rPr sz="1600" dirty="0">
                <a:solidFill>
                  <a:srgbClr val="FFFFFF"/>
                </a:solidFill>
                <a:latin typeface="Calibri"/>
                <a:cs typeface="Calibri"/>
              </a:rPr>
              <a:t>We</a:t>
            </a:r>
            <a:r>
              <a:rPr sz="1600" spc="-35" dirty="0">
                <a:solidFill>
                  <a:srgbClr val="FFFFFF"/>
                </a:solidFill>
                <a:latin typeface="Calibri"/>
                <a:cs typeface="Calibri"/>
              </a:rPr>
              <a:t> </a:t>
            </a:r>
            <a:r>
              <a:rPr sz="1600" dirty="0">
                <a:solidFill>
                  <a:srgbClr val="FFFFFF"/>
                </a:solidFill>
                <a:latin typeface="Calibri"/>
                <a:cs typeface="Calibri"/>
              </a:rPr>
              <a:t>are</a:t>
            </a:r>
            <a:r>
              <a:rPr sz="1600" spc="-30" dirty="0">
                <a:solidFill>
                  <a:srgbClr val="FFFFFF"/>
                </a:solidFill>
                <a:latin typeface="Calibri"/>
                <a:cs typeface="Calibri"/>
              </a:rPr>
              <a:t> </a:t>
            </a:r>
            <a:r>
              <a:rPr sz="1600" dirty="0">
                <a:solidFill>
                  <a:srgbClr val="FFFFFF"/>
                </a:solidFill>
                <a:latin typeface="Calibri"/>
                <a:cs typeface="Calibri"/>
              </a:rPr>
              <a:t>pragmatic</a:t>
            </a:r>
            <a:r>
              <a:rPr sz="1600" spc="-30" dirty="0">
                <a:solidFill>
                  <a:srgbClr val="FFFFFF"/>
                </a:solidFill>
                <a:latin typeface="Calibri"/>
                <a:cs typeface="Calibri"/>
              </a:rPr>
              <a:t> </a:t>
            </a:r>
            <a:r>
              <a:rPr sz="1600" spc="-20" dirty="0">
                <a:solidFill>
                  <a:srgbClr val="FFFFFF"/>
                </a:solidFill>
                <a:latin typeface="Calibri"/>
                <a:cs typeface="Calibri"/>
              </a:rPr>
              <a:t>about </a:t>
            </a:r>
            <a:r>
              <a:rPr sz="1600" dirty="0">
                <a:solidFill>
                  <a:srgbClr val="FFFFFF"/>
                </a:solidFill>
                <a:latin typeface="Calibri"/>
                <a:cs typeface="Calibri"/>
              </a:rPr>
              <a:t>the</a:t>
            </a:r>
            <a:r>
              <a:rPr sz="1600" spc="-40" dirty="0">
                <a:solidFill>
                  <a:srgbClr val="FFFFFF"/>
                </a:solidFill>
                <a:latin typeface="Calibri"/>
                <a:cs typeface="Calibri"/>
              </a:rPr>
              <a:t> </a:t>
            </a:r>
            <a:r>
              <a:rPr sz="1600" dirty="0">
                <a:solidFill>
                  <a:srgbClr val="FFFFFF"/>
                </a:solidFill>
                <a:latin typeface="Calibri"/>
                <a:cs typeface="Calibri"/>
              </a:rPr>
              <a:t>approaches</a:t>
            </a:r>
            <a:r>
              <a:rPr sz="1600" spc="-40" dirty="0">
                <a:solidFill>
                  <a:srgbClr val="FFFFFF"/>
                </a:solidFill>
                <a:latin typeface="Calibri"/>
                <a:cs typeface="Calibri"/>
              </a:rPr>
              <a:t> </a:t>
            </a:r>
            <a:r>
              <a:rPr sz="1600" dirty="0">
                <a:solidFill>
                  <a:srgbClr val="FFFFFF"/>
                </a:solidFill>
                <a:latin typeface="Calibri"/>
                <a:cs typeface="Calibri"/>
              </a:rPr>
              <a:t>we</a:t>
            </a:r>
            <a:r>
              <a:rPr sz="1600" spc="-40" dirty="0">
                <a:solidFill>
                  <a:srgbClr val="FFFFFF"/>
                </a:solidFill>
                <a:latin typeface="Calibri"/>
                <a:cs typeface="Calibri"/>
              </a:rPr>
              <a:t> </a:t>
            </a:r>
            <a:r>
              <a:rPr sz="1600" spc="-20" dirty="0">
                <a:solidFill>
                  <a:srgbClr val="FFFFFF"/>
                </a:solidFill>
                <a:latin typeface="Calibri"/>
                <a:cs typeface="Calibri"/>
              </a:rPr>
              <a:t>must </a:t>
            </a:r>
            <a:r>
              <a:rPr sz="1600" dirty="0">
                <a:solidFill>
                  <a:srgbClr val="FFFFFF"/>
                </a:solidFill>
                <a:latin typeface="Calibri"/>
                <a:cs typeface="Calibri"/>
              </a:rPr>
              <a:t>take</a:t>
            </a:r>
            <a:r>
              <a:rPr sz="1600" spc="-30" dirty="0">
                <a:solidFill>
                  <a:srgbClr val="FFFFFF"/>
                </a:solidFill>
                <a:latin typeface="Calibri"/>
                <a:cs typeface="Calibri"/>
              </a:rPr>
              <a:t> </a:t>
            </a:r>
            <a:r>
              <a:rPr sz="1600" dirty="0">
                <a:solidFill>
                  <a:srgbClr val="FFFFFF"/>
                </a:solidFill>
                <a:latin typeface="Calibri"/>
                <a:cs typeface="Calibri"/>
              </a:rPr>
              <a:t>to</a:t>
            </a:r>
            <a:r>
              <a:rPr sz="1600" spc="-25" dirty="0">
                <a:solidFill>
                  <a:srgbClr val="FFFFFF"/>
                </a:solidFill>
                <a:latin typeface="Calibri"/>
                <a:cs typeface="Calibri"/>
              </a:rPr>
              <a:t> </a:t>
            </a:r>
            <a:r>
              <a:rPr sz="1600" dirty="0">
                <a:solidFill>
                  <a:srgbClr val="FFFFFF"/>
                </a:solidFill>
                <a:latin typeface="Calibri"/>
                <a:cs typeface="Calibri"/>
              </a:rPr>
              <a:t>tackle</a:t>
            </a:r>
            <a:r>
              <a:rPr sz="1600" spc="-25" dirty="0">
                <a:solidFill>
                  <a:srgbClr val="FFFFFF"/>
                </a:solidFill>
                <a:latin typeface="Calibri"/>
                <a:cs typeface="Calibri"/>
              </a:rPr>
              <a:t> the </a:t>
            </a:r>
            <a:r>
              <a:rPr sz="1600" dirty="0">
                <a:solidFill>
                  <a:srgbClr val="FFFFFF"/>
                </a:solidFill>
                <a:latin typeface="Calibri"/>
                <a:cs typeface="Calibri"/>
              </a:rPr>
              <a:t>inequalities</a:t>
            </a:r>
            <a:r>
              <a:rPr sz="1600" spc="-35" dirty="0">
                <a:solidFill>
                  <a:srgbClr val="FFFFFF"/>
                </a:solidFill>
                <a:latin typeface="Calibri"/>
                <a:cs typeface="Calibri"/>
              </a:rPr>
              <a:t> </a:t>
            </a:r>
            <a:r>
              <a:rPr sz="1600" dirty="0">
                <a:solidFill>
                  <a:srgbClr val="FFFFFF"/>
                </a:solidFill>
                <a:latin typeface="Calibri"/>
                <a:cs typeface="Calibri"/>
              </a:rPr>
              <a:t>for</a:t>
            </a:r>
            <a:r>
              <a:rPr sz="1600" spc="-35" dirty="0">
                <a:solidFill>
                  <a:srgbClr val="FFFFFF"/>
                </a:solidFill>
                <a:latin typeface="Calibri"/>
                <a:cs typeface="Calibri"/>
              </a:rPr>
              <a:t> </a:t>
            </a:r>
            <a:r>
              <a:rPr sz="1600" spc="-20" dirty="0">
                <a:solidFill>
                  <a:srgbClr val="FFFFFF"/>
                </a:solidFill>
                <a:latin typeface="Calibri"/>
                <a:cs typeface="Calibri"/>
              </a:rPr>
              <a:t>young </a:t>
            </a:r>
            <a:r>
              <a:rPr sz="1600" dirty="0">
                <a:solidFill>
                  <a:srgbClr val="FFFFFF"/>
                </a:solidFill>
                <a:latin typeface="Calibri"/>
                <a:cs typeface="Calibri"/>
              </a:rPr>
              <a:t>people</a:t>
            </a:r>
            <a:r>
              <a:rPr sz="1600" spc="-20" dirty="0">
                <a:solidFill>
                  <a:srgbClr val="FFFFFF"/>
                </a:solidFill>
                <a:latin typeface="Calibri"/>
                <a:cs typeface="Calibri"/>
              </a:rPr>
              <a:t> </a:t>
            </a:r>
            <a:r>
              <a:rPr sz="1600" dirty="0">
                <a:solidFill>
                  <a:srgbClr val="FFFFFF"/>
                </a:solidFill>
                <a:latin typeface="Calibri"/>
                <a:cs typeface="Calibri"/>
              </a:rPr>
              <a:t>living</a:t>
            </a:r>
            <a:r>
              <a:rPr sz="1600" spc="-20" dirty="0">
                <a:solidFill>
                  <a:srgbClr val="FFFFFF"/>
                </a:solidFill>
                <a:latin typeface="Calibri"/>
                <a:cs typeface="Calibri"/>
              </a:rPr>
              <a:t> </a:t>
            </a:r>
            <a:r>
              <a:rPr sz="1600" dirty="0">
                <a:solidFill>
                  <a:srgbClr val="FFFFFF"/>
                </a:solidFill>
                <a:latin typeface="Calibri"/>
                <a:cs typeface="Calibri"/>
              </a:rPr>
              <a:t>in</a:t>
            </a:r>
            <a:r>
              <a:rPr sz="1600" spc="-20" dirty="0">
                <a:solidFill>
                  <a:srgbClr val="FFFFFF"/>
                </a:solidFill>
                <a:latin typeface="Calibri"/>
                <a:cs typeface="Calibri"/>
              </a:rPr>
              <a:t> low- </a:t>
            </a:r>
            <a:r>
              <a:rPr sz="1600" dirty="0">
                <a:solidFill>
                  <a:srgbClr val="FFFFFF"/>
                </a:solidFill>
                <a:latin typeface="Calibri"/>
                <a:cs typeface="Calibri"/>
              </a:rPr>
              <a:t>income,</a:t>
            </a:r>
            <a:r>
              <a:rPr sz="1600" spc="-50" dirty="0">
                <a:solidFill>
                  <a:srgbClr val="FFFFFF"/>
                </a:solidFill>
                <a:latin typeface="Calibri"/>
                <a:cs typeface="Calibri"/>
              </a:rPr>
              <a:t> </a:t>
            </a:r>
            <a:r>
              <a:rPr sz="1600" spc="-10" dirty="0">
                <a:solidFill>
                  <a:srgbClr val="FFFFFF"/>
                </a:solidFill>
                <a:latin typeface="Calibri"/>
                <a:cs typeface="Calibri"/>
              </a:rPr>
              <a:t>underserved </a:t>
            </a:r>
            <a:r>
              <a:rPr sz="1600" dirty="0">
                <a:solidFill>
                  <a:srgbClr val="FFFFFF"/>
                </a:solidFill>
                <a:latin typeface="Calibri"/>
                <a:cs typeface="Calibri"/>
              </a:rPr>
              <a:t>communities:</a:t>
            </a:r>
            <a:r>
              <a:rPr sz="1600" spc="-40" dirty="0">
                <a:solidFill>
                  <a:srgbClr val="FFFFFF"/>
                </a:solidFill>
                <a:latin typeface="Calibri"/>
                <a:cs typeface="Calibri"/>
              </a:rPr>
              <a:t> </a:t>
            </a:r>
            <a:r>
              <a:rPr sz="1600" dirty="0">
                <a:solidFill>
                  <a:srgbClr val="FFFFFF"/>
                </a:solidFill>
                <a:latin typeface="Calibri"/>
                <a:cs typeface="Calibri"/>
              </a:rPr>
              <a:t>the</a:t>
            </a:r>
            <a:r>
              <a:rPr sz="1600" spc="-40" dirty="0">
                <a:solidFill>
                  <a:srgbClr val="FFFFFF"/>
                </a:solidFill>
                <a:latin typeface="Calibri"/>
                <a:cs typeface="Calibri"/>
              </a:rPr>
              <a:t> </a:t>
            </a:r>
            <a:r>
              <a:rPr sz="1600" dirty="0">
                <a:solidFill>
                  <a:srgbClr val="FFFFFF"/>
                </a:solidFill>
                <a:latin typeface="Calibri"/>
                <a:cs typeface="Calibri"/>
              </a:rPr>
              <a:t>world</a:t>
            </a:r>
            <a:r>
              <a:rPr sz="1600" spc="-40" dirty="0">
                <a:solidFill>
                  <a:srgbClr val="FFFFFF"/>
                </a:solidFill>
                <a:latin typeface="Calibri"/>
                <a:cs typeface="Calibri"/>
              </a:rPr>
              <a:t> </a:t>
            </a:r>
            <a:r>
              <a:rPr sz="1600" spc="-25" dirty="0">
                <a:solidFill>
                  <a:srgbClr val="FFFFFF"/>
                </a:solidFill>
                <a:latin typeface="Calibri"/>
                <a:cs typeface="Calibri"/>
              </a:rPr>
              <a:t>is </a:t>
            </a:r>
            <a:r>
              <a:rPr sz="1600" dirty="0">
                <a:solidFill>
                  <a:srgbClr val="FFFFFF"/>
                </a:solidFill>
                <a:latin typeface="Calibri"/>
                <a:cs typeface="Calibri"/>
              </a:rPr>
              <a:t>not</a:t>
            </a:r>
            <a:r>
              <a:rPr sz="1600" spc="-45" dirty="0">
                <a:solidFill>
                  <a:srgbClr val="FFFFFF"/>
                </a:solidFill>
                <a:latin typeface="Calibri"/>
                <a:cs typeface="Calibri"/>
              </a:rPr>
              <a:t> </a:t>
            </a:r>
            <a:r>
              <a:rPr sz="1600" dirty="0">
                <a:solidFill>
                  <a:srgbClr val="FFFFFF"/>
                </a:solidFill>
                <a:latin typeface="Calibri"/>
                <a:cs typeface="Calibri"/>
              </a:rPr>
              <a:t>perfectly</a:t>
            </a:r>
            <a:r>
              <a:rPr sz="1600" spc="-40" dirty="0">
                <a:solidFill>
                  <a:srgbClr val="FFFFFF"/>
                </a:solidFill>
                <a:latin typeface="Calibri"/>
                <a:cs typeface="Calibri"/>
              </a:rPr>
              <a:t> </a:t>
            </a:r>
            <a:r>
              <a:rPr sz="1600" spc="-10" dirty="0">
                <a:solidFill>
                  <a:srgbClr val="FFFFFF"/>
                </a:solidFill>
                <a:latin typeface="Calibri"/>
                <a:cs typeface="Calibri"/>
              </a:rPr>
              <a:t>designed, </a:t>
            </a:r>
            <a:r>
              <a:rPr sz="1600" dirty="0">
                <a:solidFill>
                  <a:srgbClr val="FFFFFF"/>
                </a:solidFill>
                <a:latin typeface="Calibri"/>
                <a:cs typeface="Calibri"/>
              </a:rPr>
              <a:t>and</a:t>
            </a:r>
            <a:r>
              <a:rPr sz="1600" spc="-15" dirty="0">
                <a:solidFill>
                  <a:srgbClr val="FFFFFF"/>
                </a:solidFill>
                <a:latin typeface="Calibri"/>
                <a:cs typeface="Calibri"/>
              </a:rPr>
              <a:t> </a:t>
            </a:r>
            <a:r>
              <a:rPr sz="1600" dirty="0">
                <a:solidFill>
                  <a:srgbClr val="FFFFFF"/>
                </a:solidFill>
                <a:latin typeface="Calibri"/>
                <a:cs typeface="Calibri"/>
              </a:rPr>
              <a:t>we</a:t>
            </a:r>
            <a:r>
              <a:rPr sz="1600" spc="-15" dirty="0">
                <a:solidFill>
                  <a:srgbClr val="FFFFFF"/>
                </a:solidFill>
                <a:latin typeface="Calibri"/>
                <a:cs typeface="Calibri"/>
              </a:rPr>
              <a:t> </a:t>
            </a:r>
            <a:r>
              <a:rPr sz="1600" dirty="0">
                <a:solidFill>
                  <a:srgbClr val="FFFFFF"/>
                </a:solidFill>
                <a:latin typeface="Calibri"/>
                <a:cs typeface="Calibri"/>
              </a:rPr>
              <a:t>find</a:t>
            </a:r>
            <a:r>
              <a:rPr sz="1600" spc="-15" dirty="0">
                <a:solidFill>
                  <a:srgbClr val="FFFFFF"/>
                </a:solidFill>
                <a:latin typeface="Calibri"/>
                <a:cs typeface="Calibri"/>
              </a:rPr>
              <a:t> </a:t>
            </a:r>
            <a:r>
              <a:rPr sz="1600" dirty="0">
                <a:solidFill>
                  <a:srgbClr val="FFFFFF"/>
                </a:solidFill>
                <a:latin typeface="Calibri"/>
                <a:cs typeface="Calibri"/>
              </a:rPr>
              <a:t>a</a:t>
            </a:r>
            <a:r>
              <a:rPr sz="1600" spc="-15" dirty="0">
                <a:solidFill>
                  <a:srgbClr val="FFFFFF"/>
                </a:solidFill>
                <a:latin typeface="Calibri"/>
                <a:cs typeface="Calibri"/>
              </a:rPr>
              <a:t> </a:t>
            </a:r>
            <a:r>
              <a:rPr sz="1600" spc="-20" dirty="0">
                <a:solidFill>
                  <a:srgbClr val="FFFFFF"/>
                </a:solidFill>
                <a:latin typeface="Calibri"/>
                <a:cs typeface="Calibri"/>
              </a:rPr>
              <a:t>way.</a:t>
            </a:r>
            <a:endParaRPr sz="1600">
              <a:latin typeface="Calibri"/>
              <a:cs typeface="Calibri"/>
            </a:endParaRPr>
          </a:p>
        </p:txBody>
      </p:sp>
      <p:sp>
        <p:nvSpPr>
          <p:cNvPr id="19" name="object 19"/>
          <p:cNvSpPr txBox="1"/>
          <p:nvPr/>
        </p:nvSpPr>
        <p:spPr>
          <a:xfrm>
            <a:off x="11573019" y="6896840"/>
            <a:ext cx="979169"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Pragmatic</a:t>
            </a:r>
            <a:endParaRPr sz="1800">
              <a:latin typeface="Calibri"/>
              <a:cs typeface="Calibri"/>
            </a:endParaRPr>
          </a:p>
        </p:txBody>
      </p:sp>
      <p:sp>
        <p:nvSpPr>
          <p:cNvPr id="20" name="object 20"/>
          <p:cNvSpPr txBox="1"/>
          <p:nvPr/>
        </p:nvSpPr>
        <p:spPr>
          <a:xfrm>
            <a:off x="13922114" y="7423924"/>
            <a:ext cx="2204085" cy="1406525"/>
          </a:xfrm>
          <a:prstGeom prst="rect">
            <a:avLst/>
          </a:prstGeom>
        </p:spPr>
        <p:txBody>
          <a:bodyPr vert="horz" wrap="square" lIns="0" tIns="12700" rIns="0" bIns="0" rtlCol="0">
            <a:spAutoFit/>
          </a:bodyPr>
          <a:lstStyle/>
          <a:p>
            <a:pPr marL="12065" marR="5080" indent="-635" algn="ctr">
              <a:lnSpc>
                <a:spcPct val="113300"/>
              </a:lnSpc>
              <a:spcBef>
                <a:spcPts val="100"/>
              </a:spcBef>
            </a:pPr>
            <a:r>
              <a:rPr sz="1600" dirty="0">
                <a:solidFill>
                  <a:srgbClr val="FFFFFF"/>
                </a:solidFill>
                <a:latin typeface="Calibri"/>
                <a:cs typeface="Calibri"/>
              </a:rPr>
              <a:t>We</a:t>
            </a:r>
            <a:r>
              <a:rPr sz="1600" spc="-35" dirty="0">
                <a:solidFill>
                  <a:srgbClr val="FFFFFF"/>
                </a:solidFill>
                <a:latin typeface="Calibri"/>
                <a:cs typeface="Calibri"/>
              </a:rPr>
              <a:t> </a:t>
            </a:r>
            <a:r>
              <a:rPr sz="1600" dirty="0">
                <a:solidFill>
                  <a:srgbClr val="FFFFFF"/>
                </a:solidFill>
                <a:latin typeface="Calibri"/>
                <a:cs typeface="Calibri"/>
              </a:rPr>
              <a:t>are</a:t>
            </a:r>
            <a:r>
              <a:rPr sz="1600" spc="-35" dirty="0">
                <a:solidFill>
                  <a:srgbClr val="FFFFFF"/>
                </a:solidFill>
                <a:latin typeface="Calibri"/>
                <a:cs typeface="Calibri"/>
              </a:rPr>
              <a:t> </a:t>
            </a:r>
            <a:r>
              <a:rPr sz="1600" dirty="0">
                <a:solidFill>
                  <a:srgbClr val="FFFFFF"/>
                </a:solidFill>
                <a:latin typeface="Calibri"/>
                <a:cs typeface="Calibri"/>
              </a:rPr>
              <a:t>courageous</a:t>
            </a:r>
            <a:r>
              <a:rPr sz="1600" spc="-30" dirty="0">
                <a:solidFill>
                  <a:srgbClr val="FFFFFF"/>
                </a:solidFill>
                <a:latin typeface="Calibri"/>
                <a:cs typeface="Calibri"/>
              </a:rPr>
              <a:t> </a:t>
            </a:r>
            <a:r>
              <a:rPr sz="1600" dirty="0">
                <a:solidFill>
                  <a:srgbClr val="FFFFFF"/>
                </a:solidFill>
                <a:latin typeface="Calibri"/>
                <a:cs typeface="Calibri"/>
              </a:rPr>
              <a:t>in</a:t>
            </a:r>
            <a:r>
              <a:rPr sz="1600" spc="-35" dirty="0">
                <a:solidFill>
                  <a:srgbClr val="FFFFFF"/>
                </a:solidFill>
                <a:latin typeface="Calibri"/>
                <a:cs typeface="Calibri"/>
              </a:rPr>
              <a:t> </a:t>
            </a:r>
            <a:r>
              <a:rPr sz="1600" spc="-25" dirty="0">
                <a:solidFill>
                  <a:srgbClr val="FFFFFF"/>
                </a:solidFill>
                <a:latin typeface="Calibri"/>
                <a:cs typeface="Calibri"/>
              </a:rPr>
              <a:t>our </a:t>
            </a:r>
            <a:r>
              <a:rPr sz="1600" dirty="0">
                <a:solidFill>
                  <a:srgbClr val="FFFFFF"/>
                </a:solidFill>
                <a:latin typeface="Calibri"/>
                <a:cs typeface="Calibri"/>
              </a:rPr>
              <a:t>approach</a:t>
            </a:r>
            <a:r>
              <a:rPr sz="1600" spc="-35" dirty="0">
                <a:solidFill>
                  <a:srgbClr val="FFFFFF"/>
                </a:solidFill>
                <a:latin typeface="Calibri"/>
                <a:cs typeface="Calibri"/>
              </a:rPr>
              <a:t> </a:t>
            </a:r>
            <a:r>
              <a:rPr sz="1600" dirty="0">
                <a:solidFill>
                  <a:srgbClr val="FFFFFF"/>
                </a:solidFill>
                <a:latin typeface="Calibri"/>
                <a:cs typeface="Calibri"/>
              </a:rPr>
              <a:t>to</a:t>
            </a:r>
            <a:r>
              <a:rPr sz="1600" spc="-35" dirty="0">
                <a:solidFill>
                  <a:srgbClr val="FFFFFF"/>
                </a:solidFill>
                <a:latin typeface="Calibri"/>
                <a:cs typeface="Calibri"/>
              </a:rPr>
              <a:t> </a:t>
            </a:r>
            <a:r>
              <a:rPr sz="1600" spc="-10" dirty="0">
                <a:solidFill>
                  <a:srgbClr val="FFFFFF"/>
                </a:solidFill>
                <a:latin typeface="Calibri"/>
                <a:cs typeface="Calibri"/>
              </a:rPr>
              <a:t>creating </a:t>
            </a:r>
            <a:r>
              <a:rPr sz="1600" dirty="0">
                <a:solidFill>
                  <a:srgbClr val="FFFFFF"/>
                </a:solidFill>
                <a:latin typeface="Calibri"/>
                <a:cs typeface="Calibri"/>
              </a:rPr>
              <a:t>change.</a:t>
            </a:r>
            <a:r>
              <a:rPr sz="1600" spc="-40" dirty="0">
                <a:solidFill>
                  <a:srgbClr val="FFFFFF"/>
                </a:solidFill>
                <a:latin typeface="Calibri"/>
                <a:cs typeface="Calibri"/>
              </a:rPr>
              <a:t> </a:t>
            </a:r>
            <a:r>
              <a:rPr sz="1600" dirty="0">
                <a:solidFill>
                  <a:srgbClr val="FFFFFF"/>
                </a:solidFill>
                <a:latin typeface="Calibri"/>
                <a:cs typeface="Calibri"/>
              </a:rPr>
              <a:t>We</a:t>
            </a:r>
            <a:r>
              <a:rPr sz="1600" spc="-40" dirty="0">
                <a:solidFill>
                  <a:srgbClr val="FFFFFF"/>
                </a:solidFill>
                <a:latin typeface="Calibri"/>
                <a:cs typeface="Calibri"/>
              </a:rPr>
              <a:t> </a:t>
            </a:r>
            <a:r>
              <a:rPr sz="1600" spc="-10" dirty="0">
                <a:solidFill>
                  <a:srgbClr val="FFFFFF"/>
                </a:solidFill>
                <a:latin typeface="Calibri"/>
                <a:cs typeface="Calibri"/>
              </a:rPr>
              <a:t>positively </a:t>
            </a:r>
            <a:r>
              <a:rPr sz="1600" dirty="0">
                <a:solidFill>
                  <a:srgbClr val="FFFFFF"/>
                </a:solidFill>
                <a:latin typeface="Calibri"/>
                <a:cs typeface="Calibri"/>
              </a:rPr>
              <a:t>disrupt</a:t>
            </a:r>
            <a:r>
              <a:rPr sz="1600" spc="-35" dirty="0">
                <a:solidFill>
                  <a:srgbClr val="FFFFFF"/>
                </a:solidFill>
                <a:latin typeface="Calibri"/>
                <a:cs typeface="Calibri"/>
              </a:rPr>
              <a:t> </a:t>
            </a:r>
            <a:r>
              <a:rPr sz="1600" dirty="0">
                <a:solidFill>
                  <a:srgbClr val="FFFFFF"/>
                </a:solidFill>
                <a:latin typeface="Calibri"/>
                <a:cs typeface="Calibri"/>
              </a:rPr>
              <a:t>and</a:t>
            </a:r>
            <a:r>
              <a:rPr sz="1600" spc="-30" dirty="0">
                <a:solidFill>
                  <a:srgbClr val="FFFFFF"/>
                </a:solidFill>
                <a:latin typeface="Calibri"/>
                <a:cs typeface="Calibri"/>
              </a:rPr>
              <a:t> </a:t>
            </a:r>
            <a:r>
              <a:rPr sz="1600" dirty="0">
                <a:solidFill>
                  <a:srgbClr val="FFFFFF"/>
                </a:solidFill>
                <a:latin typeface="Calibri"/>
                <a:cs typeface="Calibri"/>
              </a:rPr>
              <a:t>challenge</a:t>
            </a:r>
            <a:r>
              <a:rPr sz="1600" spc="-30" dirty="0">
                <a:solidFill>
                  <a:srgbClr val="FFFFFF"/>
                </a:solidFill>
                <a:latin typeface="Calibri"/>
                <a:cs typeface="Calibri"/>
              </a:rPr>
              <a:t> </a:t>
            </a:r>
            <a:r>
              <a:rPr sz="1600" spc="-25" dirty="0">
                <a:solidFill>
                  <a:srgbClr val="FFFFFF"/>
                </a:solidFill>
                <a:latin typeface="Calibri"/>
                <a:cs typeface="Calibri"/>
              </a:rPr>
              <a:t>in </a:t>
            </a:r>
            <a:r>
              <a:rPr sz="1600" dirty="0">
                <a:solidFill>
                  <a:srgbClr val="FFFFFF"/>
                </a:solidFill>
                <a:latin typeface="Calibri"/>
                <a:cs typeface="Calibri"/>
              </a:rPr>
              <a:t>the</a:t>
            </a:r>
            <a:r>
              <a:rPr sz="1600" spc="-30" dirty="0">
                <a:solidFill>
                  <a:srgbClr val="FFFFFF"/>
                </a:solidFill>
                <a:latin typeface="Calibri"/>
                <a:cs typeface="Calibri"/>
              </a:rPr>
              <a:t> </a:t>
            </a:r>
            <a:r>
              <a:rPr sz="1600" dirty="0">
                <a:solidFill>
                  <a:srgbClr val="FFFFFF"/>
                </a:solidFill>
                <a:latin typeface="Calibri"/>
                <a:cs typeface="Calibri"/>
              </a:rPr>
              <a:t>pursuit</a:t>
            </a:r>
            <a:r>
              <a:rPr sz="1600" spc="-25" dirty="0">
                <a:solidFill>
                  <a:srgbClr val="FFFFFF"/>
                </a:solidFill>
                <a:latin typeface="Calibri"/>
                <a:cs typeface="Calibri"/>
              </a:rPr>
              <a:t> </a:t>
            </a:r>
            <a:r>
              <a:rPr sz="1600" dirty="0">
                <a:solidFill>
                  <a:srgbClr val="FFFFFF"/>
                </a:solidFill>
                <a:latin typeface="Calibri"/>
                <a:cs typeface="Calibri"/>
              </a:rPr>
              <a:t>of</a:t>
            </a:r>
            <a:r>
              <a:rPr sz="1600" spc="-25" dirty="0">
                <a:solidFill>
                  <a:srgbClr val="FFFFFF"/>
                </a:solidFill>
                <a:latin typeface="Calibri"/>
                <a:cs typeface="Calibri"/>
              </a:rPr>
              <a:t> </a:t>
            </a:r>
            <a:r>
              <a:rPr sz="1600" dirty="0">
                <a:solidFill>
                  <a:srgbClr val="FFFFFF"/>
                </a:solidFill>
                <a:latin typeface="Calibri"/>
                <a:cs typeface="Calibri"/>
              </a:rPr>
              <a:t>our</a:t>
            </a:r>
            <a:r>
              <a:rPr sz="1600" spc="-25" dirty="0">
                <a:solidFill>
                  <a:srgbClr val="FFFFFF"/>
                </a:solidFill>
                <a:latin typeface="Calibri"/>
                <a:cs typeface="Calibri"/>
              </a:rPr>
              <a:t> </a:t>
            </a:r>
            <a:r>
              <a:rPr sz="1600" spc="-10" dirty="0">
                <a:solidFill>
                  <a:srgbClr val="FFFFFF"/>
                </a:solidFill>
                <a:latin typeface="Calibri"/>
                <a:cs typeface="Calibri"/>
              </a:rPr>
              <a:t>mission.</a:t>
            </a:r>
            <a:endParaRPr sz="1600">
              <a:latin typeface="Calibri"/>
              <a:cs typeface="Calibri"/>
            </a:endParaRPr>
          </a:p>
        </p:txBody>
      </p:sp>
      <p:sp>
        <p:nvSpPr>
          <p:cNvPr id="21" name="object 21"/>
          <p:cNvSpPr txBox="1"/>
          <p:nvPr/>
        </p:nvSpPr>
        <p:spPr>
          <a:xfrm>
            <a:off x="14451093" y="6896840"/>
            <a:ext cx="114617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Courageous</a:t>
            </a:r>
            <a:endParaRPr sz="18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00" y="2161030"/>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3" name="object 3"/>
          <p:cNvSpPr txBox="1">
            <a:spLocks noGrp="1"/>
          </p:cNvSpPr>
          <p:nvPr>
            <p:ph type="title"/>
          </p:nvPr>
        </p:nvSpPr>
        <p:spPr>
          <a:xfrm>
            <a:off x="1016000" y="979805"/>
            <a:ext cx="5566410" cy="711200"/>
          </a:xfrm>
          <a:prstGeom prst="rect">
            <a:avLst/>
          </a:prstGeom>
        </p:spPr>
        <p:txBody>
          <a:bodyPr vert="horz" wrap="square" lIns="0" tIns="12700" rIns="0" bIns="0" rtlCol="0">
            <a:spAutoFit/>
          </a:bodyPr>
          <a:lstStyle/>
          <a:p>
            <a:pPr marL="12700">
              <a:lnSpc>
                <a:spcPct val="100000"/>
              </a:lnSpc>
              <a:spcBef>
                <a:spcPts val="100"/>
              </a:spcBef>
            </a:pPr>
            <a:r>
              <a:rPr spc="-245" dirty="0"/>
              <a:t>OUR</a:t>
            </a:r>
            <a:r>
              <a:rPr spc="-615" dirty="0"/>
              <a:t> </a:t>
            </a:r>
            <a:r>
              <a:rPr spc="-20" dirty="0"/>
              <a:t>COMMITMENTS</a:t>
            </a:r>
          </a:p>
        </p:txBody>
      </p:sp>
      <p:sp>
        <p:nvSpPr>
          <p:cNvPr id="4" name="object 4"/>
          <p:cNvSpPr txBox="1"/>
          <p:nvPr/>
        </p:nvSpPr>
        <p:spPr>
          <a:xfrm>
            <a:off x="9264553" y="934066"/>
            <a:ext cx="7588884" cy="968375"/>
          </a:xfrm>
          <a:prstGeom prst="rect">
            <a:avLst/>
          </a:prstGeom>
        </p:spPr>
        <p:txBody>
          <a:bodyPr vert="horz" wrap="square" lIns="0" tIns="12700" rIns="0" bIns="0" rtlCol="0">
            <a:spAutoFit/>
          </a:bodyPr>
          <a:lstStyle/>
          <a:p>
            <a:pPr marL="12700" marR="5080">
              <a:lnSpc>
                <a:spcPct val="114599"/>
              </a:lnSpc>
              <a:spcBef>
                <a:spcPts val="100"/>
              </a:spcBef>
            </a:pPr>
            <a:r>
              <a:rPr sz="1800" dirty="0">
                <a:solidFill>
                  <a:srgbClr val="FFFFFF"/>
                </a:solidFill>
                <a:latin typeface="Calibri"/>
                <a:cs typeface="Calibri"/>
              </a:rPr>
              <a:t>StreetGames</a:t>
            </a:r>
            <a:r>
              <a:rPr sz="1800" spc="-45" dirty="0">
                <a:solidFill>
                  <a:srgbClr val="FFFFFF"/>
                </a:solidFill>
                <a:latin typeface="Calibri"/>
                <a:cs typeface="Calibri"/>
              </a:rPr>
              <a:t> </a:t>
            </a:r>
            <a:r>
              <a:rPr sz="1800" dirty="0">
                <a:solidFill>
                  <a:srgbClr val="FFFFFF"/>
                </a:solidFill>
                <a:latin typeface="Calibri"/>
                <a:cs typeface="Calibri"/>
              </a:rPr>
              <a:t>is</a:t>
            </a:r>
            <a:r>
              <a:rPr sz="1800" spc="-45" dirty="0">
                <a:solidFill>
                  <a:srgbClr val="FFFFFF"/>
                </a:solidFill>
                <a:latin typeface="Calibri"/>
                <a:cs typeface="Calibri"/>
              </a:rPr>
              <a:t> </a:t>
            </a:r>
            <a:r>
              <a:rPr sz="1800" dirty="0">
                <a:solidFill>
                  <a:srgbClr val="FFFFFF"/>
                </a:solidFill>
                <a:latin typeface="Calibri"/>
                <a:cs typeface="Calibri"/>
              </a:rPr>
              <a:t>a</a:t>
            </a:r>
            <a:r>
              <a:rPr sz="1800" spc="-45" dirty="0">
                <a:solidFill>
                  <a:srgbClr val="FFFFFF"/>
                </a:solidFill>
                <a:latin typeface="Calibri"/>
                <a:cs typeface="Calibri"/>
              </a:rPr>
              <a:t> </a:t>
            </a:r>
            <a:r>
              <a:rPr sz="1800" dirty="0">
                <a:solidFill>
                  <a:srgbClr val="FFFFFF"/>
                </a:solidFill>
                <a:latin typeface="Calibri"/>
                <a:cs typeface="Calibri"/>
              </a:rPr>
              <a:t>special</a:t>
            </a:r>
            <a:r>
              <a:rPr sz="1800" spc="-45" dirty="0">
                <a:solidFill>
                  <a:srgbClr val="FFFFFF"/>
                </a:solidFill>
                <a:latin typeface="Calibri"/>
                <a:cs typeface="Calibri"/>
              </a:rPr>
              <a:t> </a:t>
            </a:r>
            <a:r>
              <a:rPr sz="1800" dirty="0">
                <a:solidFill>
                  <a:srgbClr val="FFFFFF"/>
                </a:solidFill>
                <a:latin typeface="Calibri"/>
                <a:cs typeface="Calibri"/>
              </a:rPr>
              <a:t>place</a:t>
            </a:r>
            <a:r>
              <a:rPr sz="1800" spc="-45" dirty="0">
                <a:solidFill>
                  <a:srgbClr val="FFFFFF"/>
                </a:solidFill>
                <a:latin typeface="Calibri"/>
                <a:cs typeface="Calibri"/>
              </a:rPr>
              <a:t> </a:t>
            </a:r>
            <a:r>
              <a:rPr sz="1800" dirty="0">
                <a:solidFill>
                  <a:srgbClr val="FFFFFF"/>
                </a:solidFill>
                <a:latin typeface="Calibri"/>
                <a:cs typeface="Calibri"/>
              </a:rPr>
              <a:t>to</a:t>
            </a:r>
            <a:r>
              <a:rPr sz="1800" spc="-45" dirty="0">
                <a:solidFill>
                  <a:srgbClr val="FFFFFF"/>
                </a:solidFill>
                <a:latin typeface="Calibri"/>
                <a:cs typeface="Calibri"/>
              </a:rPr>
              <a:t> </a:t>
            </a:r>
            <a:r>
              <a:rPr sz="1800" dirty="0">
                <a:solidFill>
                  <a:srgbClr val="FFFFFF"/>
                </a:solidFill>
                <a:latin typeface="Calibri"/>
                <a:cs typeface="Calibri"/>
              </a:rPr>
              <a:t>work.</a:t>
            </a:r>
            <a:r>
              <a:rPr sz="1800" spc="-45" dirty="0">
                <a:solidFill>
                  <a:srgbClr val="FFFFFF"/>
                </a:solidFill>
                <a:latin typeface="Calibri"/>
                <a:cs typeface="Calibri"/>
              </a:rPr>
              <a:t> </a:t>
            </a:r>
            <a:r>
              <a:rPr sz="1800" dirty="0">
                <a:solidFill>
                  <a:srgbClr val="FFFFFF"/>
                </a:solidFill>
                <a:latin typeface="Calibri"/>
                <a:cs typeface="Calibri"/>
              </a:rPr>
              <a:t>Our</a:t>
            </a:r>
            <a:r>
              <a:rPr sz="1800" spc="-45" dirty="0">
                <a:solidFill>
                  <a:srgbClr val="FFFFFF"/>
                </a:solidFill>
                <a:latin typeface="Calibri"/>
                <a:cs typeface="Calibri"/>
              </a:rPr>
              <a:t> </a:t>
            </a:r>
            <a:r>
              <a:rPr sz="1800" dirty="0">
                <a:solidFill>
                  <a:srgbClr val="FFFFFF"/>
                </a:solidFill>
                <a:latin typeface="Calibri"/>
                <a:cs typeface="Calibri"/>
              </a:rPr>
              <a:t>workplace</a:t>
            </a:r>
            <a:r>
              <a:rPr sz="1800" spc="-45" dirty="0">
                <a:solidFill>
                  <a:srgbClr val="FFFFFF"/>
                </a:solidFill>
                <a:latin typeface="Calibri"/>
                <a:cs typeface="Calibri"/>
              </a:rPr>
              <a:t> </a:t>
            </a:r>
            <a:r>
              <a:rPr sz="1800" dirty="0">
                <a:solidFill>
                  <a:srgbClr val="FFFFFF"/>
                </a:solidFill>
                <a:latin typeface="Calibri"/>
                <a:cs typeface="Calibri"/>
              </a:rPr>
              <a:t>is</a:t>
            </a:r>
            <a:r>
              <a:rPr sz="1800" spc="-40" dirty="0">
                <a:solidFill>
                  <a:srgbClr val="FFFFFF"/>
                </a:solidFill>
                <a:latin typeface="Calibri"/>
                <a:cs typeface="Calibri"/>
              </a:rPr>
              <a:t> </a:t>
            </a:r>
            <a:r>
              <a:rPr sz="1800" dirty="0">
                <a:solidFill>
                  <a:srgbClr val="FFFFFF"/>
                </a:solidFill>
                <a:latin typeface="Calibri"/>
                <a:cs typeface="Calibri"/>
              </a:rPr>
              <a:t>a</a:t>
            </a:r>
            <a:r>
              <a:rPr sz="1800" spc="-45" dirty="0">
                <a:solidFill>
                  <a:srgbClr val="FFFFFF"/>
                </a:solidFill>
                <a:latin typeface="Calibri"/>
                <a:cs typeface="Calibri"/>
              </a:rPr>
              <a:t> </a:t>
            </a:r>
            <a:r>
              <a:rPr sz="1800" dirty="0">
                <a:solidFill>
                  <a:srgbClr val="FFFFFF"/>
                </a:solidFill>
                <a:latin typeface="Calibri"/>
                <a:cs typeface="Calibri"/>
              </a:rPr>
              <a:t>community</a:t>
            </a:r>
            <a:r>
              <a:rPr sz="1800" spc="-45"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spc="-10" dirty="0">
                <a:solidFill>
                  <a:srgbClr val="FFFFFF"/>
                </a:solidFill>
                <a:latin typeface="Calibri"/>
                <a:cs typeface="Calibri"/>
              </a:rPr>
              <a:t>talented </a:t>
            </a:r>
            <a:r>
              <a:rPr sz="1800" dirty="0">
                <a:solidFill>
                  <a:srgbClr val="FFFFFF"/>
                </a:solidFill>
                <a:latin typeface="Calibri"/>
                <a:cs typeface="Calibri"/>
              </a:rPr>
              <a:t>people</a:t>
            </a:r>
            <a:r>
              <a:rPr sz="1800" spc="-45" dirty="0">
                <a:solidFill>
                  <a:srgbClr val="FFFFFF"/>
                </a:solidFill>
                <a:latin typeface="Calibri"/>
                <a:cs typeface="Calibri"/>
              </a:rPr>
              <a:t> </a:t>
            </a:r>
            <a:r>
              <a:rPr sz="1800" dirty="0">
                <a:solidFill>
                  <a:srgbClr val="FFFFFF"/>
                </a:solidFill>
                <a:latin typeface="Calibri"/>
                <a:cs typeface="Calibri"/>
              </a:rPr>
              <a:t>who</a:t>
            </a:r>
            <a:r>
              <a:rPr sz="1800" spc="-45" dirty="0">
                <a:solidFill>
                  <a:srgbClr val="FFFFFF"/>
                </a:solidFill>
                <a:latin typeface="Calibri"/>
                <a:cs typeface="Calibri"/>
              </a:rPr>
              <a:t> </a:t>
            </a:r>
            <a:r>
              <a:rPr sz="1800" dirty="0">
                <a:solidFill>
                  <a:srgbClr val="FFFFFF"/>
                </a:solidFill>
                <a:latin typeface="Calibri"/>
                <a:cs typeface="Calibri"/>
              </a:rPr>
              <a:t>work</a:t>
            </a:r>
            <a:r>
              <a:rPr sz="1800" spc="-40" dirty="0">
                <a:solidFill>
                  <a:srgbClr val="FFFFFF"/>
                </a:solidFill>
                <a:latin typeface="Calibri"/>
                <a:cs typeface="Calibri"/>
              </a:rPr>
              <a:t> </a:t>
            </a:r>
            <a:r>
              <a:rPr sz="1800" dirty="0">
                <a:solidFill>
                  <a:srgbClr val="FFFFFF"/>
                </a:solidFill>
                <a:latin typeface="Calibri"/>
                <a:cs typeface="Calibri"/>
              </a:rPr>
              <a:t>in</a:t>
            </a:r>
            <a:r>
              <a:rPr sz="1800" spc="-45" dirty="0">
                <a:solidFill>
                  <a:srgbClr val="FFFFFF"/>
                </a:solidFill>
                <a:latin typeface="Calibri"/>
                <a:cs typeface="Calibri"/>
              </a:rPr>
              <a:t> </a:t>
            </a:r>
            <a:r>
              <a:rPr sz="1800" dirty="0">
                <a:solidFill>
                  <a:srgbClr val="FFFFFF"/>
                </a:solidFill>
                <a:latin typeface="Calibri"/>
                <a:cs typeface="Calibri"/>
              </a:rPr>
              <a:t>innovative</a:t>
            </a:r>
            <a:r>
              <a:rPr sz="1800" spc="-40" dirty="0">
                <a:solidFill>
                  <a:srgbClr val="FFFFFF"/>
                </a:solidFill>
                <a:latin typeface="Calibri"/>
                <a:cs typeface="Calibri"/>
              </a:rPr>
              <a:t> </a:t>
            </a:r>
            <a:r>
              <a:rPr sz="1800" dirty="0">
                <a:solidFill>
                  <a:srgbClr val="FFFFFF"/>
                </a:solidFill>
                <a:latin typeface="Calibri"/>
                <a:cs typeface="Calibri"/>
              </a:rPr>
              <a:t>and</a:t>
            </a:r>
            <a:r>
              <a:rPr sz="1800" spc="-45" dirty="0">
                <a:solidFill>
                  <a:srgbClr val="FFFFFF"/>
                </a:solidFill>
                <a:latin typeface="Calibri"/>
                <a:cs typeface="Calibri"/>
              </a:rPr>
              <a:t> </a:t>
            </a:r>
            <a:r>
              <a:rPr sz="1800" spc="-20" dirty="0">
                <a:solidFill>
                  <a:srgbClr val="FFFFFF"/>
                </a:solidFill>
                <a:latin typeface="Calibri"/>
                <a:cs typeface="Calibri"/>
              </a:rPr>
              <a:t>co-</a:t>
            </a:r>
            <a:r>
              <a:rPr sz="1800" spc="-10" dirty="0">
                <a:solidFill>
                  <a:srgbClr val="FFFFFF"/>
                </a:solidFill>
                <a:latin typeface="Calibri"/>
                <a:cs typeface="Calibri"/>
              </a:rPr>
              <a:t>productive</a:t>
            </a:r>
            <a:r>
              <a:rPr sz="1800" spc="-40" dirty="0">
                <a:solidFill>
                  <a:srgbClr val="FFFFFF"/>
                </a:solidFill>
                <a:latin typeface="Calibri"/>
                <a:cs typeface="Calibri"/>
              </a:rPr>
              <a:t> </a:t>
            </a:r>
            <a:r>
              <a:rPr sz="1800" dirty="0">
                <a:solidFill>
                  <a:srgbClr val="FFFFFF"/>
                </a:solidFill>
                <a:latin typeface="Calibri"/>
                <a:cs typeface="Calibri"/>
              </a:rPr>
              <a:t>ways.</a:t>
            </a:r>
            <a:r>
              <a:rPr sz="1800" spc="-45" dirty="0">
                <a:solidFill>
                  <a:srgbClr val="FFFFFF"/>
                </a:solidFill>
                <a:latin typeface="Calibri"/>
                <a:cs typeface="Calibri"/>
              </a:rPr>
              <a:t> </a:t>
            </a:r>
            <a:r>
              <a:rPr sz="1800" dirty="0">
                <a:solidFill>
                  <a:srgbClr val="FFFFFF"/>
                </a:solidFill>
                <a:latin typeface="Calibri"/>
                <a:cs typeface="Calibri"/>
              </a:rPr>
              <a:t>How</a:t>
            </a:r>
            <a:r>
              <a:rPr sz="1800" spc="-40" dirty="0">
                <a:solidFill>
                  <a:srgbClr val="FFFFFF"/>
                </a:solidFill>
                <a:latin typeface="Calibri"/>
                <a:cs typeface="Calibri"/>
              </a:rPr>
              <a:t> </a:t>
            </a:r>
            <a:r>
              <a:rPr sz="1800" dirty="0">
                <a:solidFill>
                  <a:srgbClr val="FFFFFF"/>
                </a:solidFill>
                <a:latin typeface="Calibri"/>
                <a:cs typeface="Calibri"/>
              </a:rPr>
              <a:t>we</a:t>
            </a:r>
            <a:r>
              <a:rPr sz="1800" spc="-45" dirty="0">
                <a:solidFill>
                  <a:srgbClr val="FFFFFF"/>
                </a:solidFill>
                <a:latin typeface="Calibri"/>
                <a:cs typeface="Calibri"/>
              </a:rPr>
              <a:t> </a:t>
            </a:r>
            <a:r>
              <a:rPr sz="1800" dirty="0">
                <a:solidFill>
                  <a:srgbClr val="FFFFFF"/>
                </a:solidFill>
                <a:latin typeface="Calibri"/>
                <a:cs typeface="Calibri"/>
              </a:rPr>
              <a:t>work</a:t>
            </a:r>
            <a:r>
              <a:rPr sz="1800" spc="-45" dirty="0">
                <a:solidFill>
                  <a:srgbClr val="FFFFFF"/>
                </a:solidFill>
                <a:latin typeface="Calibri"/>
                <a:cs typeface="Calibri"/>
              </a:rPr>
              <a:t> </a:t>
            </a:r>
            <a:r>
              <a:rPr sz="1800" spc="-10" dirty="0">
                <a:solidFill>
                  <a:srgbClr val="FFFFFF"/>
                </a:solidFill>
                <a:latin typeface="Calibri"/>
                <a:cs typeface="Calibri"/>
              </a:rPr>
              <a:t>together </a:t>
            </a:r>
            <a:r>
              <a:rPr sz="1800" dirty="0">
                <a:solidFill>
                  <a:srgbClr val="FFFFFF"/>
                </a:solidFill>
                <a:latin typeface="Calibri"/>
                <a:cs typeface="Calibri"/>
              </a:rPr>
              <a:t>reflects</a:t>
            </a:r>
            <a:r>
              <a:rPr sz="1800" spc="-45" dirty="0">
                <a:solidFill>
                  <a:srgbClr val="FFFFFF"/>
                </a:solidFill>
                <a:latin typeface="Calibri"/>
                <a:cs typeface="Calibri"/>
              </a:rPr>
              <a:t> </a:t>
            </a:r>
            <a:r>
              <a:rPr sz="1800" dirty="0">
                <a:solidFill>
                  <a:srgbClr val="FFFFFF"/>
                </a:solidFill>
                <a:latin typeface="Calibri"/>
                <a:cs typeface="Calibri"/>
              </a:rPr>
              <a:t>a</a:t>
            </a:r>
            <a:r>
              <a:rPr sz="1800" spc="-40" dirty="0">
                <a:solidFill>
                  <a:srgbClr val="FFFFFF"/>
                </a:solidFill>
                <a:latin typeface="Calibri"/>
                <a:cs typeface="Calibri"/>
              </a:rPr>
              <a:t> </a:t>
            </a:r>
            <a:r>
              <a:rPr sz="1800" dirty="0">
                <a:solidFill>
                  <a:srgbClr val="FFFFFF"/>
                </a:solidFill>
                <a:latin typeface="Calibri"/>
                <a:cs typeface="Calibri"/>
              </a:rPr>
              <a:t>commitment</a:t>
            </a:r>
            <a:r>
              <a:rPr sz="1800" spc="-45" dirty="0">
                <a:solidFill>
                  <a:srgbClr val="FFFFFF"/>
                </a:solidFill>
                <a:latin typeface="Calibri"/>
                <a:cs typeface="Calibri"/>
              </a:rPr>
              <a:t> </a:t>
            </a:r>
            <a:r>
              <a:rPr sz="1800" dirty="0">
                <a:solidFill>
                  <a:srgbClr val="FFFFFF"/>
                </a:solidFill>
                <a:latin typeface="Calibri"/>
                <a:cs typeface="Calibri"/>
              </a:rPr>
              <a:t>we</a:t>
            </a:r>
            <a:r>
              <a:rPr sz="1800" spc="-40" dirty="0">
                <a:solidFill>
                  <a:srgbClr val="FFFFFF"/>
                </a:solidFill>
                <a:latin typeface="Calibri"/>
                <a:cs typeface="Calibri"/>
              </a:rPr>
              <a:t> </a:t>
            </a:r>
            <a:r>
              <a:rPr sz="1800" dirty="0">
                <a:solidFill>
                  <a:srgbClr val="FFFFFF"/>
                </a:solidFill>
                <a:latin typeface="Calibri"/>
                <a:cs typeface="Calibri"/>
              </a:rPr>
              <a:t>make</a:t>
            </a:r>
            <a:r>
              <a:rPr sz="1800" spc="-45" dirty="0">
                <a:solidFill>
                  <a:srgbClr val="FFFFFF"/>
                </a:solidFill>
                <a:latin typeface="Calibri"/>
                <a:cs typeface="Calibri"/>
              </a:rPr>
              <a:t> </a:t>
            </a:r>
            <a:r>
              <a:rPr sz="1800" dirty="0">
                <a:solidFill>
                  <a:srgbClr val="FFFFFF"/>
                </a:solidFill>
                <a:latin typeface="Calibri"/>
                <a:cs typeface="Calibri"/>
              </a:rPr>
              <a:t>to</a:t>
            </a:r>
            <a:r>
              <a:rPr sz="1800" spc="-40" dirty="0">
                <a:solidFill>
                  <a:srgbClr val="FFFFFF"/>
                </a:solidFill>
                <a:latin typeface="Calibri"/>
                <a:cs typeface="Calibri"/>
              </a:rPr>
              <a:t> </a:t>
            </a:r>
            <a:r>
              <a:rPr sz="1800" dirty="0">
                <a:solidFill>
                  <a:srgbClr val="FFFFFF"/>
                </a:solidFill>
                <a:latin typeface="Calibri"/>
                <a:cs typeface="Calibri"/>
              </a:rPr>
              <a:t>each</a:t>
            </a:r>
            <a:r>
              <a:rPr sz="1800" spc="-45" dirty="0">
                <a:solidFill>
                  <a:srgbClr val="FFFFFF"/>
                </a:solidFill>
                <a:latin typeface="Calibri"/>
                <a:cs typeface="Calibri"/>
              </a:rPr>
              <a:t> </a:t>
            </a:r>
            <a:r>
              <a:rPr sz="1800" dirty="0">
                <a:solidFill>
                  <a:srgbClr val="FFFFFF"/>
                </a:solidFill>
                <a:latin typeface="Calibri"/>
                <a:cs typeface="Calibri"/>
              </a:rPr>
              <a:t>other.</a:t>
            </a:r>
            <a:r>
              <a:rPr sz="1800" spc="-35" dirty="0">
                <a:solidFill>
                  <a:srgbClr val="FFFFFF"/>
                </a:solidFill>
                <a:latin typeface="Calibri"/>
                <a:cs typeface="Calibri"/>
              </a:rPr>
              <a:t> </a:t>
            </a:r>
            <a:r>
              <a:rPr sz="1800" b="1" dirty="0">
                <a:solidFill>
                  <a:srgbClr val="FFFFFF"/>
                </a:solidFill>
                <a:latin typeface="Calibri"/>
                <a:cs typeface="Calibri"/>
              </a:rPr>
              <a:t>We</a:t>
            </a:r>
            <a:r>
              <a:rPr sz="1800" b="1" spc="-45" dirty="0">
                <a:solidFill>
                  <a:srgbClr val="FFFFFF"/>
                </a:solidFill>
                <a:latin typeface="Calibri"/>
                <a:cs typeface="Calibri"/>
              </a:rPr>
              <a:t> </a:t>
            </a:r>
            <a:r>
              <a:rPr sz="1800" b="1" dirty="0">
                <a:solidFill>
                  <a:srgbClr val="FFFFFF"/>
                </a:solidFill>
                <a:latin typeface="Calibri"/>
                <a:cs typeface="Calibri"/>
              </a:rPr>
              <a:t>are</a:t>
            </a:r>
            <a:r>
              <a:rPr sz="1800" b="1" spc="-40" dirty="0">
                <a:solidFill>
                  <a:srgbClr val="FFFFFF"/>
                </a:solidFill>
                <a:latin typeface="Calibri"/>
                <a:cs typeface="Calibri"/>
              </a:rPr>
              <a:t> </a:t>
            </a:r>
            <a:r>
              <a:rPr sz="1800" b="1" dirty="0">
                <a:solidFill>
                  <a:srgbClr val="FFFFFF"/>
                </a:solidFill>
                <a:latin typeface="Calibri"/>
                <a:cs typeface="Calibri"/>
              </a:rPr>
              <a:t>committed</a:t>
            </a:r>
            <a:r>
              <a:rPr sz="1800" b="1" spc="-45" dirty="0">
                <a:solidFill>
                  <a:srgbClr val="FFFFFF"/>
                </a:solidFill>
                <a:latin typeface="Calibri"/>
                <a:cs typeface="Calibri"/>
              </a:rPr>
              <a:t> </a:t>
            </a:r>
            <a:r>
              <a:rPr sz="1800" b="1" spc="-25" dirty="0">
                <a:solidFill>
                  <a:srgbClr val="FFFFFF"/>
                </a:solidFill>
                <a:latin typeface="Calibri"/>
                <a:cs typeface="Calibri"/>
              </a:rPr>
              <a:t>to:</a:t>
            </a:r>
            <a:endParaRPr sz="1800">
              <a:latin typeface="Calibri"/>
              <a:cs typeface="Calibri"/>
            </a:endParaRPr>
          </a:p>
        </p:txBody>
      </p:sp>
      <p:sp>
        <p:nvSpPr>
          <p:cNvPr id="5" name="object 5"/>
          <p:cNvSpPr txBox="1"/>
          <p:nvPr/>
        </p:nvSpPr>
        <p:spPr>
          <a:xfrm>
            <a:off x="2465014" y="2748599"/>
            <a:ext cx="5300345" cy="99314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Respecting</a:t>
            </a:r>
            <a:r>
              <a:rPr sz="1800" b="1" spc="-55" dirty="0">
                <a:solidFill>
                  <a:srgbClr val="FFFFFF"/>
                </a:solidFill>
                <a:latin typeface="Calibri"/>
                <a:cs typeface="Calibri"/>
              </a:rPr>
              <a:t> </a:t>
            </a:r>
            <a:r>
              <a:rPr sz="1800" b="1" spc="-10" dirty="0">
                <a:solidFill>
                  <a:srgbClr val="FFFFFF"/>
                </a:solidFill>
                <a:latin typeface="Calibri"/>
                <a:cs typeface="Calibri"/>
              </a:rPr>
              <a:t>Everyone</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Valuing</a:t>
            </a:r>
            <a:r>
              <a:rPr sz="1600" spc="190" dirty="0">
                <a:solidFill>
                  <a:srgbClr val="FFFFFF"/>
                </a:solidFill>
                <a:latin typeface="Calibri"/>
                <a:cs typeface="Calibri"/>
              </a:rPr>
              <a:t> </a:t>
            </a:r>
            <a:r>
              <a:rPr sz="1600" dirty="0">
                <a:solidFill>
                  <a:srgbClr val="FFFFFF"/>
                </a:solidFill>
                <a:latin typeface="Calibri"/>
                <a:cs typeface="Calibri"/>
              </a:rPr>
              <a:t>every</a:t>
            </a:r>
            <a:r>
              <a:rPr sz="1600" spc="190" dirty="0">
                <a:solidFill>
                  <a:srgbClr val="FFFFFF"/>
                </a:solidFill>
                <a:latin typeface="Calibri"/>
                <a:cs typeface="Calibri"/>
              </a:rPr>
              <a:t> </a:t>
            </a:r>
            <a:r>
              <a:rPr sz="1600" dirty="0">
                <a:solidFill>
                  <a:srgbClr val="FFFFFF"/>
                </a:solidFill>
                <a:latin typeface="Calibri"/>
                <a:cs typeface="Calibri"/>
              </a:rPr>
              <a:t>member</a:t>
            </a:r>
            <a:r>
              <a:rPr sz="1600" spc="190" dirty="0">
                <a:solidFill>
                  <a:srgbClr val="FFFFFF"/>
                </a:solidFill>
                <a:latin typeface="Calibri"/>
                <a:cs typeface="Calibri"/>
              </a:rPr>
              <a:t> </a:t>
            </a:r>
            <a:r>
              <a:rPr sz="1600" dirty="0">
                <a:solidFill>
                  <a:srgbClr val="FFFFFF"/>
                </a:solidFill>
                <a:latin typeface="Calibri"/>
                <a:cs typeface="Calibri"/>
              </a:rPr>
              <a:t>of</a:t>
            </a:r>
            <a:r>
              <a:rPr sz="1600" spc="190" dirty="0">
                <a:solidFill>
                  <a:srgbClr val="FFFFFF"/>
                </a:solidFill>
                <a:latin typeface="Calibri"/>
                <a:cs typeface="Calibri"/>
              </a:rPr>
              <a:t> </a:t>
            </a:r>
            <a:r>
              <a:rPr sz="1600" dirty="0">
                <a:solidFill>
                  <a:srgbClr val="FFFFFF"/>
                </a:solidFill>
                <a:latin typeface="Calibri"/>
                <a:cs typeface="Calibri"/>
              </a:rPr>
              <a:t>our</a:t>
            </a:r>
            <a:r>
              <a:rPr sz="1600" spc="190" dirty="0">
                <a:solidFill>
                  <a:srgbClr val="FFFFFF"/>
                </a:solidFill>
                <a:latin typeface="Calibri"/>
                <a:cs typeface="Calibri"/>
              </a:rPr>
              <a:t> </a:t>
            </a:r>
            <a:r>
              <a:rPr sz="1600" dirty="0">
                <a:solidFill>
                  <a:srgbClr val="FFFFFF"/>
                </a:solidFill>
                <a:latin typeface="Calibri"/>
                <a:cs typeface="Calibri"/>
              </a:rPr>
              <a:t>workplace</a:t>
            </a:r>
            <a:r>
              <a:rPr sz="1600" spc="195" dirty="0">
                <a:solidFill>
                  <a:srgbClr val="FFFFFF"/>
                </a:solidFill>
                <a:latin typeface="Calibri"/>
                <a:cs typeface="Calibri"/>
              </a:rPr>
              <a:t> </a:t>
            </a:r>
            <a:r>
              <a:rPr sz="1600" dirty="0">
                <a:solidFill>
                  <a:srgbClr val="FFFFFF"/>
                </a:solidFill>
                <a:latin typeface="Calibri"/>
                <a:cs typeface="Calibri"/>
              </a:rPr>
              <a:t>community,</a:t>
            </a:r>
            <a:r>
              <a:rPr sz="1600" spc="190" dirty="0">
                <a:solidFill>
                  <a:srgbClr val="FFFFFF"/>
                </a:solidFill>
                <a:latin typeface="Calibri"/>
                <a:cs typeface="Calibri"/>
              </a:rPr>
              <a:t> </a:t>
            </a:r>
            <a:r>
              <a:rPr sz="1600" spc="-10" dirty="0">
                <a:solidFill>
                  <a:srgbClr val="FFFFFF"/>
                </a:solidFill>
                <a:latin typeface="Calibri"/>
                <a:cs typeface="Calibri"/>
              </a:rPr>
              <a:t>treating </a:t>
            </a:r>
            <a:r>
              <a:rPr sz="1600" dirty="0">
                <a:solidFill>
                  <a:srgbClr val="FFFFFF"/>
                </a:solidFill>
                <a:latin typeface="Calibri"/>
                <a:cs typeface="Calibri"/>
              </a:rPr>
              <a:t>each</a:t>
            </a:r>
            <a:r>
              <a:rPr sz="1600" spc="140" dirty="0">
                <a:solidFill>
                  <a:srgbClr val="FFFFFF"/>
                </a:solidFill>
                <a:latin typeface="Calibri"/>
                <a:cs typeface="Calibri"/>
              </a:rPr>
              <a:t> </a:t>
            </a:r>
            <a:r>
              <a:rPr sz="1600" dirty="0">
                <a:solidFill>
                  <a:srgbClr val="FFFFFF"/>
                </a:solidFill>
                <a:latin typeface="Calibri"/>
                <a:cs typeface="Calibri"/>
              </a:rPr>
              <a:t>other</a:t>
            </a:r>
            <a:r>
              <a:rPr sz="1600" spc="140" dirty="0">
                <a:solidFill>
                  <a:srgbClr val="FFFFFF"/>
                </a:solidFill>
                <a:latin typeface="Calibri"/>
                <a:cs typeface="Calibri"/>
              </a:rPr>
              <a:t> </a:t>
            </a:r>
            <a:r>
              <a:rPr sz="1600" dirty="0">
                <a:solidFill>
                  <a:srgbClr val="FFFFFF"/>
                </a:solidFill>
                <a:latin typeface="Calibri"/>
                <a:cs typeface="Calibri"/>
              </a:rPr>
              <a:t>as</a:t>
            </a:r>
            <a:r>
              <a:rPr sz="1600" spc="140" dirty="0">
                <a:solidFill>
                  <a:srgbClr val="FFFFFF"/>
                </a:solidFill>
                <a:latin typeface="Calibri"/>
                <a:cs typeface="Calibri"/>
              </a:rPr>
              <a:t> </a:t>
            </a:r>
            <a:r>
              <a:rPr sz="1600" dirty="0">
                <a:solidFill>
                  <a:srgbClr val="FFFFFF"/>
                </a:solidFill>
                <a:latin typeface="Calibri"/>
                <a:cs typeface="Calibri"/>
              </a:rPr>
              <a:t>equals</a:t>
            </a:r>
            <a:r>
              <a:rPr sz="1600" spc="140" dirty="0">
                <a:solidFill>
                  <a:srgbClr val="FFFFFF"/>
                </a:solidFill>
                <a:latin typeface="Calibri"/>
                <a:cs typeface="Calibri"/>
              </a:rPr>
              <a:t> </a:t>
            </a:r>
            <a:r>
              <a:rPr sz="1600" dirty="0">
                <a:solidFill>
                  <a:srgbClr val="FFFFFF"/>
                </a:solidFill>
                <a:latin typeface="Calibri"/>
                <a:cs typeface="Calibri"/>
              </a:rPr>
              <a:t>and</a:t>
            </a:r>
            <a:r>
              <a:rPr sz="1600" spc="145" dirty="0">
                <a:solidFill>
                  <a:srgbClr val="FFFFFF"/>
                </a:solidFill>
                <a:latin typeface="Calibri"/>
                <a:cs typeface="Calibri"/>
              </a:rPr>
              <a:t> </a:t>
            </a:r>
            <a:r>
              <a:rPr sz="1600" dirty="0">
                <a:solidFill>
                  <a:srgbClr val="FFFFFF"/>
                </a:solidFill>
                <a:latin typeface="Calibri"/>
                <a:cs typeface="Calibri"/>
              </a:rPr>
              <a:t>with</a:t>
            </a:r>
            <a:r>
              <a:rPr sz="1600" spc="140" dirty="0">
                <a:solidFill>
                  <a:srgbClr val="FFFFFF"/>
                </a:solidFill>
                <a:latin typeface="Calibri"/>
                <a:cs typeface="Calibri"/>
              </a:rPr>
              <a:t> </a:t>
            </a:r>
            <a:r>
              <a:rPr sz="1600" spc="-10" dirty="0">
                <a:solidFill>
                  <a:srgbClr val="FFFFFF"/>
                </a:solidFill>
                <a:latin typeface="Calibri"/>
                <a:cs typeface="Calibri"/>
              </a:rPr>
              <a:t>kindness.</a:t>
            </a:r>
            <a:endParaRPr sz="1600">
              <a:latin typeface="Calibri"/>
              <a:cs typeface="Calibri"/>
            </a:endParaRPr>
          </a:p>
        </p:txBody>
      </p:sp>
      <p:sp>
        <p:nvSpPr>
          <p:cNvPr id="6" name="object 6"/>
          <p:cNvSpPr txBox="1"/>
          <p:nvPr/>
        </p:nvSpPr>
        <p:spPr>
          <a:xfrm>
            <a:off x="2465014" y="4260069"/>
            <a:ext cx="5389880" cy="1269365"/>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5" dirty="0">
                <a:solidFill>
                  <a:srgbClr val="FFFFFF"/>
                </a:solidFill>
                <a:latin typeface="Calibri"/>
                <a:cs typeface="Calibri"/>
              </a:rPr>
              <a:t> </a:t>
            </a:r>
            <a:r>
              <a:rPr sz="1800" b="1" spc="-10" dirty="0">
                <a:solidFill>
                  <a:srgbClr val="FFFFFF"/>
                </a:solidFill>
                <a:latin typeface="Calibri"/>
                <a:cs typeface="Calibri"/>
              </a:rPr>
              <a:t>Inclusive</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Celebrating</a:t>
            </a:r>
            <a:r>
              <a:rPr sz="1600" spc="210" dirty="0">
                <a:solidFill>
                  <a:srgbClr val="FFFFFF"/>
                </a:solidFill>
                <a:latin typeface="Calibri"/>
                <a:cs typeface="Calibri"/>
              </a:rPr>
              <a:t> </a:t>
            </a:r>
            <a:r>
              <a:rPr sz="1600" dirty="0">
                <a:solidFill>
                  <a:srgbClr val="FFFFFF"/>
                </a:solidFill>
                <a:latin typeface="Calibri"/>
                <a:cs typeface="Calibri"/>
              </a:rPr>
              <a:t>the</a:t>
            </a:r>
            <a:r>
              <a:rPr sz="1600" spc="215" dirty="0">
                <a:solidFill>
                  <a:srgbClr val="FFFFFF"/>
                </a:solidFill>
                <a:latin typeface="Calibri"/>
                <a:cs typeface="Calibri"/>
              </a:rPr>
              <a:t> </a:t>
            </a:r>
            <a:r>
              <a:rPr sz="1600" dirty="0">
                <a:solidFill>
                  <a:srgbClr val="FFFFFF"/>
                </a:solidFill>
                <a:latin typeface="Calibri"/>
                <a:cs typeface="Calibri"/>
              </a:rPr>
              <a:t>diversity</a:t>
            </a:r>
            <a:r>
              <a:rPr sz="1600" spc="215" dirty="0">
                <a:solidFill>
                  <a:srgbClr val="FFFFFF"/>
                </a:solidFill>
                <a:latin typeface="Calibri"/>
                <a:cs typeface="Calibri"/>
              </a:rPr>
              <a:t> </a:t>
            </a:r>
            <a:r>
              <a:rPr sz="1600" dirty="0">
                <a:solidFill>
                  <a:srgbClr val="FFFFFF"/>
                </a:solidFill>
                <a:latin typeface="Calibri"/>
                <a:cs typeface="Calibri"/>
              </a:rPr>
              <a:t>in</a:t>
            </a:r>
            <a:r>
              <a:rPr sz="1600" spc="215" dirty="0">
                <a:solidFill>
                  <a:srgbClr val="FFFFFF"/>
                </a:solidFill>
                <a:latin typeface="Calibri"/>
                <a:cs typeface="Calibri"/>
              </a:rPr>
              <a:t> </a:t>
            </a:r>
            <a:r>
              <a:rPr sz="1600" dirty="0">
                <a:solidFill>
                  <a:srgbClr val="FFFFFF"/>
                </a:solidFill>
                <a:latin typeface="Calibri"/>
                <a:cs typeface="Calibri"/>
              </a:rPr>
              <a:t>our</a:t>
            </a:r>
            <a:r>
              <a:rPr sz="1600" spc="215" dirty="0">
                <a:solidFill>
                  <a:srgbClr val="FFFFFF"/>
                </a:solidFill>
                <a:latin typeface="Calibri"/>
                <a:cs typeface="Calibri"/>
              </a:rPr>
              <a:t> </a:t>
            </a:r>
            <a:r>
              <a:rPr sz="1600" dirty="0">
                <a:solidFill>
                  <a:srgbClr val="FFFFFF"/>
                </a:solidFill>
                <a:latin typeface="Calibri"/>
                <a:cs typeface="Calibri"/>
              </a:rPr>
              <a:t>workplace</a:t>
            </a:r>
            <a:r>
              <a:rPr sz="1600" spc="210" dirty="0">
                <a:solidFill>
                  <a:srgbClr val="FFFFFF"/>
                </a:solidFill>
                <a:latin typeface="Calibri"/>
                <a:cs typeface="Calibri"/>
              </a:rPr>
              <a:t> </a:t>
            </a:r>
            <a:r>
              <a:rPr sz="1600" dirty="0">
                <a:solidFill>
                  <a:srgbClr val="FFFFFF"/>
                </a:solidFill>
                <a:latin typeface="Calibri"/>
                <a:cs typeface="Calibri"/>
              </a:rPr>
              <a:t>community,</a:t>
            </a:r>
            <a:r>
              <a:rPr sz="1600" spc="215" dirty="0">
                <a:solidFill>
                  <a:srgbClr val="FFFFFF"/>
                </a:solidFill>
                <a:latin typeface="Calibri"/>
                <a:cs typeface="Calibri"/>
              </a:rPr>
              <a:t> </a:t>
            </a:r>
            <a:r>
              <a:rPr sz="1600" spc="-10" dirty="0">
                <a:solidFill>
                  <a:srgbClr val="FFFFFF"/>
                </a:solidFill>
                <a:latin typeface="Calibri"/>
                <a:cs typeface="Calibri"/>
              </a:rPr>
              <a:t>valuing </a:t>
            </a:r>
            <a:r>
              <a:rPr sz="1600" dirty="0">
                <a:solidFill>
                  <a:srgbClr val="FFFFFF"/>
                </a:solidFill>
                <a:latin typeface="Calibri"/>
                <a:cs typeface="Calibri"/>
              </a:rPr>
              <a:t>each</a:t>
            </a:r>
            <a:r>
              <a:rPr sz="1600" spc="260" dirty="0">
                <a:solidFill>
                  <a:srgbClr val="FFFFFF"/>
                </a:solidFill>
                <a:latin typeface="Calibri"/>
                <a:cs typeface="Calibri"/>
              </a:rPr>
              <a:t> </a:t>
            </a:r>
            <a:r>
              <a:rPr sz="1600" dirty="0">
                <a:solidFill>
                  <a:srgbClr val="FFFFFF"/>
                </a:solidFill>
                <a:latin typeface="Calibri"/>
                <a:cs typeface="Calibri"/>
              </a:rPr>
              <a:t>others'</a:t>
            </a:r>
            <a:r>
              <a:rPr sz="1600" spc="260" dirty="0">
                <a:solidFill>
                  <a:srgbClr val="FFFFFF"/>
                </a:solidFill>
                <a:latin typeface="Calibri"/>
                <a:cs typeface="Calibri"/>
              </a:rPr>
              <a:t> </a:t>
            </a:r>
            <a:r>
              <a:rPr sz="1600" dirty="0">
                <a:solidFill>
                  <a:srgbClr val="FFFFFF"/>
                </a:solidFill>
                <a:latin typeface="Calibri"/>
                <a:cs typeface="Calibri"/>
              </a:rPr>
              <a:t>experiences,</a:t>
            </a:r>
            <a:r>
              <a:rPr sz="1600" spc="260" dirty="0">
                <a:solidFill>
                  <a:srgbClr val="FFFFFF"/>
                </a:solidFill>
                <a:latin typeface="Calibri"/>
                <a:cs typeface="Calibri"/>
              </a:rPr>
              <a:t> </a:t>
            </a:r>
            <a:r>
              <a:rPr sz="1600" dirty="0">
                <a:solidFill>
                  <a:srgbClr val="FFFFFF"/>
                </a:solidFill>
                <a:latin typeface="Calibri"/>
                <a:cs typeface="Calibri"/>
              </a:rPr>
              <a:t>skills,</a:t>
            </a:r>
            <a:r>
              <a:rPr sz="1600" spc="260" dirty="0">
                <a:solidFill>
                  <a:srgbClr val="FFFFFF"/>
                </a:solidFill>
                <a:latin typeface="Calibri"/>
                <a:cs typeface="Calibri"/>
              </a:rPr>
              <a:t> </a:t>
            </a:r>
            <a:r>
              <a:rPr sz="1600" dirty="0">
                <a:solidFill>
                  <a:srgbClr val="FFFFFF"/>
                </a:solidFill>
                <a:latin typeface="Calibri"/>
                <a:cs typeface="Calibri"/>
              </a:rPr>
              <a:t>expertise,</a:t>
            </a:r>
            <a:r>
              <a:rPr sz="1600" spc="260" dirty="0">
                <a:solidFill>
                  <a:srgbClr val="FFFFFF"/>
                </a:solidFill>
                <a:latin typeface="Calibri"/>
                <a:cs typeface="Calibri"/>
              </a:rPr>
              <a:t> </a:t>
            </a:r>
            <a:r>
              <a:rPr sz="1600" dirty="0">
                <a:solidFill>
                  <a:srgbClr val="FFFFFF"/>
                </a:solidFill>
                <a:latin typeface="Calibri"/>
                <a:cs typeface="Calibri"/>
              </a:rPr>
              <a:t>preferences</a:t>
            </a:r>
            <a:r>
              <a:rPr sz="1600" spc="260" dirty="0">
                <a:solidFill>
                  <a:srgbClr val="FFFFFF"/>
                </a:solidFill>
                <a:latin typeface="Calibri"/>
                <a:cs typeface="Calibri"/>
              </a:rPr>
              <a:t> </a:t>
            </a:r>
            <a:r>
              <a:rPr sz="1600" spc="-25" dirty="0">
                <a:solidFill>
                  <a:srgbClr val="FFFFFF"/>
                </a:solidFill>
                <a:latin typeface="Calibri"/>
                <a:cs typeface="Calibri"/>
              </a:rPr>
              <a:t>and </a:t>
            </a:r>
            <a:r>
              <a:rPr sz="1600" spc="-10" dirty="0">
                <a:solidFill>
                  <a:srgbClr val="FFFFFF"/>
                </a:solidFill>
                <a:latin typeface="Calibri"/>
                <a:cs typeface="Calibri"/>
              </a:rPr>
              <a:t>thoughts.</a:t>
            </a:r>
            <a:endParaRPr sz="1600">
              <a:latin typeface="Calibri"/>
              <a:cs typeface="Calibri"/>
            </a:endParaRPr>
          </a:p>
        </p:txBody>
      </p:sp>
      <p:sp>
        <p:nvSpPr>
          <p:cNvPr id="7" name="object 7"/>
          <p:cNvSpPr txBox="1"/>
          <p:nvPr/>
        </p:nvSpPr>
        <p:spPr>
          <a:xfrm>
            <a:off x="2465014" y="5768856"/>
            <a:ext cx="5344795" cy="154559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0" dirty="0">
                <a:solidFill>
                  <a:srgbClr val="FFFFFF"/>
                </a:solidFill>
                <a:latin typeface="Calibri"/>
                <a:cs typeface="Calibri"/>
              </a:rPr>
              <a:t> </a:t>
            </a:r>
            <a:r>
              <a:rPr sz="1800" b="1" dirty="0">
                <a:solidFill>
                  <a:srgbClr val="FFFFFF"/>
                </a:solidFill>
                <a:latin typeface="Calibri"/>
                <a:cs typeface="Calibri"/>
              </a:rPr>
              <a:t>Team</a:t>
            </a:r>
            <a:r>
              <a:rPr sz="1800" b="1" spc="-25" dirty="0">
                <a:solidFill>
                  <a:srgbClr val="FFFFFF"/>
                </a:solidFill>
                <a:latin typeface="Calibri"/>
                <a:cs typeface="Calibri"/>
              </a:rPr>
              <a:t> </a:t>
            </a:r>
            <a:r>
              <a:rPr sz="1800" b="1" spc="-10" dirty="0">
                <a:solidFill>
                  <a:srgbClr val="FFFFFF"/>
                </a:solidFill>
                <a:latin typeface="Calibri"/>
                <a:cs typeface="Calibri"/>
              </a:rPr>
              <a:t>Players</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Being</a:t>
            </a:r>
            <a:r>
              <a:rPr sz="1600" spc="180" dirty="0">
                <a:solidFill>
                  <a:srgbClr val="FFFFFF"/>
                </a:solidFill>
                <a:latin typeface="Calibri"/>
                <a:cs typeface="Calibri"/>
              </a:rPr>
              <a:t> </a:t>
            </a:r>
            <a:r>
              <a:rPr sz="1600" dirty="0">
                <a:solidFill>
                  <a:srgbClr val="FFFFFF"/>
                </a:solidFill>
                <a:latin typeface="Calibri"/>
                <a:cs typeface="Calibri"/>
              </a:rPr>
              <a:t>reliable</a:t>
            </a:r>
            <a:r>
              <a:rPr sz="1600" spc="185" dirty="0">
                <a:solidFill>
                  <a:srgbClr val="FFFFFF"/>
                </a:solidFill>
                <a:latin typeface="Calibri"/>
                <a:cs typeface="Calibri"/>
              </a:rPr>
              <a:t> </a:t>
            </a:r>
            <a:r>
              <a:rPr sz="1600" dirty="0">
                <a:solidFill>
                  <a:srgbClr val="FFFFFF"/>
                </a:solidFill>
                <a:latin typeface="Calibri"/>
                <a:cs typeface="Calibri"/>
              </a:rPr>
              <a:t>for</a:t>
            </a:r>
            <a:r>
              <a:rPr sz="1600" spc="185" dirty="0">
                <a:solidFill>
                  <a:srgbClr val="FFFFFF"/>
                </a:solidFill>
                <a:latin typeface="Calibri"/>
                <a:cs typeface="Calibri"/>
              </a:rPr>
              <a:t> </a:t>
            </a:r>
            <a:r>
              <a:rPr sz="1600" dirty="0">
                <a:solidFill>
                  <a:srgbClr val="FFFFFF"/>
                </a:solidFill>
                <a:latin typeface="Calibri"/>
                <a:cs typeface="Calibri"/>
              </a:rPr>
              <a:t>each</a:t>
            </a:r>
            <a:r>
              <a:rPr sz="1600" spc="185" dirty="0">
                <a:solidFill>
                  <a:srgbClr val="FFFFFF"/>
                </a:solidFill>
                <a:latin typeface="Calibri"/>
                <a:cs typeface="Calibri"/>
              </a:rPr>
              <a:t> </a:t>
            </a:r>
            <a:r>
              <a:rPr sz="1600" dirty="0">
                <a:solidFill>
                  <a:srgbClr val="FFFFFF"/>
                </a:solidFill>
                <a:latin typeface="Calibri"/>
                <a:cs typeface="Calibri"/>
              </a:rPr>
              <a:t>other.</a:t>
            </a:r>
            <a:r>
              <a:rPr sz="1600" spc="185" dirty="0">
                <a:solidFill>
                  <a:srgbClr val="FFFFFF"/>
                </a:solidFill>
                <a:latin typeface="Calibri"/>
                <a:cs typeface="Calibri"/>
              </a:rPr>
              <a:t> </a:t>
            </a:r>
            <a:r>
              <a:rPr sz="1600" dirty="0">
                <a:solidFill>
                  <a:srgbClr val="FFFFFF"/>
                </a:solidFill>
                <a:latin typeface="Calibri"/>
                <a:cs typeface="Calibri"/>
              </a:rPr>
              <a:t>Supporting</a:t>
            </a:r>
            <a:r>
              <a:rPr sz="1600" spc="185" dirty="0">
                <a:solidFill>
                  <a:srgbClr val="FFFFFF"/>
                </a:solidFill>
                <a:latin typeface="Calibri"/>
                <a:cs typeface="Calibri"/>
              </a:rPr>
              <a:t> </a:t>
            </a:r>
            <a:r>
              <a:rPr sz="1600" dirty="0">
                <a:solidFill>
                  <a:srgbClr val="FFFFFF"/>
                </a:solidFill>
                <a:latin typeface="Calibri"/>
                <a:cs typeface="Calibri"/>
              </a:rPr>
              <a:t>one</a:t>
            </a:r>
            <a:r>
              <a:rPr sz="1600" spc="185" dirty="0">
                <a:solidFill>
                  <a:srgbClr val="FFFFFF"/>
                </a:solidFill>
                <a:latin typeface="Calibri"/>
                <a:cs typeface="Calibri"/>
              </a:rPr>
              <a:t> </a:t>
            </a:r>
            <a:r>
              <a:rPr sz="1600" dirty="0">
                <a:solidFill>
                  <a:srgbClr val="FFFFFF"/>
                </a:solidFill>
                <a:latin typeface="Calibri"/>
                <a:cs typeface="Calibri"/>
              </a:rPr>
              <a:t>another</a:t>
            </a:r>
            <a:r>
              <a:rPr sz="1600" spc="185" dirty="0">
                <a:solidFill>
                  <a:srgbClr val="FFFFFF"/>
                </a:solidFill>
                <a:latin typeface="Calibri"/>
                <a:cs typeface="Calibri"/>
              </a:rPr>
              <a:t> </a:t>
            </a:r>
            <a:r>
              <a:rPr sz="1600" spc="-25" dirty="0">
                <a:solidFill>
                  <a:srgbClr val="FFFFFF"/>
                </a:solidFill>
                <a:latin typeface="Calibri"/>
                <a:cs typeface="Calibri"/>
              </a:rPr>
              <a:t>to </a:t>
            </a:r>
            <a:r>
              <a:rPr sz="1600" dirty="0">
                <a:solidFill>
                  <a:srgbClr val="FFFFFF"/>
                </a:solidFill>
                <a:latin typeface="Calibri"/>
                <a:cs typeface="Calibri"/>
              </a:rPr>
              <a:t>achieve.</a:t>
            </a:r>
            <a:r>
              <a:rPr sz="1600" spc="195" dirty="0">
                <a:solidFill>
                  <a:srgbClr val="FFFFFF"/>
                </a:solidFill>
                <a:latin typeface="Calibri"/>
                <a:cs typeface="Calibri"/>
              </a:rPr>
              <a:t> </a:t>
            </a:r>
            <a:r>
              <a:rPr sz="1600" dirty="0">
                <a:solidFill>
                  <a:srgbClr val="FFFFFF"/>
                </a:solidFill>
                <a:latin typeface="Calibri"/>
                <a:cs typeface="Calibri"/>
              </a:rPr>
              <a:t>Creating</a:t>
            </a:r>
            <a:r>
              <a:rPr sz="1600" spc="200" dirty="0">
                <a:solidFill>
                  <a:srgbClr val="FFFFFF"/>
                </a:solidFill>
                <a:latin typeface="Calibri"/>
                <a:cs typeface="Calibri"/>
              </a:rPr>
              <a:t> </a:t>
            </a:r>
            <a:r>
              <a:rPr sz="1600" dirty="0">
                <a:solidFill>
                  <a:srgbClr val="FFFFFF"/>
                </a:solidFill>
                <a:latin typeface="Calibri"/>
                <a:cs typeface="Calibri"/>
              </a:rPr>
              <a:t>an</a:t>
            </a:r>
            <a:r>
              <a:rPr sz="1600" spc="200" dirty="0">
                <a:solidFill>
                  <a:srgbClr val="FFFFFF"/>
                </a:solidFill>
                <a:latin typeface="Calibri"/>
                <a:cs typeface="Calibri"/>
              </a:rPr>
              <a:t> </a:t>
            </a:r>
            <a:r>
              <a:rPr sz="1600" dirty="0">
                <a:solidFill>
                  <a:srgbClr val="FFFFFF"/>
                </a:solidFill>
                <a:latin typeface="Calibri"/>
                <a:cs typeface="Calibri"/>
              </a:rPr>
              <a:t>environment</a:t>
            </a:r>
            <a:r>
              <a:rPr sz="1600" spc="195" dirty="0">
                <a:solidFill>
                  <a:srgbClr val="FFFFFF"/>
                </a:solidFill>
                <a:latin typeface="Calibri"/>
                <a:cs typeface="Calibri"/>
              </a:rPr>
              <a:t> </a:t>
            </a:r>
            <a:r>
              <a:rPr sz="1600" dirty="0">
                <a:solidFill>
                  <a:srgbClr val="FFFFFF"/>
                </a:solidFill>
                <a:latin typeface="Calibri"/>
                <a:cs typeface="Calibri"/>
              </a:rPr>
              <a:t>where</a:t>
            </a:r>
            <a:r>
              <a:rPr sz="1600" spc="200" dirty="0">
                <a:solidFill>
                  <a:srgbClr val="FFFFFF"/>
                </a:solidFill>
                <a:latin typeface="Calibri"/>
                <a:cs typeface="Calibri"/>
              </a:rPr>
              <a:t> </a:t>
            </a:r>
            <a:r>
              <a:rPr sz="1600" dirty="0">
                <a:solidFill>
                  <a:srgbClr val="FFFFFF"/>
                </a:solidFill>
                <a:latin typeface="Calibri"/>
                <a:cs typeface="Calibri"/>
              </a:rPr>
              <a:t>people</a:t>
            </a:r>
            <a:r>
              <a:rPr sz="1600" spc="200" dirty="0">
                <a:solidFill>
                  <a:srgbClr val="FFFFFF"/>
                </a:solidFill>
                <a:latin typeface="Calibri"/>
                <a:cs typeface="Calibri"/>
              </a:rPr>
              <a:t> </a:t>
            </a:r>
            <a:r>
              <a:rPr sz="1600" dirty="0">
                <a:solidFill>
                  <a:srgbClr val="FFFFFF"/>
                </a:solidFill>
                <a:latin typeface="Calibri"/>
                <a:cs typeface="Calibri"/>
              </a:rPr>
              <a:t>feel</a:t>
            </a:r>
            <a:r>
              <a:rPr sz="1600" spc="195" dirty="0">
                <a:solidFill>
                  <a:srgbClr val="FFFFFF"/>
                </a:solidFill>
                <a:latin typeface="Calibri"/>
                <a:cs typeface="Calibri"/>
              </a:rPr>
              <a:t> </a:t>
            </a:r>
            <a:r>
              <a:rPr sz="1600" spc="-10" dirty="0">
                <a:solidFill>
                  <a:srgbClr val="FFFFFF"/>
                </a:solidFill>
                <a:latin typeface="Calibri"/>
                <a:cs typeface="Calibri"/>
              </a:rPr>
              <a:t>included </a:t>
            </a:r>
            <a:r>
              <a:rPr sz="1600" dirty="0">
                <a:solidFill>
                  <a:srgbClr val="FFFFFF"/>
                </a:solidFill>
                <a:latin typeface="Calibri"/>
                <a:cs typeface="Calibri"/>
              </a:rPr>
              <a:t>and</a:t>
            </a:r>
            <a:r>
              <a:rPr sz="1600" spc="155" dirty="0">
                <a:solidFill>
                  <a:srgbClr val="FFFFFF"/>
                </a:solidFill>
                <a:latin typeface="Calibri"/>
                <a:cs typeface="Calibri"/>
              </a:rPr>
              <a:t> </a:t>
            </a:r>
            <a:r>
              <a:rPr sz="1600" dirty="0">
                <a:solidFill>
                  <a:srgbClr val="FFFFFF"/>
                </a:solidFill>
                <a:latin typeface="Calibri"/>
                <a:cs typeface="Calibri"/>
              </a:rPr>
              <a:t>empowered,</a:t>
            </a:r>
            <a:r>
              <a:rPr sz="1600" spc="160" dirty="0">
                <a:solidFill>
                  <a:srgbClr val="FFFFFF"/>
                </a:solidFill>
                <a:latin typeface="Calibri"/>
                <a:cs typeface="Calibri"/>
              </a:rPr>
              <a:t> </a:t>
            </a:r>
            <a:r>
              <a:rPr sz="1600" dirty="0">
                <a:solidFill>
                  <a:srgbClr val="FFFFFF"/>
                </a:solidFill>
                <a:latin typeface="Calibri"/>
                <a:cs typeface="Calibri"/>
              </a:rPr>
              <a:t>and</a:t>
            </a:r>
            <a:r>
              <a:rPr sz="1600" spc="160" dirty="0">
                <a:solidFill>
                  <a:srgbClr val="FFFFFF"/>
                </a:solidFill>
                <a:latin typeface="Calibri"/>
                <a:cs typeface="Calibri"/>
              </a:rPr>
              <a:t> </a:t>
            </a:r>
            <a:r>
              <a:rPr sz="1600" dirty="0">
                <a:solidFill>
                  <a:srgbClr val="FFFFFF"/>
                </a:solidFill>
                <a:latin typeface="Calibri"/>
                <a:cs typeface="Calibri"/>
              </a:rPr>
              <a:t>can</a:t>
            </a:r>
            <a:r>
              <a:rPr sz="1600" spc="160" dirty="0">
                <a:solidFill>
                  <a:srgbClr val="FFFFFF"/>
                </a:solidFill>
                <a:latin typeface="Calibri"/>
                <a:cs typeface="Calibri"/>
              </a:rPr>
              <a:t> </a:t>
            </a:r>
            <a:r>
              <a:rPr sz="1600" dirty="0">
                <a:solidFill>
                  <a:srgbClr val="FFFFFF"/>
                </a:solidFill>
                <a:latin typeface="Calibri"/>
                <a:cs typeface="Calibri"/>
              </a:rPr>
              <a:t>be</a:t>
            </a:r>
            <a:r>
              <a:rPr sz="1600" spc="160" dirty="0">
                <a:solidFill>
                  <a:srgbClr val="FFFFFF"/>
                </a:solidFill>
                <a:latin typeface="Calibri"/>
                <a:cs typeface="Calibri"/>
              </a:rPr>
              <a:t> </a:t>
            </a:r>
            <a:r>
              <a:rPr sz="1600" dirty="0">
                <a:solidFill>
                  <a:srgbClr val="FFFFFF"/>
                </a:solidFill>
                <a:latin typeface="Calibri"/>
                <a:cs typeface="Calibri"/>
              </a:rPr>
              <a:t>creative</a:t>
            </a:r>
            <a:r>
              <a:rPr sz="1600" spc="155" dirty="0">
                <a:solidFill>
                  <a:srgbClr val="FFFFFF"/>
                </a:solidFill>
                <a:latin typeface="Calibri"/>
                <a:cs typeface="Calibri"/>
              </a:rPr>
              <a:t> </a:t>
            </a:r>
            <a:r>
              <a:rPr sz="1600" dirty="0">
                <a:solidFill>
                  <a:srgbClr val="FFFFFF"/>
                </a:solidFill>
                <a:latin typeface="Calibri"/>
                <a:cs typeface="Calibri"/>
              </a:rPr>
              <a:t>and</a:t>
            </a:r>
            <a:r>
              <a:rPr sz="1600" spc="160" dirty="0">
                <a:solidFill>
                  <a:srgbClr val="FFFFFF"/>
                </a:solidFill>
                <a:latin typeface="Calibri"/>
                <a:cs typeface="Calibri"/>
              </a:rPr>
              <a:t> </a:t>
            </a:r>
            <a:r>
              <a:rPr sz="1600" dirty="0">
                <a:solidFill>
                  <a:srgbClr val="FFFFFF"/>
                </a:solidFill>
                <a:latin typeface="Calibri"/>
                <a:cs typeface="Calibri"/>
              </a:rPr>
              <a:t>supported</a:t>
            </a:r>
            <a:r>
              <a:rPr sz="1600" spc="160" dirty="0">
                <a:solidFill>
                  <a:srgbClr val="FFFFFF"/>
                </a:solidFill>
                <a:latin typeface="Calibri"/>
                <a:cs typeface="Calibri"/>
              </a:rPr>
              <a:t> </a:t>
            </a:r>
            <a:r>
              <a:rPr sz="1600" dirty="0">
                <a:solidFill>
                  <a:srgbClr val="FFFFFF"/>
                </a:solidFill>
                <a:latin typeface="Calibri"/>
                <a:cs typeface="Calibri"/>
              </a:rPr>
              <a:t>on</a:t>
            </a:r>
            <a:r>
              <a:rPr sz="1600" spc="160" dirty="0">
                <a:solidFill>
                  <a:srgbClr val="FFFFFF"/>
                </a:solidFill>
                <a:latin typeface="Calibri"/>
                <a:cs typeface="Calibri"/>
              </a:rPr>
              <a:t> </a:t>
            </a:r>
            <a:r>
              <a:rPr sz="1600" spc="-10" dirty="0">
                <a:solidFill>
                  <a:srgbClr val="FFFFFF"/>
                </a:solidFill>
                <a:latin typeface="Calibri"/>
                <a:cs typeface="Calibri"/>
              </a:rPr>
              <a:t>their </a:t>
            </a:r>
            <a:r>
              <a:rPr sz="1600" dirty="0">
                <a:solidFill>
                  <a:srgbClr val="FFFFFF"/>
                </a:solidFill>
                <a:latin typeface="Calibri"/>
                <a:cs typeface="Calibri"/>
              </a:rPr>
              <a:t>StreetGames</a:t>
            </a:r>
            <a:r>
              <a:rPr sz="1600" spc="300" dirty="0">
                <a:solidFill>
                  <a:srgbClr val="FFFFFF"/>
                </a:solidFill>
                <a:latin typeface="Calibri"/>
                <a:cs typeface="Calibri"/>
              </a:rPr>
              <a:t> </a:t>
            </a:r>
            <a:r>
              <a:rPr sz="1600" spc="-10" dirty="0">
                <a:solidFill>
                  <a:srgbClr val="FFFFFF"/>
                </a:solidFill>
                <a:latin typeface="Calibri"/>
                <a:cs typeface="Calibri"/>
              </a:rPr>
              <a:t>journey.</a:t>
            </a:r>
            <a:endParaRPr sz="1600">
              <a:latin typeface="Calibri"/>
              <a:cs typeface="Calibri"/>
            </a:endParaRPr>
          </a:p>
        </p:txBody>
      </p:sp>
      <p:sp>
        <p:nvSpPr>
          <p:cNvPr id="8" name="object 8"/>
          <p:cNvSpPr txBox="1"/>
          <p:nvPr/>
        </p:nvSpPr>
        <p:spPr>
          <a:xfrm>
            <a:off x="2465014" y="7684836"/>
            <a:ext cx="5411470" cy="154559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5" dirty="0">
                <a:solidFill>
                  <a:srgbClr val="FFFFFF"/>
                </a:solidFill>
                <a:latin typeface="Calibri"/>
                <a:cs typeface="Calibri"/>
              </a:rPr>
              <a:t> </a:t>
            </a:r>
            <a:r>
              <a:rPr sz="1800" b="1" spc="-10" dirty="0">
                <a:solidFill>
                  <a:srgbClr val="FFFFFF"/>
                </a:solidFill>
                <a:latin typeface="Calibri"/>
                <a:cs typeface="Calibri"/>
              </a:rPr>
              <a:t>Collaborative</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Working</a:t>
            </a:r>
            <a:r>
              <a:rPr sz="1600" spc="170" dirty="0">
                <a:solidFill>
                  <a:srgbClr val="FFFFFF"/>
                </a:solidFill>
                <a:latin typeface="Calibri"/>
                <a:cs typeface="Calibri"/>
              </a:rPr>
              <a:t> </a:t>
            </a:r>
            <a:r>
              <a:rPr sz="1600" dirty="0">
                <a:solidFill>
                  <a:srgbClr val="FFFFFF"/>
                </a:solidFill>
                <a:latin typeface="Calibri"/>
                <a:cs typeface="Calibri"/>
              </a:rPr>
              <a:t>with</a:t>
            </a:r>
            <a:r>
              <a:rPr sz="1600" spc="170" dirty="0">
                <a:solidFill>
                  <a:srgbClr val="FFFFFF"/>
                </a:solidFill>
                <a:latin typeface="Calibri"/>
                <a:cs typeface="Calibri"/>
              </a:rPr>
              <a:t> </a:t>
            </a:r>
            <a:r>
              <a:rPr sz="1600" dirty="0">
                <a:solidFill>
                  <a:srgbClr val="FFFFFF"/>
                </a:solidFill>
                <a:latin typeface="Calibri"/>
                <a:cs typeface="Calibri"/>
              </a:rPr>
              <a:t>others,</a:t>
            </a:r>
            <a:r>
              <a:rPr sz="1600" spc="175" dirty="0">
                <a:solidFill>
                  <a:srgbClr val="FFFFFF"/>
                </a:solidFill>
                <a:latin typeface="Calibri"/>
                <a:cs typeface="Calibri"/>
              </a:rPr>
              <a:t> </a:t>
            </a:r>
            <a:r>
              <a:rPr sz="1600" dirty="0">
                <a:solidFill>
                  <a:srgbClr val="FFFFFF"/>
                </a:solidFill>
                <a:latin typeface="Calibri"/>
                <a:cs typeface="Calibri"/>
              </a:rPr>
              <a:t>seeking</a:t>
            </a:r>
            <a:r>
              <a:rPr sz="1600" spc="170" dirty="0">
                <a:solidFill>
                  <a:srgbClr val="FFFFFF"/>
                </a:solidFill>
                <a:latin typeface="Calibri"/>
                <a:cs typeface="Calibri"/>
              </a:rPr>
              <a:t> </a:t>
            </a:r>
            <a:r>
              <a:rPr sz="1600" dirty="0">
                <a:solidFill>
                  <a:srgbClr val="FFFFFF"/>
                </a:solidFill>
                <a:latin typeface="Calibri"/>
                <a:cs typeface="Calibri"/>
              </a:rPr>
              <a:t>to</a:t>
            </a:r>
            <a:r>
              <a:rPr sz="1600" spc="175" dirty="0">
                <a:solidFill>
                  <a:srgbClr val="FFFFFF"/>
                </a:solidFill>
                <a:latin typeface="Calibri"/>
                <a:cs typeface="Calibri"/>
              </a:rPr>
              <a:t> </a:t>
            </a:r>
            <a:r>
              <a:rPr sz="1600" dirty="0">
                <a:solidFill>
                  <a:srgbClr val="FFFFFF"/>
                </a:solidFill>
                <a:latin typeface="Calibri"/>
                <a:cs typeface="Calibri"/>
              </a:rPr>
              <a:t>utilise</a:t>
            </a:r>
            <a:r>
              <a:rPr sz="1600" spc="170" dirty="0">
                <a:solidFill>
                  <a:srgbClr val="FFFFFF"/>
                </a:solidFill>
                <a:latin typeface="Calibri"/>
                <a:cs typeface="Calibri"/>
              </a:rPr>
              <a:t> </a:t>
            </a:r>
            <a:r>
              <a:rPr sz="1600" dirty="0">
                <a:solidFill>
                  <a:srgbClr val="FFFFFF"/>
                </a:solidFill>
                <a:latin typeface="Calibri"/>
                <a:cs typeface="Calibri"/>
              </a:rPr>
              <a:t>the</a:t>
            </a:r>
            <a:r>
              <a:rPr sz="1600" spc="175" dirty="0">
                <a:solidFill>
                  <a:srgbClr val="FFFFFF"/>
                </a:solidFill>
                <a:latin typeface="Calibri"/>
                <a:cs typeface="Calibri"/>
              </a:rPr>
              <a:t> </a:t>
            </a:r>
            <a:r>
              <a:rPr sz="1600" dirty="0">
                <a:solidFill>
                  <a:srgbClr val="FFFFFF"/>
                </a:solidFill>
                <a:latin typeface="Calibri"/>
                <a:cs typeface="Calibri"/>
              </a:rPr>
              <a:t>skills</a:t>
            </a:r>
            <a:r>
              <a:rPr sz="1600" spc="170" dirty="0">
                <a:solidFill>
                  <a:srgbClr val="FFFFFF"/>
                </a:solidFill>
                <a:latin typeface="Calibri"/>
                <a:cs typeface="Calibri"/>
              </a:rPr>
              <a:t> </a:t>
            </a:r>
            <a:r>
              <a:rPr sz="1600" dirty="0">
                <a:solidFill>
                  <a:srgbClr val="FFFFFF"/>
                </a:solidFill>
                <a:latin typeface="Calibri"/>
                <a:cs typeface="Calibri"/>
              </a:rPr>
              <a:t>and</a:t>
            </a:r>
            <a:r>
              <a:rPr sz="1600" spc="170" dirty="0">
                <a:solidFill>
                  <a:srgbClr val="FFFFFF"/>
                </a:solidFill>
                <a:latin typeface="Calibri"/>
                <a:cs typeface="Calibri"/>
              </a:rPr>
              <a:t> </a:t>
            </a:r>
            <a:r>
              <a:rPr sz="1600" spc="-10" dirty="0">
                <a:solidFill>
                  <a:srgbClr val="FFFFFF"/>
                </a:solidFill>
                <a:latin typeface="Calibri"/>
                <a:cs typeface="Calibri"/>
              </a:rPr>
              <a:t>expertise </a:t>
            </a:r>
            <a:r>
              <a:rPr sz="1600" dirty="0">
                <a:solidFill>
                  <a:srgbClr val="FFFFFF"/>
                </a:solidFill>
                <a:latin typeface="Calibri"/>
                <a:cs typeface="Calibri"/>
              </a:rPr>
              <a:t>of</a:t>
            </a:r>
            <a:r>
              <a:rPr sz="1600" spc="175" dirty="0">
                <a:solidFill>
                  <a:srgbClr val="FFFFFF"/>
                </a:solidFill>
                <a:latin typeface="Calibri"/>
                <a:cs typeface="Calibri"/>
              </a:rPr>
              <a:t> </a:t>
            </a:r>
            <a:r>
              <a:rPr sz="1600" dirty="0">
                <a:solidFill>
                  <a:srgbClr val="FFFFFF"/>
                </a:solidFill>
                <a:latin typeface="Calibri"/>
                <a:cs typeface="Calibri"/>
              </a:rPr>
              <a:t>many.</a:t>
            </a:r>
            <a:r>
              <a:rPr sz="1600" spc="175" dirty="0">
                <a:solidFill>
                  <a:srgbClr val="FFFFFF"/>
                </a:solidFill>
                <a:latin typeface="Calibri"/>
                <a:cs typeface="Calibri"/>
              </a:rPr>
              <a:t> </a:t>
            </a:r>
            <a:r>
              <a:rPr sz="1600" dirty="0">
                <a:solidFill>
                  <a:srgbClr val="FFFFFF"/>
                </a:solidFill>
                <a:latin typeface="Calibri"/>
                <a:cs typeface="Calibri"/>
              </a:rPr>
              <a:t>Sharing</a:t>
            </a:r>
            <a:r>
              <a:rPr sz="1600" spc="180" dirty="0">
                <a:solidFill>
                  <a:srgbClr val="FFFFFF"/>
                </a:solidFill>
                <a:latin typeface="Calibri"/>
                <a:cs typeface="Calibri"/>
              </a:rPr>
              <a:t> </a:t>
            </a:r>
            <a:r>
              <a:rPr sz="1600" dirty="0">
                <a:solidFill>
                  <a:srgbClr val="FFFFFF"/>
                </a:solidFill>
                <a:latin typeface="Calibri"/>
                <a:cs typeface="Calibri"/>
              </a:rPr>
              <a:t>our</a:t>
            </a:r>
            <a:r>
              <a:rPr sz="1600" spc="175" dirty="0">
                <a:solidFill>
                  <a:srgbClr val="FFFFFF"/>
                </a:solidFill>
                <a:latin typeface="Calibri"/>
                <a:cs typeface="Calibri"/>
              </a:rPr>
              <a:t> </a:t>
            </a:r>
            <a:r>
              <a:rPr sz="1600" dirty="0">
                <a:solidFill>
                  <a:srgbClr val="FFFFFF"/>
                </a:solidFill>
                <a:latin typeface="Calibri"/>
                <a:cs typeface="Calibri"/>
              </a:rPr>
              <a:t>learning,</a:t>
            </a:r>
            <a:r>
              <a:rPr sz="1600" spc="180" dirty="0">
                <a:solidFill>
                  <a:srgbClr val="FFFFFF"/>
                </a:solidFill>
                <a:latin typeface="Calibri"/>
                <a:cs typeface="Calibri"/>
              </a:rPr>
              <a:t> </a:t>
            </a:r>
            <a:r>
              <a:rPr sz="1600" dirty="0">
                <a:solidFill>
                  <a:srgbClr val="FFFFFF"/>
                </a:solidFill>
                <a:latin typeface="Calibri"/>
                <a:cs typeface="Calibri"/>
              </a:rPr>
              <a:t>ideas,</a:t>
            </a:r>
            <a:r>
              <a:rPr sz="1600" spc="175" dirty="0">
                <a:solidFill>
                  <a:srgbClr val="FFFFFF"/>
                </a:solidFill>
                <a:latin typeface="Calibri"/>
                <a:cs typeface="Calibri"/>
              </a:rPr>
              <a:t> </a:t>
            </a:r>
            <a:r>
              <a:rPr sz="1600" dirty="0">
                <a:solidFill>
                  <a:srgbClr val="FFFFFF"/>
                </a:solidFill>
                <a:latin typeface="Calibri"/>
                <a:cs typeface="Calibri"/>
              </a:rPr>
              <a:t>and</a:t>
            </a:r>
            <a:r>
              <a:rPr sz="1600" spc="180" dirty="0">
                <a:solidFill>
                  <a:srgbClr val="FFFFFF"/>
                </a:solidFill>
                <a:latin typeface="Calibri"/>
                <a:cs typeface="Calibri"/>
              </a:rPr>
              <a:t> </a:t>
            </a:r>
            <a:r>
              <a:rPr sz="1600" dirty="0">
                <a:solidFill>
                  <a:srgbClr val="FFFFFF"/>
                </a:solidFill>
                <a:latin typeface="Calibri"/>
                <a:cs typeface="Calibri"/>
              </a:rPr>
              <a:t>listening,</a:t>
            </a:r>
            <a:r>
              <a:rPr sz="1600" spc="175" dirty="0">
                <a:solidFill>
                  <a:srgbClr val="FFFFFF"/>
                </a:solidFill>
                <a:latin typeface="Calibri"/>
                <a:cs typeface="Calibri"/>
              </a:rPr>
              <a:t> </a:t>
            </a:r>
            <a:r>
              <a:rPr sz="1600" dirty="0">
                <a:solidFill>
                  <a:srgbClr val="FFFFFF"/>
                </a:solidFill>
                <a:latin typeface="Calibri"/>
                <a:cs typeface="Calibri"/>
              </a:rPr>
              <a:t>we</a:t>
            </a:r>
            <a:r>
              <a:rPr sz="1600" spc="180" dirty="0">
                <a:solidFill>
                  <a:srgbClr val="FFFFFF"/>
                </a:solidFill>
                <a:latin typeface="Calibri"/>
                <a:cs typeface="Calibri"/>
              </a:rPr>
              <a:t> </a:t>
            </a:r>
            <a:r>
              <a:rPr sz="1600" spc="-10" dirty="0">
                <a:solidFill>
                  <a:srgbClr val="FFFFFF"/>
                </a:solidFill>
                <a:latin typeface="Calibri"/>
                <a:cs typeface="Calibri"/>
              </a:rPr>
              <a:t>achieve </a:t>
            </a:r>
            <a:r>
              <a:rPr sz="1600" dirty="0">
                <a:solidFill>
                  <a:srgbClr val="FFFFFF"/>
                </a:solidFill>
                <a:latin typeface="Calibri"/>
                <a:cs typeface="Calibri"/>
              </a:rPr>
              <a:t>the</a:t>
            </a:r>
            <a:r>
              <a:rPr sz="1600" spc="195" dirty="0">
                <a:solidFill>
                  <a:srgbClr val="FFFFFF"/>
                </a:solidFill>
                <a:latin typeface="Calibri"/>
                <a:cs typeface="Calibri"/>
              </a:rPr>
              <a:t> </a:t>
            </a:r>
            <a:r>
              <a:rPr sz="1600" dirty="0">
                <a:solidFill>
                  <a:srgbClr val="FFFFFF"/>
                </a:solidFill>
                <a:latin typeface="Calibri"/>
                <a:cs typeface="Calibri"/>
              </a:rPr>
              <a:t>best</a:t>
            </a:r>
            <a:r>
              <a:rPr sz="1600" spc="200" dirty="0">
                <a:solidFill>
                  <a:srgbClr val="FFFFFF"/>
                </a:solidFill>
                <a:latin typeface="Calibri"/>
                <a:cs typeface="Calibri"/>
              </a:rPr>
              <a:t> </a:t>
            </a:r>
            <a:r>
              <a:rPr sz="1600" dirty="0">
                <a:solidFill>
                  <a:srgbClr val="FFFFFF"/>
                </a:solidFill>
                <a:latin typeface="Calibri"/>
                <a:cs typeface="Calibri"/>
              </a:rPr>
              <a:t>outcomes</a:t>
            </a:r>
            <a:r>
              <a:rPr sz="1600" spc="200" dirty="0">
                <a:solidFill>
                  <a:srgbClr val="FFFFFF"/>
                </a:solidFill>
                <a:latin typeface="Calibri"/>
                <a:cs typeface="Calibri"/>
              </a:rPr>
              <a:t> </a:t>
            </a:r>
            <a:r>
              <a:rPr sz="1600" dirty="0">
                <a:solidFill>
                  <a:srgbClr val="FFFFFF"/>
                </a:solidFill>
                <a:latin typeface="Calibri"/>
                <a:cs typeface="Calibri"/>
              </a:rPr>
              <a:t>for</a:t>
            </a:r>
            <a:r>
              <a:rPr sz="1600" spc="195" dirty="0">
                <a:solidFill>
                  <a:srgbClr val="FFFFFF"/>
                </a:solidFill>
                <a:latin typeface="Calibri"/>
                <a:cs typeface="Calibri"/>
              </a:rPr>
              <a:t> </a:t>
            </a:r>
            <a:r>
              <a:rPr sz="1600" dirty="0">
                <a:solidFill>
                  <a:srgbClr val="FFFFFF"/>
                </a:solidFill>
                <a:latin typeface="Calibri"/>
                <a:cs typeface="Calibri"/>
              </a:rPr>
              <a:t>community</a:t>
            </a:r>
            <a:r>
              <a:rPr sz="1600" spc="200" dirty="0">
                <a:solidFill>
                  <a:srgbClr val="FFFFFF"/>
                </a:solidFill>
                <a:latin typeface="Calibri"/>
                <a:cs typeface="Calibri"/>
              </a:rPr>
              <a:t> </a:t>
            </a:r>
            <a:r>
              <a:rPr sz="1600" dirty="0">
                <a:solidFill>
                  <a:srgbClr val="FFFFFF"/>
                </a:solidFill>
                <a:latin typeface="Calibri"/>
                <a:cs typeface="Calibri"/>
              </a:rPr>
              <a:t>organisations</a:t>
            </a:r>
            <a:r>
              <a:rPr sz="1600" spc="200" dirty="0">
                <a:solidFill>
                  <a:srgbClr val="FFFFFF"/>
                </a:solidFill>
                <a:latin typeface="Calibri"/>
                <a:cs typeface="Calibri"/>
              </a:rPr>
              <a:t> </a:t>
            </a:r>
            <a:r>
              <a:rPr sz="1600" dirty="0">
                <a:solidFill>
                  <a:srgbClr val="FFFFFF"/>
                </a:solidFill>
                <a:latin typeface="Calibri"/>
                <a:cs typeface="Calibri"/>
              </a:rPr>
              <a:t>and</a:t>
            </a:r>
            <a:r>
              <a:rPr sz="1600" spc="200" dirty="0">
                <a:solidFill>
                  <a:srgbClr val="FFFFFF"/>
                </a:solidFill>
                <a:latin typeface="Calibri"/>
                <a:cs typeface="Calibri"/>
              </a:rPr>
              <a:t> </a:t>
            </a:r>
            <a:r>
              <a:rPr sz="1600" spc="-10" dirty="0">
                <a:solidFill>
                  <a:srgbClr val="FFFFFF"/>
                </a:solidFill>
                <a:latin typeface="Calibri"/>
                <a:cs typeface="Calibri"/>
              </a:rPr>
              <a:t>young people.</a:t>
            </a:r>
            <a:endParaRPr sz="1600">
              <a:latin typeface="Calibri"/>
              <a:cs typeface="Calibri"/>
            </a:endParaRPr>
          </a:p>
        </p:txBody>
      </p:sp>
      <p:sp>
        <p:nvSpPr>
          <p:cNvPr id="9" name="object 9"/>
          <p:cNvSpPr txBox="1"/>
          <p:nvPr/>
        </p:nvSpPr>
        <p:spPr>
          <a:xfrm>
            <a:off x="10719686" y="2472374"/>
            <a:ext cx="6812280" cy="154559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Learning</a:t>
            </a:r>
            <a:r>
              <a:rPr sz="1800" b="1" spc="-45" dirty="0">
                <a:solidFill>
                  <a:srgbClr val="FFFFFF"/>
                </a:solidFill>
                <a:latin typeface="Calibri"/>
                <a:cs typeface="Calibri"/>
              </a:rPr>
              <a:t> </a:t>
            </a:r>
            <a:r>
              <a:rPr sz="1800" b="1" spc="-10" dirty="0">
                <a:solidFill>
                  <a:srgbClr val="FFFFFF"/>
                </a:solidFill>
                <a:latin typeface="Calibri"/>
                <a:cs typeface="Calibri"/>
              </a:rPr>
              <a:t>Together</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Embracing</a:t>
            </a:r>
            <a:r>
              <a:rPr sz="1600" spc="270" dirty="0">
                <a:solidFill>
                  <a:srgbClr val="FFFFFF"/>
                </a:solidFill>
                <a:latin typeface="Calibri"/>
                <a:cs typeface="Calibri"/>
              </a:rPr>
              <a:t> </a:t>
            </a:r>
            <a:r>
              <a:rPr sz="1600" dirty="0">
                <a:solidFill>
                  <a:srgbClr val="FFFFFF"/>
                </a:solidFill>
                <a:latin typeface="Calibri"/>
                <a:cs typeface="Calibri"/>
              </a:rPr>
              <a:t>critical</a:t>
            </a:r>
            <a:r>
              <a:rPr sz="1600" spc="275" dirty="0">
                <a:solidFill>
                  <a:srgbClr val="FFFFFF"/>
                </a:solidFill>
                <a:latin typeface="Calibri"/>
                <a:cs typeface="Calibri"/>
              </a:rPr>
              <a:t> </a:t>
            </a:r>
            <a:r>
              <a:rPr sz="1600" dirty="0">
                <a:solidFill>
                  <a:srgbClr val="FFFFFF"/>
                </a:solidFill>
                <a:latin typeface="Calibri"/>
                <a:cs typeface="Calibri"/>
              </a:rPr>
              <a:t>thinking,</a:t>
            </a:r>
            <a:r>
              <a:rPr sz="1600" spc="275" dirty="0">
                <a:solidFill>
                  <a:srgbClr val="FFFFFF"/>
                </a:solidFill>
                <a:latin typeface="Calibri"/>
                <a:cs typeface="Calibri"/>
              </a:rPr>
              <a:t> </a:t>
            </a:r>
            <a:r>
              <a:rPr sz="1600" dirty="0">
                <a:solidFill>
                  <a:srgbClr val="FFFFFF"/>
                </a:solidFill>
                <a:latin typeface="Calibri"/>
                <a:cs typeface="Calibri"/>
              </a:rPr>
              <a:t>celebrating</a:t>
            </a:r>
            <a:r>
              <a:rPr sz="1600" spc="275" dirty="0">
                <a:solidFill>
                  <a:srgbClr val="FFFFFF"/>
                </a:solidFill>
                <a:latin typeface="Calibri"/>
                <a:cs typeface="Calibri"/>
              </a:rPr>
              <a:t> </a:t>
            </a:r>
            <a:r>
              <a:rPr sz="1600" dirty="0">
                <a:solidFill>
                  <a:srgbClr val="FFFFFF"/>
                </a:solidFill>
                <a:latin typeface="Calibri"/>
                <a:cs typeface="Calibri"/>
              </a:rPr>
              <a:t>success,</a:t>
            </a:r>
            <a:r>
              <a:rPr sz="1600" spc="270" dirty="0">
                <a:solidFill>
                  <a:srgbClr val="FFFFFF"/>
                </a:solidFill>
                <a:latin typeface="Calibri"/>
                <a:cs typeface="Calibri"/>
              </a:rPr>
              <a:t> </a:t>
            </a:r>
            <a:r>
              <a:rPr sz="1600" dirty="0">
                <a:solidFill>
                  <a:srgbClr val="FFFFFF"/>
                </a:solidFill>
                <a:latin typeface="Calibri"/>
                <a:cs typeface="Calibri"/>
              </a:rPr>
              <a:t>and</a:t>
            </a:r>
            <a:r>
              <a:rPr sz="1600" spc="275" dirty="0">
                <a:solidFill>
                  <a:srgbClr val="FFFFFF"/>
                </a:solidFill>
                <a:latin typeface="Calibri"/>
                <a:cs typeface="Calibri"/>
              </a:rPr>
              <a:t> </a:t>
            </a:r>
            <a:r>
              <a:rPr sz="1600" dirty="0">
                <a:solidFill>
                  <a:srgbClr val="FFFFFF"/>
                </a:solidFill>
                <a:latin typeface="Calibri"/>
                <a:cs typeface="Calibri"/>
              </a:rPr>
              <a:t>encouraging</a:t>
            </a:r>
            <a:r>
              <a:rPr sz="1600" spc="275" dirty="0">
                <a:solidFill>
                  <a:srgbClr val="FFFFFF"/>
                </a:solidFill>
                <a:latin typeface="Calibri"/>
                <a:cs typeface="Calibri"/>
              </a:rPr>
              <a:t> </a:t>
            </a:r>
            <a:r>
              <a:rPr sz="1600" spc="-10" dirty="0">
                <a:solidFill>
                  <a:srgbClr val="FFFFFF"/>
                </a:solidFill>
                <a:latin typeface="Calibri"/>
                <a:cs typeface="Calibri"/>
              </a:rPr>
              <a:t>challenge </a:t>
            </a:r>
            <a:r>
              <a:rPr sz="1600" dirty="0">
                <a:solidFill>
                  <a:srgbClr val="FFFFFF"/>
                </a:solidFill>
                <a:latin typeface="Calibri"/>
                <a:cs typeface="Calibri"/>
              </a:rPr>
              <a:t>whilst</a:t>
            </a:r>
            <a:r>
              <a:rPr sz="1600" spc="170" dirty="0">
                <a:solidFill>
                  <a:srgbClr val="FFFFFF"/>
                </a:solidFill>
                <a:latin typeface="Calibri"/>
                <a:cs typeface="Calibri"/>
              </a:rPr>
              <a:t> </a:t>
            </a:r>
            <a:r>
              <a:rPr sz="1600" dirty="0">
                <a:solidFill>
                  <a:srgbClr val="FFFFFF"/>
                </a:solidFill>
                <a:latin typeface="Calibri"/>
                <a:cs typeface="Calibri"/>
              </a:rPr>
              <a:t>drawing</a:t>
            </a:r>
            <a:r>
              <a:rPr sz="1600" spc="170" dirty="0">
                <a:solidFill>
                  <a:srgbClr val="FFFFFF"/>
                </a:solidFill>
                <a:latin typeface="Calibri"/>
                <a:cs typeface="Calibri"/>
              </a:rPr>
              <a:t> </a:t>
            </a:r>
            <a:r>
              <a:rPr sz="1600" dirty="0">
                <a:solidFill>
                  <a:srgbClr val="FFFFFF"/>
                </a:solidFill>
                <a:latin typeface="Calibri"/>
                <a:cs typeface="Calibri"/>
              </a:rPr>
              <a:t>on</a:t>
            </a:r>
            <a:r>
              <a:rPr sz="1600" spc="175" dirty="0">
                <a:solidFill>
                  <a:srgbClr val="FFFFFF"/>
                </a:solidFill>
                <a:latin typeface="Calibri"/>
                <a:cs typeface="Calibri"/>
              </a:rPr>
              <a:t> </a:t>
            </a:r>
            <a:r>
              <a:rPr sz="1600" dirty="0">
                <a:solidFill>
                  <a:srgbClr val="FFFFFF"/>
                </a:solidFill>
                <a:latin typeface="Calibri"/>
                <a:cs typeface="Calibri"/>
              </a:rPr>
              <a:t>our</a:t>
            </a:r>
            <a:r>
              <a:rPr sz="1600" spc="170" dirty="0">
                <a:solidFill>
                  <a:srgbClr val="FFFFFF"/>
                </a:solidFill>
                <a:latin typeface="Calibri"/>
                <a:cs typeface="Calibri"/>
              </a:rPr>
              <a:t> </a:t>
            </a:r>
            <a:r>
              <a:rPr sz="1600" dirty="0">
                <a:solidFill>
                  <a:srgbClr val="FFFFFF"/>
                </a:solidFill>
                <a:latin typeface="Calibri"/>
                <a:cs typeface="Calibri"/>
              </a:rPr>
              <a:t>learning</a:t>
            </a:r>
            <a:r>
              <a:rPr sz="1600" spc="175" dirty="0">
                <a:solidFill>
                  <a:srgbClr val="FFFFFF"/>
                </a:solidFill>
                <a:latin typeface="Calibri"/>
                <a:cs typeface="Calibri"/>
              </a:rPr>
              <a:t> </a:t>
            </a:r>
            <a:r>
              <a:rPr sz="1600" dirty="0">
                <a:solidFill>
                  <a:srgbClr val="FFFFFF"/>
                </a:solidFill>
                <a:latin typeface="Calibri"/>
                <a:cs typeface="Calibri"/>
              </a:rPr>
              <a:t>and</a:t>
            </a:r>
            <a:r>
              <a:rPr sz="1600" spc="170" dirty="0">
                <a:solidFill>
                  <a:srgbClr val="FFFFFF"/>
                </a:solidFill>
                <a:latin typeface="Calibri"/>
                <a:cs typeface="Calibri"/>
              </a:rPr>
              <a:t> </a:t>
            </a:r>
            <a:r>
              <a:rPr sz="1600" dirty="0">
                <a:solidFill>
                  <a:srgbClr val="FFFFFF"/>
                </a:solidFill>
                <a:latin typeface="Calibri"/>
                <a:cs typeface="Calibri"/>
              </a:rPr>
              <a:t>then</a:t>
            </a:r>
            <a:r>
              <a:rPr sz="1600" spc="175" dirty="0">
                <a:solidFill>
                  <a:srgbClr val="FFFFFF"/>
                </a:solidFill>
                <a:latin typeface="Calibri"/>
                <a:cs typeface="Calibri"/>
              </a:rPr>
              <a:t> </a:t>
            </a:r>
            <a:r>
              <a:rPr sz="1600" dirty="0">
                <a:solidFill>
                  <a:srgbClr val="FFFFFF"/>
                </a:solidFill>
                <a:latin typeface="Calibri"/>
                <a:cs typeface="Calibri"/>
              </a:rPr>
              <a:t>applying</a:t>
            </a:r>
            <a:r>
              <a:rPr sz="1600" spc="170" dirty="0">
                <a:solidFill>
                  <a:srgbClr val="FFFFFF"/>
                </a:solidFill>
                <a:latin typeface="Calibri"/>
                <a:cs typeface="Calibri"/>
              </a:rPr>
              <a:t> </a:t>
            </a:r>
            <a:r>
              <a:rPr sz="1600" dirty="0">
                <a:solidFill>
                  <a:srgbClr val="FFFFFF"/>
                </a:solidFill>
                <a:latin typeface="Calibri"/>
                <a:cs typeface="Calibri"/>
              </a:rPr>
              <a:t>our</a:t>
            </a:r>
            <a:r>
              <a:rPr sz="1600" spc="175" dirty="0">
                <a:solidFill>
                  <a:srgbClr val="FFFFFF"/>
                </a:solidFill>
                <a:latin typeface="Calibri"/>
                <a:cs typeface="Calibri"/>
              </a:rPr>
              <a:t> </a:t>
            </a:r>
            <a:r>
              <a:rPr sz="1600" dirty="0">
                <a:solidFill>
                  <a:srgbClr val="FFFFFF"/>
                </a:solidFill>
                <a:latin typeface="Calibri"/>
                <a:cs typeface="Calibri"/>
              </a:rPr>
              <a:t>understanding</a:t>
            </a:r>
            <a:r>
              <a:rPr sz="1600" spc="170" dirty="0">
                <a:solidFill>
                  <a:srgbClr val="FFFFFF"/>
                </a:solidFill>
                <a:latin typeface="Calibri"/>
                <a:cs typeface="Calibri"/>
              </a:rPr>
              <a:t> </a:t>
            </a:r>
            <a:r>
              <a:rPr sz="1600" dirty="0">
                <a:solidFill>
                  <a:srgbClr val="FFFFFF"/>
                </a:solidFill>
                <a:latin typeface="Calibri"/>
                <a:cs typeface="Calibri"/>
              </a:rPr>
              <a:t>so</a:t>
            </a:r>
            <a:r>
              <a:rPr sz="1600" spc="170" dirty="0">
                <a:solidFill>
                  <a:srgbClr val="FFFFFF"/>
                </a:solidFill>
                <a:latin typeface="Calibri"/>
                <a:cs typeface="Calibri"/>
              </a:rPr>
              <a:t> </a:t>
            </a:r>
            <a:r>
              <a:rPr sz="1600" dirty="0">
                <a:solidFill>
                  <a:srgbClr val="FFFFFF"/>
                </a:solidFill>
                <a:latin typeface="Calibri"/>
                <a:cs typeface="Calibri"/>
              </a:rPr>
              <a:t>we</a:t>
            </a:r>
            <a:r>
              <a:rPr sz="1600" spc="175" dirty="0">
                <a:solidFill>
                  <a:srgbClr val="FFFFFF"/>
                </a:solidFill>
                <a:latin typeface="Calibri"/>
                <a:cs typeface="Calibri"/>
              </a:rPr>
              <a:t> </a:t>
            </a:r>
            <a:r>
              <a:rPr sz="1600" spc="-25" dirty="0">
                <a:solidFill>
                  <a:srgbClr val="FFFFFF"/>
                </a:solidFill>
                <a:latin typeface="Calibri"/>
                <a:cs typeface="Calibri"/>
              </a:rPr>
              <a:t>can </a:t>
            </a:r>
            <a:r>
              <a:rPr sz="1600" dirty="0">
                <a:solidFill>
                  <a:srgbClr val="FFFFFF"/>
                </a:solidFill>
                <a:latin typeface="Calibri"/>
                <a:cs typeface="Calibri"/>
              </a:rPr>
              <a:t>make</a:t>
            </a:r>
            <a:r>
              <a:rPr sz="1600" spc="180" dirty="0">
                <a:solidFill>
                  <a:srgbClr val="FFFFFF"/>
                </a:solidFill>
                <a:latin typeface="Calibri"/>
                <a:cs typeface="Calibri"/>
              </a:rPr>
              <a:t> </a:t>
            </a:r>
            <a:r>
              <a:rPr sz="1600" dirty="0">
                <a:solidFill>
                  <a:srgbClr val="FFFFFF"/>
                </a:solidFill>
                <a:latin typeface="Calibri"/>
                <a:cs typeface="Calibri"/>
              </a:rPr>
              <a:t>the</a:t>
            </a:r>
            <a:r>
              <a:rPr sz="1600" spc="185" dirty="0">
                <a:solidFill>
                  <a:srgbClr val="FFFFFF"/>
                </a:solidFill>
                <a:latin typeface="Calibri"/>
                <a:cs typeface="Calibri"/>
              </a:rPr>
              <a:t> </a:t>
            </a:r>
            <a:r>
              <a:rPr sz="1600" dirty="0">
                <a:solidFill>
                  <a:srgbClr val="FFFFFF"/>
                </a:solidFill>
                <a:latin typeface="Calibri"/>
                <a:cs typeface="Calibri"/>
              </a:rPr>
              <a:t>most</a:t>
            </a:r>
            <a:r>
              <a:rPr sz="1600" spc="185" dirty="0">
                <a:solidFill>
                  <a:srgbClr val="FFFFFF"/>
                </a:solidFill>
                <a:latin typeface="Calibri"/>
                <a:cs typeface="Calibri"/>
              </a:rPr>
              <a:t> </a:t>
            </a:r>
            <a:r>
              <a:rPr sz="1600" dirty="0">
                <a:solidFill>
                  <a:srgbClr val="FFFFFF"/>
                </a:solidFill>
                <a:latin typeface="Calibri"/>
                <a:cs typeface="Calibri"/>
              </a:rPr>
              <a:t>significant</a:t>
            </a:r>
            <a:r>
              <a:rPr sz="1600" spc="185" dirty="0">
                <a:solidFill>
                  <a:srgbClr val="FFFFFF"/>
                </a:solidFill>
                <a:latin typeface="Calibri"/>
                <a:cs typeface="Calibri"/>
              </a:rPr>
              <a:t> </a:t>
            </a:r>
            <a:r>
              <a:rPr sz="1600" dirty="0">
                <a:solidFill>
                  <a:srgbClr val="FFFFFF"/>
                </a:solidFill>
                <a:latin typeface="Calibri"/>
                <a:cs typeface="Calibri"/>
              </a:rPr>
              <a:t>impact</a:t>
            </a:r>
            <a:r>
              <a:rPr sz="1600" spc="180" dirty="0">
                <a:solidFill>
                  <a:srgbClr val="FFFFFF"/>
                </a:solidFill>
                <a:latin typeface="Calibri"/>
                <a:cs typeface="Calibri"/>
              </a:rPr>
              <a:t> </a:t>
            </a:r>
            <a:r>
              <a:rPr sz="1600" dirty="0">
                <a:solidFill>
                  <a:srgbClr val="FFFFFF"/>
                </a:solidFill>
                <a:latin typeface="Calibri"/>
                <a:cs typeface="Calibri"/>
              </a:rPr>
              <a:t>on</a:t>
            </a:r>
            <a:r>
              <a:rPr sz="1600" spc="185" dirty="0">
                <a:solidFill>
                  <a:srgbClr val="FFFFFF"/>
                </a:solidFill>
                <a:latin typeface="Calibri"/>
                <a:cs typeface="Calibri"/>
              </a:rPr>
              <a:t> </a:t>
            </a:r>
            <a:r>
              <a:rPr sz="1600" dirty="0">
                <a:solidFill>
                  <a:srgbClr val="FFFFFF"/>
                </a:solidFill>
                <a:latin typeface="Calibri"/>
                <a:cs typeface="Calibri"/>
              </a:rPr>
              <a:t>young</a:t>
            </a:r>
            <a:r>
              <a:rPr sz="1600" spc="185" dirty="0">
                <a:solidFill>
                  <a:srgbClr val="FFFFFF"/>
                </a:solidFill>
                <a:latin typeface="Calibri"/>
                <a:cs typeface="Calibri"/>
              </a:rPr>
              <a:t> </a:t>
            </a:r>
            <a:r>
              <a:rPr sz="1600" dirty="0">
                <a:solidFill>
                  <a:srgbClr val="FFFFFF"/>
                </a:solidFill>
                <a:latin typeface="Calibri"/>
                <a:cs typeface="Calibri"/>
              </a:rPr>
              <a:t>people</a:t>
            </a:r>
            <a:r>
              <a:rPr sz="1600" spc="185" dirty="0">
                <a:solidFill>
                  <a:srgbClr val="FFFFFF"/>
                </a:solidFill>
                <a:latin typeface="Calibri"/>
                <a:cs typeface="Calibri"/>
              </a:rPr>
              <a:t> </a:t>
            </a:r>
            <a:r>
              <a:rPr sz="1600" dirty="0">
                <a:solidFill>
                  <a:srgbClr val="FFFFFF"/>
                </a:solidFill>
                <a:latin typeface="Calibri"/>
                <a:cs typeface="Calibri"/>
              </a:rPr>
              <a:t>through</a:t>
            </a:r>
            <a:r>
              <a:rPr sz="1600" spc="180" dirty="0">
                <a:solidFill>
                  <a:srgbClr val="FFFFFF"/>
                </a:solidFill>
                <a:latin typeface="Calibri"/>
                <a:cs typeface="Calibri"/>
              </a:rPr>
              <a:t> </a:t>
            </a:r>
            <a:r>
              <a:rPr sz="1600" dirty="0">
                <a:solidFill>
                  <a:srgbClr val="FFFFFF"/>
                </a:solidFill>
                <a:latin typeface="Calibri"/>
                <a:cs typeface="Calibri"/>
              </a:rPr>
              <a:t>Doorstep</a:t>
            </a:r>
            <a:r>
              <a:rPr sz="1600" spc="185" dirty="0">
                <a:solidFill>
                  <a:srgbClr val="FFFFFF"/>
                </a:solidFill>
                <a:latin typeface="Calibri"/>
                <a:cs typeface="Calibri"/>
              </a:rPr>
              <a:t> </a:t>
            </a:r>
            <a:r>
              <a:rPr sz="1600" spc="-10" dirty="0">
                <a:solidFill>
                  <a:srgbClr val="FFFFFF"/>
                </a:solidFill>
                <a:latin typeface="Calibri"/>
                <a:cs typeface="Calibri"/>
              </a:rPr>
              <a:t>Sport together.</a:t>
            </a:r>
            <a:endParaRPr sz="1600">
              <a:latin typeface="Calibri"/>
              <a:cs typeface="Calibri"/>
            </a:endParaRPr>
          </a:p>
        </p:txBody>
      </p:sp>
      <p:sp>
        <p:nvSpPr>
          <p:cNvPr id="10" name="object 10"/>
          <p:cNvSpPr txBox="1"/>
          <p:nvPr/>
        </p:nvSpPr>
        <p:spPr>
          <a:xfrm>
            <a:off x="10770879" y="4121956"/>
            <a:ext cx="5311140" cy="154559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Acting</a:t>
            </a:r>
            <a:r>
              <a:rPr sz="1800" b="1" spc="-30" dirty="0">
                <a:solidFill>
                  <a:srgbClr val="FFFFFF"/>
                </a:solidFill>
                <a:latin typeface="Calibri"/>
                <a:cs typeface="Calibri"/>
              </a:rPr>
              <a:t> </a:t>
            </a:r>
            <a:r>
              <a:rPr sz="1800" b="1" dirty="0">
                <a:solidFill>
                  <a:srgbClr val="FFFFFF"/>
                </a:solidFill>
                <a:latin typeface="Calibri"/>
                <a:cs typeface="Calibri"/>
              </a:rPr>
              <a:t>with</a:t>
            </a:r>
            <a:r>
              <a:rPr sz="1800" b="1" spc="-25" dirty="0">
                <a:solidFill>
                  <a:srgbClr val="FFFFFF"/>
                </a:solidFill>
                <a:latin typeface="Calibri"/>
                <a:cs typeface="Calibri"/>
              </a:rPr>
              <a:t> </a:t>
            </a:r>
            <a:r>
              <a:rPr sz="1800" b="1" spc="-10" dirty="0">
                <a:solidFill>
                  <a:srgbClr val="FFFFFF"/>
                </a:solidFill>
                <a:latin typeface="Calibri"/>
                <a:cs typeface="Calibri"/>
              </a:rPr>
              <a:t>Integrity</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Championing</a:t>
            </a:r>
            <a:r>
              <a:rPr sz="1600" spc="285" dirty="0">
                <a:solidFill>
                  <a:srgbClr val="FFFFFF"/>
                </a:solidFill>
                <a:latin typeface="Calibri"/>
                <a:cs typeface="Calibri"/>
              </a:rPr>
              <a:t> </a:t>
            </a:r>
            <a:r>
              <a:rPr sz="1600" dirty="0">
                <a:solidFill>
                  <a:srgbClr val="FFFFFF"/>
                </a:solidFill>
                <a:latin typeface="Calibri"/>
                <a:cs typeface="Calibri"/>
              </a:rPr>
              <a:t>the</a:t>
            </a:r>
            <a:r>
              <a:rPr sz="1600" spc="290" dirty="0">
                <a:solidFill>
                  <a:srgbClr val="FFFFFF"/>
                </a:solidFill>
                <a:latin typeface="Calibri"/>
                <a:cs typeface="Calibri"/>
              </a:rPr>
              <a:t> </a:t>
            </a:r>
            <a:r>
              <a:rPr sz="1600" dirty="0">
                <a:solidFill>
                  <a:srgbClr val="FFFFFF"/>
                </a:solidFill>
                <a:latin typeface="Calibri"/>
                <a:cs typeface="Calibri"/>
              </a:rPr>
              <a:t>highest</a:t>
            </a:r>
            <a:r>
              <a:rPr sz="1600" spc="290" dirty="0">
                <a:solidFill>
                  <a:srgbClr val="FFFFFF"/>
                </a:solidFill>
                <a:latin typeface="Calibri"/>
                <a:cs typeface="Calibri"/>
              </a:rPr>
              <a:t> </a:t>
            </a:r>
            <a:r>
              <a:rPr sz="1600" dirty="0">
                <a:solidFill>
                  <a:srgbClr val="FFFFFF"/>
                </a:solidFill>
                <a:latin typeface="Calibri"/>
                <a:cs typeface="Calibri"/>
              </a:rPr>
              <a:t>organisational</a:t>
            </a:r>
            <a:r>
              <a:rPr sz="1600" spc="290" dirty="0">
                <a:solidFill>
                  <a:srgbClr val="FFFFFF"/>
                </a:solidFill>
                <a:latin typeface="Calibri"/>
                <a:cs typeface="Calibri"/>
              </a:rPr>
              <a:t> </a:t>
            </a:r>
            <a:r>
              <a:rPr sz="1600" dirty="0">
                <a:solidFill>
                  <a:srgbClr val="FFFFFF"/>
                </a:solidFill>
                <a:latin typeface="Calibri"/>
                <a:cs typeface="Calibri"/>
              </a:rPr>
              <a:t>standards.</a:t>
            </a:r>
            <a:r>
              <a:rPr sz="1600" spc="290" dirty="0">
                <a:solidFill>
                  <a:srgbClr val="FFFFFF"/>
                </a:solidFill>
                <a:latin typeface="Calibri"/>
                <a:cs typeface="Calibri"/>
              </a:rPr>
              <a:t> </a:t>
            </a:r>
            <a:r>
              <a:rPr sz="1600" spc="-10" dirty="0">
                <a:solidFill>
                  <a:srgbClr val="FFFFFF"/>
                </a:solidFill>
                <a:latin typeface="Calibri"/>
                <a:cs typeface="Calibri"/>
              </a:rPr>
              <a:t>Being </a:t>
            </a:r>
            <a:r>
              <a:rPr sz="1600" dirty="0">
                <a:solidFill>
                  <a:srgbClr val="FFFFFF"/>
                </a:solidFill>
                <a:latin typeface="Calibri"/>
                <a:cs typeface="Calibri"/>
              </a:rPr>
              <a:t>greatly</a:t>
            </a:r>
            <a:r>
              <a:rPr sz="1600" spc="220" dirty="0">
                <a:solidFill>
                  <a:srgbClr val="FFFFFF"/>
                </a:solidFill>
                <a:latin typeface="Calibri"/>
                <a:cs typeface="Calibri"/>
              </a:rPr>
              <a:t> </a:t>
            </a:r>
            <a:r>
              <a:rPr sz="1600" dirty="0">
                <a:solidFill>
                  <a:srgbClr val="FFFFFF"/>
                </a:solidFill>
                <a:latin typeface="Calibri"/>
                <a:cs typeface="Calibri"/>
              </a:rPr>
              <a:t>aware</a:t>
            </a:r>
            <a:r>
              <a:rPr sz="1600" spc="225" dirty="0">
                <a:solidFill>
                  <a:srgbClr val="FFFFFF"/>
                </a:solidFill>
                <a:latin typeface="Calibri"/>
                <a:cs typeface="Calibri"/>
              </a:rPr>
              <a:t> </a:t>
            </a:r>
            <a:r>
              <a:rPr sz="1600" dirty="0">
                <a:solidFill>
                  <a:srgbClr val="FFFFFF"/>
                </a:solidFill>
                <a:latin typeface="Calibri"/>
                <a:cs typeface="Calibri"/>
              </a:rPr>
              <a:t>of</a:t>
            </a:r>
            <a:r>
              <a:rPr sz="1600" spc="225" dirty="0">
                <a:solidFill>
                  <a:srgbClr val="FFFFFF"/>
                </a:solidFill>
                <a:latin typeface="Calibri"/>
                <a:cs typeface="Calibri"/>
              </a:rPr>
              <a:t> </a:t>
            </a:r>
            <a:r>
              <a:rPr sz="1600" dirty="0">
                <a:solidFill>
                  <a:srgbClr val="FFFFFF"/>
                </a:solidFill>
                <a:latin typeface="Calibri"/>
                <a:cs typeface="Calibri"/>
              </a:rPr>
              <a:t>our</a:t>
            </a:r>
            <a:r>
              <a:rPr sz="1600" spc="225" dirty="0">
                <a:solidFill>
                  <a:srgbClr val="FFFFFF"/>
                </a:solidFill>
                <a:latin typeface="Calibri"/>
                <a:cs typeface="Calibri"/>
              </a:rPr>
              <a:t> </a:t>
            </a:r>
            <a:r>
              <a:rPr sz="1600" dirty="0">
                <a:solidFill>
                  <a:srgbClr val="FFFFFF"/>
                </a:solidFill>
                <a:latin typeface="Calibri"/>
                <a:cs typeface="Calibri"/>
              </a:rPr>
              <a:t>accountability</a:t>
            </a:r>
            <a:r>
              <a:rPr sz="1600" spc="225" dirty="0">
                <a:solidFill>
                  <a:srgbClr val="FFFFFF"/>
                </a:solidFill>
                <a:latin typeface="Calibri"/>
                <a:cs typeface="Calibri"/>
              </a:rPr>
              <a:t> </a:t>
            </a:r>
            <a:r>
              <a:rPr sz="1600" dirty="0">
                <a:solidFill>
                  <a:srgbClr val="FFFFFF"/>
                </a:solidFill>
                <a:latin typeface="Calibri"/>
                <a:cs typeface="Calibri"/>
              </a:rPr>
              <a:t>and</a:t>
            </a:r>
            <a:r>
              <a:rPr sz="1600" spc="225" dirty="0">
                <a:solidFill>
                  <a:srgbClr val="FFFFFF"/>
                </a:solidFill>
                <a:latin typeface="Calibri"/>
                <a:cs typeface="Calibri"/>
              </a:rPr>
              <a:t> </a:t>
            </a:r>
            <a:r>
              <a:rPr sz="1600" dirty="0">
                <a:solidFill>
                  <a:srgbClr val="FFFFFF"/>
                </a:solidFill>
                <a:latin typeface="Calibri"/>
                <a:cs typeface="Calibri"/>
              </a:rPr>
              <a:t>responsibility.</a:t>
            </a:r>
            <a:r>
              <a:rPr sz="1600" spc="225" dirty="0">
                <a:solidFill>
                  <a:srgbClr val="FFFFFF"/>
                </a:solidFill>
                <a:latin typeface="Calibri"/>
                <a:cs typeface="Calibri"/>
              </a:rPr>
              <a:t> </a:t>
            </a:r>
            <a:r>
              <a:rPr sz="1600" spc="-10" dirty="0">
                <a:solidFill>
                  <a:srgbClr val="FFFFFF"/>
                </a:solidFill>
                <a:latin typeface="Calibri"/>
                <a:cs typeface="Calibri"/>
              </a:rPr>
              <a:t>Doing </a:t>
            </a:r>
            <a:r>
              <a:rPr sz="1600" dirty="0">
                <a:solidFill>
                  <a:srgbClr val="FFFFFF"/>
                </a:solidFill>
                <a:latin typeface="Calibri"/>
                <a:cs typeface="Calibri"/>
              </a:rPr>
              <a:t>what</a:t>
            </a:r>
            <a:r>
              <a:rPr sz="1600" spc="135" dirty="0">
                <a:solidFill>
                  <a:srgbClr val="FFFFFF"/>
                </a:solidFill>
                <a:latin typeface="Calibri"/>
                <a:cs typeface="Calibri"/>
              </a:rPr>
              <a:t> </a:t>
            </a:r>
            <a:r>
              <a:rPr sz="1600" dirty="0">
                <a:solidFill>
                  <a:srgbClr val="FFFFFF"/>
                </a:solidFill>
                <a:latin typeface="Calibri"/>
                <a:cs typeface="Calibri"/>
              </a:rPr>
              <a:t>we</a:t>
            </a:r>
            <a:r>
              <a:rPr sz="1600" spc="135" dirty="0">
                <a:solidFill>
                  <a:srgbClr val="FFFFFF"/>
                </a:solidFill>
                <a:latin typeface="Calibri"/>
                <a:cs typeface="Calibri"/>
              </a:rPr>
              <a:t> </a:t>
            </a:r>
            <a:r>
              <a:rPr sz="1600" dirty="0">
                <a:solidFill>
                  <a:srgbClr val="FFFFFF"/>
                </a:solidFill>
                <a:latin typeface="Calibri"/>
                <a:cs typeface="Calibri"/>
              </a:rPr>
              <a:t>say</a:t>
            </a:r>
            <a:r>
              <a:rPr sz="1600" spc="140" dirty="0">
                <a:solidFill>
                  <a:srgbClr val="FFFFFF"/>
                </a:solidFill>
                <a:latin typeface="Calibri"/>
                <a:cs typeface="Calibri"/>
              </a:rPr>
              <a:t> </a:t>
            </a:r>
            <a:r>
              <a:rPr sz="1600" dirty="0">
                <a:solidFill>
                  <a:srgbClr val="FFFFFF"/>
                </a:solidFill>
                <a:latin typeface="Calibri"/>
                <a:cs typeface="Calibri"/>
              </a:rPr>
              <a:t>we</a:t>
            </a:r>
            <a:r>
              <a:rPr sz="1600" spc="135" dirty="0">
                <a:solidFill>
                  <a:srgbClr val="FFFFFF"/>
                </a:solidFill>
                <a:latin typeface="Calibri"/>
                <a:cs typeface="Calibri"/>
              </a:rPr>
              <a:t> </a:t>
            </a:r>
            <a:r>
              <a:rPr sz="1600" dirty="0">
                <a:solidFill>
                  <a:srgbClr val="FFFFFF"/>
                </a:solidFill>
                <a:latin typeface="Calibri"/>
                <a:cs typeface="Calibri"/>
              </a:rPr>
              <a:t>will</a:t>
            </a:r>
            <a:r>
              <a:rPr sz="1600" spc="135" dirty="0">
                <a:solidFill>
                  <a:srgbClr val="FFFFFF"/>
                </a:solidFill>
                <a:latin typeface="Calibri"/>
                <a:cs typeface="Calibri"/>
              </a:rPr>
              <a:t> </a:t>
            </a:r>
            <a:r>
              <a:rPr sz="1600" dirty="0">
                <a:solidFill>
                  <a:srgbClr val="FFFFFF"/>
                </a:solidFill>
                <a:latin typeface="Calibri"/>
                <a:cs typeface="Calibri"/>
              </a:rPr>
              <a:t>do</a:t>
            </a:r>
            <a:r>
              <a:rPr sz="1600" spc="140" dirty="0">
                <a:solidFill>
                  <a:srgbClr val="FFFFFF"/>
                </a:solidFill>
                <a:latin typeface="Calibri"/>
                <a:cs typeface="Calibri"/>
              </a:rPr>
              <a:t> </a:t>
            </a:r>
            <a:r>
              <a:rPr sz="1600" dirty="0">
                <a:solidFill>
                  <a:srgbClr val="FFFFFF"/>
                </a:solidFill>
                <a:latin typeface="Calibri"/>
                <a:cs typeface="Calibri"/>
              </a:rPr>
              <a:t>and</a:t>
            </a:r>
            <a:r>
              <a:rPr sz="1600" spc="135" dirty="0">
                <a:solidFill>
                  <a:srgbClr val="FFFFFF"/>
                </a:solidFill>
                <a:latin typeface="Calibri"/>
                <a:cs typeface="Calibri"/>
              </a:rPr>
              <a:t> </a:t>
            </a:r>
            <a:r>
              <a:rPr sz="1600" dirty="0">
                <a:solidFill>
                  <a:srgbClr val="FFFFFF"/>
                </a:solidFill>
                <a:latin typeface="Calibri"/>
                <a:cs typeface="Calibri"/>
              </a:rPr>
              <a:t>holding</a:t>
            </a:r>
            <a:r>
              <a:rPr sz="1600" spc="135" dirty="0">
                <a:solidFill>
                  <a:srgbClr val="FFFFFF"/>
                </a:solidFill>
                <a:latin typeface="Calibri"/>
                <a:cs typeface="Calibri"/>
              </a:rPr>
              <a:t> </a:t>
            </a:r>
            <a:r>
              <a:rPr sz="1600" dirty="0">
                <a:solidFill>
                  <a:srgbClr val="FFFFFF"/>
                </a:solidFill>
                <a:latin typeface="Calibri"/>
                <a:cs typeface="Calibri"/>
              </a:rPr>
              <a:t>ourselves</a:t>
            </a:r>
            <a:r>
              <a:rPr sz="1600" spc="140" dirty="0">
                <a:solidFill>
                  <a:srgbClr val="FFFFFF"/>
                </a:solidFill>
                <a:latin typeface="Calibri"/>
                <a:cs typeface="Calibri"/>
              </a:rPr>
              <a:t> </a:t>
            </a:r>
            <a:r>
              <a:rPr sz="1600" dirty="0">
                <a:solidFill>
                  <a:srgbClr val="FFFFFF"/>
                </a:solidFill>
                <a:latin typeface="Calibri"/>
                <a:cs typeface="Calibri"/>
              </a:rPr>
              <a:t>and</a:t>
            </a:r>
            <a:r>
              <a:rPr sz="1600" spc="135" dirty="0">
                <a:solidFill>
                  <a:srgbClr val="FFFFFF"/>
                </a:solidFill>
                <a:latin typeface="Calibri"/>
                <a:cs typeface="Calibri"/>
              </a:rPr>
              <a:t> </a:t>
            </a:r>
            <a:r>
              <a:rPr sz="1600" dirty="0">
                <a:solidFill>
                  <a:srgbClr val="FFFFFF"/>
                </a:solidFill>
                <a:latin typeface="Calibri"/>
                <a:cs typeface="Calibri"/>
              </a:rPr>
              <a:t>each</a:t>
            </a:r>
            <a:r>
              <a:rPr sz="1600" spc="135" dirty="0">
                <a:solidFill>
                  <a:srgbClr val="FFFFFF"/>
                </a:solidFill>
                <a:latin typeface="Calibri"/>
                <a:cs typeface="Calibri"/>
              </a:rPr>
              <a:t> </a:t>
            </a:r>
            <a:r>
              <a:rPr sz="1600" spc="-10" dirty="0">
                <a:solidFill>
                  <a:srgbClr val="FFFFFF"/>
                </a:solidFill>
                <a:latin typeface="Calibri"/>
                <a:cs typeface="Calibri"/>
              </a:rPr>
              <a:t>other </a:t>
            </a:r>
            <a:r>
              <a:rPr sz="1600" dirty="0">
                <a:solidFill>
                  <a:srgbClr val="FFFFFF"/>
                </a:solidFill>
                <a:latin typeface="Calibri"/>
                <a:cs typeface="Calibri"/>
              </a:rPr>
              <a:t>to</a:t>
            </a:r>
            <a:r>
              <a:rPr sz="1600" spc="110" dirty="0">
                <a:solidFill>
                  <a:srgbClr val="FFFFFF"/>
                </a:solidFill>
                <a:latin typeface="Calibri"/>
                <a:cs typeface="Calibri"/>
              </a:rPr>
              <a:t> </a:t>
            </a:r>
            <a:r>
              <a:rPr sz="1600" dirty="0">
                <a:solidFill>
                  <a:srgbClr val="FFFFFF"/>
                </a:solidFill>
                <a:latin typeface="Calibri"/>
                <a:cs typeface="Calibri"/>
              </a:rPr>
              <a:t>high</a:t>
            </a:r>
            <a:r>
              <a:rPr sz="1600" spc="114" dirty="0">
                <a:solidFill>
                  <a:srgbClr val="FFFFFF"/>
                </a:solidFill>
                <a:latin typeface="Calibri"/>
                <a:cs typeface="Calibri"/>
              </a:rPr>
              <a:t> </a:t>
            </a:r>
            <a:r>
              <a:rPr sz="1600" spc="-10" dirty="0">
                <a:solidFill>
                  <a:srgbClr val="FFFFFF"/>
                </a:solidFill>
                <a:latin typeface="Calibri"/>
                <a:cs typeface="Calibri"/>
              </a:rPr>
              <a:t>standards.</a:t>
            </a:r>
            <a:endParaRPr sz="1600">
              <a:latin typeface="Calibri"/>
              <a:cs typeface="Calibri"/>
            </a:endParaRPr>
          </a:p>
        </p:txBody>
      </p:sp>
      <p:sp>
        <p:nvSpPr>
          <p:cNvPr id="11" name="object 11"/>
          <p:cNvSpPr txBox="1"/>
          <p:nvPr/>
        </p:nvSpPr>
        <p:spPr>
          <a:xfrm>
            <a:off x="10770879" y="5906968"/>
            <a:ext cx="5259070" cy="1269365"/>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5" dirty="0">
                <a:solidFill>
                  <a:srgbClr val="FFFFFF"/>
                </a:solidFill>
                <a:latin typeface="Calibri"/>
                <a:cs typeface="Calibri"/>
              </a:rPr>
              <a:t> </a:t>
            </a:r>
            <a:r>
              <a:rPr sz="1800" b="1" spc="-10" dirty="0">
                <a:solidFill>
                  <a:srgbClr val="FFFFFF"/>
                </a:solidFill>
                <a:latin typeface="Calibri"/>
                <a:cs typeface="Calibri"/>
              </a:rPr>
              <a:t>Agile</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By</a:t>
            </a:r>
            <a:r>
              <a:rPr sz="1600" spc="195" dirty="0">
                <a:solidFill>
                  <a:srgbClr val="FFFFFF"/>
                </a:solidFill>
                <a:latin typeface="Calibri"/>
                <a:cs typeface="Calibri"/>
              </a:rPr>
              <a:t> </a:t>
            </a:r>
            <a:r>
              <a:rPr sz="1600" dirty="0">
                <a:solidFill>
                  <a:srgbClr val="FFFFFF"/>
                </a:solidFill>
                <a:latin typeface="Calibri"/>
                <a:cs typeface="Calibri"/>
              </a:rPr>
              <a:t>being</a:t>
            </a:r>
            <a:r>
              <a:rPr sz="1600" spc="195" dirty="0">
                <a:solidFill>
                  <a:srgbClr val="FFFFFF"/>
                </a:solidFill>
                <a:latin typeface="Calibri"/>
                <a:cs typeface="Calibri"/>
              </a:rPr>
              <a:t> </a:t>
            </a:r>
            <a:r>
              <a:rPr sz="1600" dirty="0">
                <a:solidFill>
                  <a:srgbClr val="FFFFFF"/>
                </a:solidFill>
                <a:latin typeface="Calibri"/>
                <a:cs typeface="Calibri"/>
              </a:rPr>
              <a:t>curious,</a:t>
            </a:r>
            <a:r>
              <a:rPr sz="1600" spc="200" dirty="0">
                <a:solidFill>
                  <a:srgbClr val="FFFFFF"/>
                </a:solidFill>
                <a:latin typeface="Calibri"/>
                <a:cs typeface="Calibri"/>
              </a:rPr>
              <a:t> </a:t>
            </a:r>
            <a:r>
              <a:rPr sz="1600" dirty="0">
                <a:solidFill>
                  <a:srgbClr val="FFFFFF"/>
                </a:solidFill>
                <a:latin typeface="Calibri"/>
                <a:cs typeface="Calibri"/>
              </a:rPr>
              <a:t>thinking</a:t>
            </a:r>
            <a:r>
              <a:rPr sz="1600" spc="195" dirty="0">
                <a:solidFill>
                  <a:srgbClr val="FFFFFF"/>
                </a:solidFill>
                <a:latin typeface="Calibri"/>
                <a:cs typeface="Calibri"/>
              </a:rPr>
              <a:t> </a:t>
            </a:r>
            <a:r>
              <a:rPr sz="1600" dirty="0">
                <a:solidFill>
                  <a:srgbClr val="FFFFFF"/>
                </a:solidFill>
                <a:latin typeface="Calibri"/>
                <a:cs typeface="Calibri"/>
              </a:rPr>
              <a:t>flexibly</a:t>
            </a:r>
            <a:r>
              <a:rPr sz="1600" spc="200" dirty="0">
                <a:solidFill>
                  <a:srgbClr val="FFFFFF"/>
                </a:solidFill>
                <a:latin typeface="Calibri"/>
                <a:cs typeface="Calibri"/>
              </a:rPr>
              <a:t> </a:t>
            </a:r>
            <a:r>
              <a:rPr sz="1600" dirty="0">
                <a:solidFill>
                  <a:srgbClr val="FFFFFF"/>
                </a:solidFill>
                <a:latin typeface="Calibri"/>
                <a:cs typeface="Calibri"/>
              </a:rPr>
              <a:t>and</a:t>
            </a:r>
            <a:r>
              <a:rPr sz="1600" spc="195" dirty="0">
                <a:solidFill>
                  <a:srgbClr val="FFFFFF"/>
                </a:solidFill>
                <a:latin typeface="Calibri"/>
                <a:cs typeface="Calibri"/>
              </a:rPr>
              <a:t> </a:t>
            </a:r>
            <a:r>
              <a:rPr sz="1600" dirty="0">
                <a:solidFill>
                  <a:srgbClr val="FFFFFF"/>
                </a:solidFill>
                <a:latin typeface="Calibri"/>
                <a:cs typeface="Calibri"/>
              </a:rPr>
              <a:t>creatively</a:t>
            </a:r>
            <a:r>
              <a:rPr sz="1600" spc="200" dirty="0">
                <a:solidFill>
                  <a:srgbClr val="FFFFFF"/>
                </a:solidFill>
                <a:latin typeface="Calibri"/>
                <a:cs typeface="Calibri"/>
              </a:rPr>
              <a:t> </a:t>
            </a:r>
            <a:r>
              <a:rPr sz="1600" dirty="0">
                <a:solidFill>
                  <a:srgbClr val="FFFFFF"/>
                </a:solidFill>
                <a:latin typeface="Calibri"/>
                <a:cs typeface="Calibri"/>
              </a:rPr>
              <a:t>and</a:t>
            </a:r>
            <a:r>
              <a:rPr sz="1600" spc="195" dirty="0">
                <a:solidFill>
                  <a:srgbClr val="FFFFFF"/>
                </a:solidFill>
                <a:latin typeface="Calibri"/>
                <a:cs typeface="Calibri"/>
              </a:rPr>
              <a:t> </a:t>
            </a:r>
            <a:r>
              <a:rPr sz="1600" spc="-10" dirty="0">
                <a:solidFill>
                  <a:srgbClr val="FFFFFF"/>
                </a:solidFill>
                <a:latin typeface="Calibri"/>
                <a:cs typeface="Calibri"/>
              </a:rPr>
              <a:t>seeking </a:t>
            </a:r>
            <a:r>
              <a:rPr sz="1600" dirty="0">
                <a:solidFill>
                  <a:srgbClr val="FFFFFF"/>
                </a:solidFill>
                <a:latin typeface="Calibri"/>
                <a:cs typeface="Calibri"/>
              </a:rPr>
              <a:t>new</a:t>
            </a:r>
            <a:r>
              <a:rPr sz="1600" spc="204" dirty="0">
                <a:solidFill>
                  <a:srgbClr val="FFFFFF"/>
                </a:solidFill>
                <a:latin typeface="Calibri"/>
                <a:cs typeface="Calibri"/>
              </a:rPr>
              <a:t> </a:t>
            </a:r>
            <a:r>
              <a:rPr sz="1600" dirty="0">
                <a:solidFill>
                  <a:srgbClr val="FFFFFF"/>
                </a:solidFill>
                <a:latin typeface="Calibri"/>
                <a:cs typeface="Calibri"/>
              </a:rPr>
              <a:t>opportunities,</a:t>
            </a:r>
            <a:r>
              <a:rPr sz="1600" spc="204" dirty="0">
                <a:solidFill>
                  <a:srgbClr val="FFFFFF"/>
                </a:solidFill>
                <a:latin typeface="Calibri"/>
                <a:cs typeface="Calibri"/>
              </a:rPr>
              <a:t> </a:t>
            </a:r>
            <a:r>
              <a:rPr sz="1600" dirty="0">
                <a:solidFill>
                  <a:srgbClr val="FFFFFF"/>
                </a:solidFill>
                <a:latin typeface="Calibri"/>
                <a:cs typeface="Calibri"/>
              </a:rPr>
              <a:t>we</a:t>
            </a:r>
            <a:r>
              <a:rPr sz="1600" spc="204" dirty="0">
                <a:solidFill>
                  <a:srgbClr val="FFFFFF"/>
                </a:solidFill>
                <a:latin typeface="Calibri"/>
                <a:cs typeface="Calibri"/>
              </a:rPr>
              <a:t> </a:t>
            </a:r>
            <a:r>
              <a:rPr sz="1600" dirty="0">
                <a:solidFill>
                  <a:srgbClr val="FFFFFF"/>
                </a:solidFill>
                <a:latin typeface="Calibri"/>
                <a:cs typeface="Calibri"/>
              </a:rPr>
              <a:t>pro-actively</a:t>
            </a:r>
            <a:r>
              <a:rPr sz="1600" spc="204" dirty="0">
                <a:solidFill>
                  <a:srgbClr val="FFFFFF"/>
                </a:solidFill>
                <a:latin typeface="Calibri"/>
                <a:cs typeface="Calibri"/>
              </a:rPr>
              <a:t> </a:t>
            </a:r>
            <a:r>
              <a:rPr sz="1600" dirty="0">
                <a:solidFill>
                  <a:srgbClr val="FFFFFF"/>
                </a:solidFill>
                <a:latin typeface="Calibri"/>
                <a:cs typeface="Calibri"/>
              </a:rPr>
              <a:t>adapt</a:t>
            </a:r>
            <a:r>
              <a:rPr sz="1600" spc="204" dirty="0">
                <a:solidFill>
                  <a:srgbClr val="FFFFFF"/>
                </a:solidFill>
                <a:latin typeface="Calibri"/>
                <a:cs typeface="Calibri"/>
              </a:rPr>
              <a:t> </a:t>
            </a:r>
            <a:r>
              <a:rPr sz="1600" dirty="0">
                <a:solidFill>
                  <a:srgbClr val="FFFFFF"/>
                </a:solidFill>
                <a:latin typeface="Calibri"/>
                <a:cs typeface="Calibri"/>
              </a:rPr>
              <a:t>and</a:t>
            </a:r>
            <a:r>
              <a:rPr sz="1600" spc="204" dirty="0">
                <a:solidFill>
                  <a:srgbClr val="FFFFFF"/>
                </a:solidFill>
                <a:latin typeface="Calibri"/>
                <a:cs typeface="Calibri"/>
              </a:rPr>
              <a:t> </a:t>
            </a:r>
            <a:r>
              <a:rPr sz="1600" spc="-10" dirty="0">
                <a:solidFill>
                  <a:srgbClr val="FFFFFF"/>
                </a:solidFill>
                <a:latin typeface="Calibri"/>
                <a:cs typeface="Calibri"/>
              </a:rPr>
              <a:t>provide </a:t>
            </a:r>
            <a:r>
              <a:rPr sz="1600" dirty="0">
                <a:solidFill>
                  <a:srgbClr val="FFFFFF"/>
                </a:solidFill>
                <a:latin typeface="Calibri"/>
                <a:cs typeface="Calibri"/>
              </a:rPr>
              <a:t>meaningful</a:t>
            </a:r>
            <a:r>
              <a:rPr sz="1600" spc="220" dirty="0">
                <a:solidFill>
                  <a:srgbClr val="FFFFFF"/>
                </a:solidFill>
                <a:latin typeface="Calibri"/>
                <a:cs typeface="Calibri"/>
              </a:rPr>
              <a:t> </a:t>
            </a:r>
            <a:r>
              <a:rPr sz="1600" dirty="0">
                <a:solidFill>
                  <a:srgbClr val="FFFFFF"/>
                </a:solidFill>
                <a:latin typeface="Calibri"/>
                <a:cs typeface="Calibri"/>
              </a:rPr>
              <a:t>support</a:t>
            </a:r>
            <a:r>
              <a:rPr sz="1600" spc="220" dirty="0">
                <a:solidFill>
                  <a:srgbClr val="FFFFFF"/>
                </a:solidFill>
                <a:latin typeface="Calibri"/>
                <a:cs typeface="Calibri"/>
              </a:rPr>
              <a:t> </a:t>
            </a:r>
            <a:r>
              <a:rPr sz="1600" dirty="0">
                <a:solidFill>
                  <a:srgbClr val="FFFFFF"/>
                </a:solidFill>
                <a:latin typeface="Calibri"/>
                <a:cs typeface="Calibri"/>
              </a:rPr>
              <a:t>when</a:t>
            </a:r>
            <a:r>
              <a:rPr sz="1600" spc="220" dirty="0">
                <a:solidFill>
                  <a:srgbClr val="FFFFFF"/>
                </a:solidFill>
                <a:latin typeface="Calibri"/>
                <a:cs typeface="Calibri"/>
              </a:rPr>
              <a:t> </a:t>
            </a:r>
            <a:r>
              <a:rPr sz="1600" dirty="0">
                <a:solidFill>
                  <a:srgbClr val="FFFFFF"/>
                </a:solidFill>
                <a:latin typeface="Calibri"/>
                <a:cs typeface="Calibri"/>
              </a:rPr>
              <a:t>these</a:t>
            </a:r>
            <a:r>
              <a:rPr sz="1600" spc="220" dirty="0">
                <a:solidFill>
                  <a:srgbClr val="FFFFFF"/>
                </a:solidFill>
                <a:latin typeface="Calibri"/>
                <a:cs typeface="Calibri"/>
              </a:rPr>
              <a:t> </a:t>
            </a:r>
            <a:r>
              <a:rPr sz="1600" dirty="0">
                <a:solidFill>
                  <a:srgbClr val="FFFFFF"/>
                </a:solidFill>
                <a:latin typeface="Calibri"/>
                <a:cs typeface="Calibri"/>
              </a:rPr>
              <a:t>new</a:t>
            </a:r>
            <a:r>
              <a:rPr sz="1600" spc="220" dirty="0">
                <a:solidFill>
                  <a:srgbClr val="FFFFFF"/>
                </a:solidFill>
                <a:latin typeface="Calibri"/>
                <a:cs typeface="Calibri"/>
              </a:rPr>
              <a:t> </a:t>
            </a:r>
            <a:r>
              <a:rPr sz="1600" dirty="0">
                <a:solidFill>
                  <a:srgbClr val="FFFFFF"/>
                </a:solidFill>
                <a:latin typeface="Calibri"/>
                <a:cs typeface="Calibri"/>
              </a:rPr>
              <a:t>opportunities</a:t>
            </a:r>
            <a:r>
              <a:rPr sz="1600" spc="225" dirty="0">
                <a:solidFill>
                  <a:srgbClr val="FFFFFF"/>
                </a:solidFill>
                <a:latin typeface="Calibri"/>
                <a:cs typeface="Calibri"/>
              </a:rPr>
              <a:t> </a:t>
            </a:r>
            <a:r>
              <a:rPr sz="1600" spc="-10" dirty="0">
                <a:solidFill>
                  <a:srgbClr val="FFFFFF"/>
                </a:solidFill>
                <a:latin typeface="Calibri"/>
                <a:cs typeface="Calibri"/>
              </a:rPr>
              <a:t>arise.</a:t>
            </a:r>
            <a:endParaRPr sz="1600">
              <a:latin typeface="Calibri"/>
              <a:cs typeface="Calibri"/>
            </a:endParaRPr>
          </a:p>
        </p:txBody>
      </p:sp>
      <p:sp>
        <p:nvSpPr>
          <p:cNvPr id="12" name="object 12"/>
          <p:cNvSpPr txBox="1"/>
          <p:nvPr/>
        </p:nvSpPr>
        <p:spPr>
          <a:xfrm>
            <a:off x="10770879" y="7809855"/>
            <a:ext cx="5410835" cy="1269365"/>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0" dirty="0">
                <a:solidFill>
                  <a:srgbClr val="FFFFFF"/>
                </a:solidFill>
                <a:latin typeface="Calibri"/>
                <a:cs typeface="Calibri"/>
              </a:rPr>
              <a:t> </a:t>
            </a:r>
            <a:r>
              <a:rPr sz="1800" b="1" dirty="0">
                <a:solidFill>
                  <a:srgbClr val="FFFFFF"/>
                </a:solidFill>
                <a:latin typeface="Calibri"/>
                <a:cs typeface="Calibri"/>
              </a:rPr>
              <a:t>the</a:t>
            </a:r>
            <a:r>
              <a:rPr sz="1800" b="1" spc="-30" dirty="0">
                <a:solidFill>
                  <a:srgbClr val="FFFFFF"/>
                </a:solidFill>
                <a:latin typeface="Calibri"/>
                <a:cs typeface="Calibri"/>
              </a:rPr>
              <a:t> </a:t>
            </a:r>
            <a:r>
              <a:rPr sz="1800" b="1" dirty="0">
                <a:solidFill>
                  <a:srgbClr val="FFFFFF"/>
                </a:solidFill>
                <a:latin typeface="Calibri"/>
                <a:cs typeface="Calibri"/>
              </a:rPr>
              <a:t>People</a:t>
            </a:r>
            <a:r>
              <a:rPr sz="1800" b="1" spc="-30" dirty="0">
                <a:solidFill>
                  <a:srgbClr val="FFFFFF"/>
                </a:solidFill>
                <a:latin typeface="Calibri"/>
                <a:cs typeface="Calibri"/>
              </a:rPr>
              <a:t> </a:t>
            </a:r>
            <a:r>
              <a:rPr sz="1800" b="1" dirty="0">
                <a:solidFill>
                  <a:srgbClr val="FFFFFF"/>
                </a:solidFill>
                <a:latin typeface="Calibri"/>
                <a:cs typeface="Calibri"/>
              </a:rPr>
              <a:t>Beside</a:t>
            </a:r>
            <a:r>
              <a:rPr sz="1800" b="1" spc="-30" dirty="0">
                <a:solidFill>
                  <a:srgbClr val="FFFFFF"/>
                </a:solidFill>
                <a:latin typeface="Calibri"/>
                <a:cs typeface="Calibri"/>
              </a:rPr>
              <a:t> </a:t>
            </a:r>
            <a:r>
              <a:rPr sz="1800" b="1" dirty="0">
                <a:solidFill>
                  <a:srgbClr val="FFFFFF"/>
                </a:solidFill>
                <a:latin typeface="Calibri"/>
                <a:cs typeface="Calibri"/>
              </a:rPr>
              <a:t>the</a:t>
            </a:r>
            <a:r>
              <a:rPr sz="1800" b="1" spc="-25" dirty="0">
                <a:solidFill>
                  <a:srgbClr val="FFFFFF"/>
                </a:solidFill>
                <a:latin typeface="Calibri"/>
                <a:cs typeface="Calibri"/>
              </a:rPr>
              <a:t> </a:t>
            </a:r>
            <a:r>
              <a:rPr sz="1800" b="1" spc="-10" dirty="0">
                <a:solidFill>
                  <a:srgbClr val="FFFFFF"/>
                </a:solidFill>
                <a:latin typeface="Calibri"/>
                <a:cs typeface="Calibri"/>
              </a:rPr>
              <a:t>People</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Making</a:t>
            </a:r>
            <a:r>
              <a:rPr sz="1600" spc="155" dirty="0">
                <a:solidFill>
                  <a:srgbClr val="FFFFFF"/>
                </a:solidFill>
                <a:latin typeface="Calibri"/>
                <a:cs typeface="Calibri"/>
              </a:rPr>
              <a:t> </a:t>
            </a:r>
            <a:r>
              <a:rPr sz="1600" dirty="0">
                <a:solidFill>
                  <a:srgbClr val="FFFFFF"/>
                </a:solidFill>
                <a:latin typeface="Calibri"/>
                <a:cs typeface="Calibri"/>
              </a:rPr>
              <a:t>decisions</a:t>
            </a:r>
            <a:r>
              <a:rPr sz="1600" spc="160" dirty="0">
                <a:solidFill>
                  <a:srgbClr val="FFFFFF"/>
                </a:solidFill>
                <a:latin typeface="Calibri"/>
                <a:cs typeface="Calibri"/>
              </a:rPr>
              <a:t> </a:t>
            </a:r>
            <a:r>
              <a:rPr sz="1600" dirty="0">
                <a:solidFill>
                  <a:srgbClr val="FFFFFF"/>
                </a:solidFill>
                <a:latin typeface="Calibri"/>
                <a:cs typeface="Calibri"/>
              </a:rPr>
              <a:t>in</a:t>
            </a:r>
            <a:r>
              <a:rPr sz="1600" spc="160" dirty="0">
                <a:solidFill>
                  <a:srgbClr val="FFFFFF"/>
                </a:solidFill>
                <a:latin typeface="Calibri"/>
                <a:cs typeface="Calibri"/>
              </a:rPr>
              <a:t> </a:t>
            </a:r>
            <a:r>
              <a:rPr sz="1600" dirty="0">
                <a:solidFill>
                  <a:srgbClr val="FFFFFF"/>
                </a:solidFill>
                <a:latin typeface="Calibri"/>
                <a:cs typeface="Calibri"/>
              </a:rPr>
              <a:t>the</a:t>
            </a:r>
            <a:r>
              <a:rPr sz="1600" spc="160" dirty="0">
                <a:solidFill>
                  <a:srgbClr val="FFFFFF"/>
                </a:solidFill>
                <a:latin typeface="Calibri"/>
                <a:cs typeface="Calibri"/>
              </a:rPr>
              <a:t> </a:t>
            </a:r>
            <a:r>
              <a:rPr sz="1600" dirty="0">
                <a:solidFill>
                  <a:srgbClr val="FFFFFF"/>
                </a:solidFill>
                <a:latin typeface="Calibri"/>
                <a:cs typeface="Calibri"/>
              </a:rPr>
              <a:t>best</a:t>
            </a:r>
            <a:r>
              <a:rPr sz="1600" spc="155" dirty="0">
                <a:solidFill>
                  <a:srgbClr val="FFFFFF"/>
                </a:solidFill>
                <a:latin typeface="Calibri"/>
                <a:cs typeface="Calibri"/>
              </a:rPr>
              <a:t> </a:t>
            </a:r>
            <a:r>
              <a:rPr sz="1600" dirty="0">
                <a:solidFill>
                  <a:srgbClr val="FFFFFF"/>
                </a:solidFill>
                <a:latin typeface="Calibri"/>
                <a:cs typeface="Calibri"/>
              </a:rPr>
              <a:t>interest</a:t>
            </a:r>
            <a:r>
              <a:rPr sz="1600" spc="160" dirty="0">
                <a:solidFill>
                  <a:srgbClr val="FFFFFF"/>
                </a:solidFill>
                <a:latin typeface="Calibri"/>
                <a:cs typeface="Calibri"/>
              </a:rPr>
              <a:t> </a:t>
            </a:r>
            <a:r>
              <a:rPr sz="1600" dirty="0">
                <a:solidFill>
                  <a:srgbClr val="FFFFFF"/>
                </a:solidFill>
                <a:latin typeface="Calibri"/>
                <a:cs typeface="Calibri"/>
              </a:rPr>
              <a:t>of</a:t>
            </a:r>
            <a:r>
              <a:rPr sz="1600" spc="160" dirty="0">
                <a:solidFill>
                  <a:srgbClr val="FFFFFF"/>
                </a:solidFill>
                <a:latin typeface="Calibri"/>
                <a:cs typeface="Calibri"/>
              </a:rPr>
              <a:t> </a:t>
            </a:r>
            <a:r>
              <a:rPr sz="1600" dirty="0">
                <a:solidFill>
                  <a:srgbClr val="FFFFFF"/>
                </a:solidFill>
                <a:latin typeface="Calibri"/>
                <a:cs typeface="Calibri"/>
              </a:rPr>
              <a:t>the</a:t>
            </a:r>
            <a:r>
              <a:rPr sz="1600" spc="160" dirty="0">
                <a:solidFill>
                  <a:srgbClr val="FFFFFF"/>
                </a:solidFill>
                <a:latin typeface="Calibri"/>
                <a:cs typeface="Calibri"/>
              </a:rPr>
              <a:t> </a:t>
            </a:r>
            <a:r>
              <a:rPr sz="1600" spc="-10" dirty="0">
                <a:solidFill>
                  <a:srgbClr val="FFFFFF"/>
                </a:solidFill>
                <a:latin typeface="Calibri"/>
                <a:cs typeface="Calibri"/>
              </a:rPr>
              <a:t>community </a:t>
            </a:r>
            <a:r>
              <a:rPr sz="1600" dirty="0">
                <a:solidFill>
                  <a:srgbClr val="FFFFFF"/>
                </a:solidFill>
                <a:latin typeface="Calibri"/>
                <a:cs typeface="Calibri"/>
              </a:rPr>
              <a:t>organisations</a:t>
            </a:r>
            <a:r>
              <a:rPr sz="1600" spc="170" dirty="0">
                <a:solidFill>
                  <a:srgbClr val="FFFFFF"/>
                </a:solidFill>
                <a:latin typeface="Calibri"/>
                <a:cs typeface="Calibri"/>
              </a:rPr>
              <a:t> </a:t>
            </a:r>
            <a:r>
              <a:rPr sz="1600" dirty="0">
                <a:solidFill>
                  <a:srgbClr val="FFFFFF"/>
                </a:solidFill>
                <a:latin typeface="Calibri"/>
                <a:cs typeface="Calibri"/>
              </a:rPr>
              <a:t>and</a:t>
            </a:r>
            <a:r>
              <a:rPr sz="1600" spc="175" dirty="0">
                <a:solidFill>
                  <a:srgbClr val="FFFFFF"/>
                </a:solidFill>
                <a:latin typeface="Calibri"/>
                <a:cs typeface="Calibri"/>
              </a:rPr>
              <a:t> </a:t>
            </a:r>
            <a:r>
              <a:rPr sz="1600" dirty="0">
                <a:solidFill>
                  <a:srgbClr val="FFFFFF"/>
                </a:solidFill>
                <a:latin typeface="Calibri"/>
                <a:cs typeface="Calibri"/>
              </a:rPr>
              <a:t>the</a:t>
            </a:r>
            <a:r>
              <a:rPr sz="1600" spc="175" dirty="0">
                <a:solidFill>
                  <a:srgbClr val="FFFFFF"/>
                </a:solidFill>
                <a:latin typeface="Calibri"/>
                <a:cs typeface="Calibri"/>
              </a:rPr>
              <a:t> </a:t>
            </a:r>
            <a:r>
              <a:rPr sz="1600" dirty="0">
                <a:solidFill>
                  <a:srgbClr val="FFFFFF"/>
                </a:solidFill>
                <a:latin typeface="Calibri"/>
                <a:cs typeface="Calibri"/>
              </a:rPr>
              <a:t>young</a:t>
            </a:r>
            <a:r>
              <a:rPr sz="1600" spc="175" dirty="0">
                <a:solidFill>
                  <a:srgbClr val="FFFFFF"/>
                </a:solidFill>
                <a:latin typeface="Calibri"/>
                <a:cs typeface="Calibri"/>
              </a:rPr>
              <a:t> </a:t>
            </a:r>
            <a:r>
              <a:rPr sz="1600" dirty="0">
                <a:solidFill>
                  <a:srgbClr val="FFFFFF"/>
                </a:solidFill>
                <a:latin typeface="Calibri"/>
                <a:cs typeface="Calibri"/>
              </a:rPr>
              <a:t>people</a:t>
            </a:r>
            <a:r>
              <a:rPr sz="1600" spc="170" dirty="0">
                <a:solidFill>
                  <a:srgbClr val="FFFFFF"/>
                </a:solidFill>
                <a:latin typeface="Calibri"/>
                <a:cs typeface="Calibri"/>
              </a:rPr>
              <a:t> </a:t>
            </a:r>
            <a:r>
              <a:rPr sz="1600" dirty="0">
                <a:solidFill>
                  <a:srgbClr val="FFFFFF"/>
                </a:solidFill>
                <a:latin typeface="Calibri"/>
                <a:cs typeface="Calibri"/>
              </a:rPr>
              <a:t>we</a:t>
            </a:r>
            <a:r>
              <a:rPr sz="1600" spc="175" dirty="0">
                <a:solidFill>
                  <a:srgbClr val="FFFFFF"/>
                </a:solidFill>
                <a:latin typeface="Calibri"/>
                <a:cs typeface="Calibri"/>
              </a:rPr>
              <a:t> </a:t>
            </a:r>
            <a:r>
              <a:rPr sz="1600" dirty="0">
                <a:solidFill>
                  <a:srgbClr val="FFFFFF"/>
                </a:solidFill>
                <a:latin typeface="Calibri"/>
                <a:cs typeface="Calibri"/>
              </a:rPr>
              <a:t>support</a:t>
            </a:r>
            <a:r>
              <a:rPr sz="1600" spc="175" dirty="0">
                <a:solidFill>
                  <a:srgbClr val="FFFFFF"/>
                </a:solidFill>
                <a:latin typeface="Calibri"/>
                <a:cs typeface="Calibri"/>
              </a:rPr>
              <a:t> </a:t>
            </a:r>
            <a:r>
              <a:rPr sz="1600" dirty="0">
                <a:solidFill>
                  <a:srgbClr val="FFFFFF"/>
                </a:solidFill>
                <a:latin typeface="Calibri"/>
                <a:cs typeface="Calibri"/>
              </a:rPr>
              <a:t>and</a:t>
            </a:r>
            <a:r>
              <a:rPr sz="1600" spc="175" dirty="0">
                <a:solidFill>
                  <a:srgbClr val="FFFFFF"/>
                </a:solidFill>
                <a:latin typeface="Calibri"/>
                <a:cs typeface="Calibri"/>
              </a:rPr>
              <a:t> </a:t>
            </a:r>
            <a:r>
              <a:rPr sz="1600" spc="-10" dirty="0">
                <a:solidFill>
                  <a:srgbClr val="FFFFFF"/>
                </a:solidFill>
                <a:latin typeface="Calibri"/>
                <a:cs typeface="Calibri"/>
              </a:rPr>
              <a:t>represent </a:t>
            </a:r>
            <a:r>
              <a:rPr sz="1600" dirty="0">
                <a:solidFill>
                  <a:srgbClr val="FFFFFF"/>
                </a:solidFill>
                <a:latin typeface="Calibri"/>
                <a:cs typeface="Calibri"/>
              </a:rPr>
              <a:t>so</a:t>
            </a:r>
            <a:r>
              <a:rPr sz="1600" spc="140" dirty="0">
                <a:solidFill>
                  <a:srgbClr val="FFFFFF"/>
                </a:solidFill>
                <a:latin typeface="Calibri"/>
                <a:cs typeface="Calibri"/>
              </a:rPr>
              <a:t> </a:t>
            </a:r>
            <a:r>
              <a:rPr sz="1600" dirty="0">
                <a:solidFill>
                  <a:srgbClr val="FFFFFF"/>
                </a:solidFill>
                <a:latin typeface="Calibri"/>
                <a:cs typeface="Calibri"/>
              </a:rPr>
              <a:t>they</a:t>
            </a:r>
            <a:r>
              <a:rPr sz="1600" spc="145" dirty="0">
                <a:solidFill>
                  <a:srgbClr val="FFFFFF"/>
                </a:solidFill>
                <a:latin typeface="Calibri"/>
                <a:cs typeface="Calibri"/>
              </a:rPr>
              <a:t> </a:t>
            </a:r>
            <a:r>
              <a:rPr sz="1600" dirty="0">
                <a:solidFill>
                  <a:srgbClr val="FFFFFF"/>
                </a:solidFill>
                <a:latin typeface="Calibri"/>
                <a:cs typeface="Calibri"/>
              </a:rPr>
              <a:t>reap</a:t>
            </a:r>
            <a:r>
              <a:rPr sz="1600" spc="145" dirty="0">
                <a:solidFill>
                  <a:srgbClr val="FFFFFF"/>
                </a:solidFill>
                <a:latin typeface="Calibri"/>
                <a:cs typeface="Calibri"/>
              </a:rPr>
              <a:t> </a:t>
            </a:r>
            <a:r>
              <a:rPr sz="1600" dirty="0">
                <a:solidFill>
                  <a:srgbClr val="FFFFFF"/>
                </a:solidFill>
                <a:latin typeface="Calibri"/>
                <a:cs typeface="Calibri"/>
              </a:rPr>
              <a:t>the</a:t>
            </a:r>
            <a:r>
              <a:rPr sz="1600" spc="145" dirty="0">
                <a:solidFill>
                  <a:srgbClr val="FFFFFF"/>
                </a:solidFill>
                <a:latin typeface="Calibri"/>
                <a:cs typeface="Calibri"/>
              </a:rPr>
              <a:t> </a:t>
            </a:r>
            <a:r>
              <a:rPr sz="1600" dirty="0">
                <a:solidFill>
                  <a:srgbClr val="FFFFFF"/>
                </a:solidFill>
                <a:latin typeface="Calibri"/>
                <a:cs typeface="Calibri"/>
              </a:rPr>
              <a:t>benefits</a:t>
            </a:r>
            <a:r>
              <a:rPr sz="1600" spc="145" dirty="0">
                <a:solidFill>
                  <a:srgbClr val="FFFFFF"/>
                </a:solidFill>
                <a:latin typeface="Calibri"/>
                <a:cs typeface="Calibri"/>
              </a:rPr>
              <a:t> </a:t>
            </a:r>
            <a:r>
              <a:rPr sz="1600" dirty="0">
                <a:solidFill>
                  <a:srgbClr val="FFFFFF"/>
                </a:solidFill>
                <a:latin typeface="Calibri"/>
                <a:cs typeface="Calibri"/>
              </a:rPr>
              <a:t>of</a:t>
            </a:r>
            <a:r>
              <a:rPr sz="1600" spc="145" dirty="0">
                <a:solidFill>
                  <a:srgbClr val="FFFFFF"/>
                </a:solidFill>
                <a:latin typeface="Calibri"/>
                <a:cs typeface="Calibri"/>
              </a:rPr>
              <a:t> </a:t>
            </a:r>
            <a:r>
              <a:rPr sz="1600" dirty="0">
                <a:solidFill>
                  <a:srgbClr val="FFFFFF"/>
                </a:solidFill>
                <a:latin typeface="Calibri"/>
                <a:cs typeface="Calibri"/>
              </a:rPr>
              <a:t>Doorstep</a:t>
            </a:r>
            <a:r>
              <a:rPr sz="1600" spc="145" dirty="0">
                <a:solidFill>
                  <a:srgbClr val="FFFFFF"/>
                </a:solidFill>
                <a:latin typeface="Calibri"/>
                <a:cs typeface="Calibri"/>
              </a:rPr>
              <a:t> </a:t>
            </a:r>
            <a:r>
              <a:rPr sz="1600" spc="-10" dirty="0">
                <a:solidFill>
                  <a:srgbClr val="FFFFFF"/>
                </a:solidFill>
                <a:latin typeface="Calibri"/>
                <a:cs typeface="Calibri"/>
              </a:rPr>
              <a:t>Sport.</a:t>
            </a:r>
            <a:endParaRPr sz="1600">
              <a:latin typeface="Calibri"/>
              <a:cs typeface="Calibri"/>
            </a:endParaRPr>
          </a:p>
        </p:txBody>
      </p:sp>
      <p:grpSp>
        <p:nvGrpSpPr>
          <p:cNvPr id="13" name="object 13"/>
          <p:cNvGrpSpPr/>
          <p:nvPr/>
        </p:nvGrpSpPr>
        <p:grpSpPr>
          <a:xfrm>
            <a:off x="1009651" y="2724541"/>
            <a:ext cx="1209040" cy="1209040"/>
            <a:chOff x="1009651" y="2724541"/>
            <a:chExt cx="1209040" cy="1209040"/>
          </a:xfrm>
        </p:grpSpPr>
        <p:pic>
          <p:nvPicPr>
            <p:cNvPr id="14" name="object 14"/>
            <p:cNvPicPr/>
            <p:nvPr/>
          </p:nvPicPr>
          <p:blipFill>
            <a:blip r:embed="rId2" cstate="print"/>
            <a:stretch>
              <a:fillRect/>
            </a:stretch>
          </p:blipFill>
          <p:spPr>
            <a:xfrm>
              <a:off x="1028699" y="2743590"/>
              <a:ext cx="1170647" cy="1170647"/>
            </a:xfrm>
            <a:prstGeom prst="rect">
              <a:avLst/>
            </a:prstGeom>
          </p:spPr>
        </p:pic>
        <p:sp>
          <p:nvSpPr>
            <p:cNvPr id="15" name="object 15"/>
            <p:cNvSpPr/>
            <p:nvPr/>
          </p:nvSpPr>
          <p:spPr>
            <a:xfrm>
              <a:off x="1028701" y="2743591"/>
              <a:ext cx="1170940" cy="1170940"/>
            </a:xfrm>
            <a:custGeom>
              <a:avLst/>
              <a:gdLst/>
              <a:ahLst/>
              <a:cxnLst/>
              <a:rect l="l" t="t" r="r" b="b"/>
              <a:pathLst>
                <a:path w="1170939" h="1170939">
                  <a:moveTo>
                    <a:pt x="0" y="585294"/>
                  </a:moveTo>
                  <a:lnTo>
                    <a:pt x="1938" y="633266"/>
                  </a:lnTo>
                  <a:lnTo>
                    <a:pt x="7658" y="680198"/>
                  </a:lnTo>
                  <a:lnTo>
                    <a:pt x="17008" y="725911"/>
                  </a:lnTo>
                  <a:lnTo>
                    <a:pt x="29836" y="770254"/>
                  </a:lnTo>
                  <a:lnTo>
                    <a:pt x="45991" y="813077"/>
                  </a:lnTo>
                  <a:lnTo>
                    <a:pt x="65325" y="854229"/>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9" y="1153522"/>
                  </a:lnTo>
                  <a:lnTo>
                    <a:pt x="490332" y="1162871"/>
                  </a:lnTo>
                  <a:lnTo>
                    <a:pt x="537264" y="1168591"/>
                  </a:lnTo>
                  <a:lnTo>
                    <a:pt x="585263" y="1170531"/>
                  </a:lnTo>
                </a:path>
                <a:path w="1170939" h="1170939">
                  <a:moveTo>
                    <a:pt x="585267" y="1170531"/>
                  </a:moveTo>
                  <a:lnTo>
                    <a:pt x="633266" y="1168591"/>
                  </a:lnTo>
                  <a:lnTo>
                    <a:pt x="680198" y="1162871"/>
                  </a:lnTo>
                  <a:lnTo>
                    <a:pt x="725911" y="1153522"/>
                  </a:lnTo>
                  <a:lnTo>
                    <a:pt x="770254" y="1140694"/>
                  </a:lnTo>
                  <a:lnTo>
                    <a:pt x="813077" y="1124538"/>
                  </a:lnTo>
                  <a:lnTo>
                    <a:pt x="854229" y="1105205"/>
                  </a:lnTo>
                  <a:lnTo>
                    <a:pt x="893558" y="1082845"/>
                  </a:lnTo>
                  <a:lnTo>
                    <a:pt x="930916" y="1057609"/>
                  </a:lnTo>
                  <a:lnTo>
                    <a:pt x="966150" y="1029647"/>
                  </a:lnTo>
                  <a:lnTo>
                    <a:pt x="999111" y="999111"/>
                  </a:lnTo>
                  <a:lnTo>
                    <a:pt x="1029647" y="966150"/>
                  </a:lnTo>
                  <a:lnTo>
                    <a:pt x="1057609" y="930916"/>
                  </a:lnTo>
                  <a:lnTo>
                    <a:pt x="1082845" y="893558"/>
                  </a:lnTo>
                  <a:lnTo>
                    <a:pt x="1105205" y="854229"/>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9"/>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9" y="65325"/>
                  </a:lnTo>
                  <a:lnTo>
                    <a:pt x="813077" y="45991"/>
                  </a:lnTo>
                  <a:lnTo>
                    <a:pt x="770254" y="29836"/>
                  </a:lnTo>
                  <a:lnTo>
                    <a:pt x="725911" y="17008"/>
                  </a:lnTo>
                  <a:lnTo>
                    <a:pt x="680198" y="7658"/>
                  </a:lnTo>
                  <a:lnTo>
                    <a:pt x="633266" y="1938"/>
                  </a:lnTo>
                  <a:lnTo>
                    <a:pt x="585294" y="0"/>
                  </a:lnTo>
                </a:path>
              </a:pathLst>
            </a:custGeom>
            <a:ln w="38099">
              <a:solidFill>
                <a:srgbClr val="FFFFFF"/>
              </a:solidFill>
            </a:ln>
          </p:spPr>
          <p:txBody>
            <a:bodyPr wrap="square" lIns="0" tIns="0" rIns="0" bIns="0" rtlCol="0"/>
            <a:lstStyle/>
            <a:p>
              <a:endParaRPr/>
            </a:p>
          </p:txBody>
        </p:sp>
      </p:grpSp>
      <p:grpSp>
        <p:nvGrpSpPr>
          <p:cNvPr id="16" name="object 16"/>
          <p:cNvGrpSpPr/>
          <p:nvPr/>
        </p:nvGrpSpPr>
        <p:grpSpPr>
          <a:xfrm>
            <a:off x="1009651" y="4374124"/>
            <a:ext cx="1209040" cy="1209040"/>
            <a:chOff x="1009651" y="4374124"/>
            <a:chExt cx="1209040" cy="1209040"/>
          </a:xfrm>
        </p:grpSpPr>
        <p:pic>
          <p:nvPicPr>
            <p:cNvPr id="17" name="object 17"/>
            <p:cNvPicPr/>
            <p:nvPr/>
          </p:nvPicPr>
          <p:blipFill>
            <a:blip r:embed="rId3" cstate="print"/>
            <a:stretch>
              <a:fillRect/>
            </a:stretch>
          </p:blipFill>
          <p:spPr>
            <a:xfrm>
              <a:off x="1028699" y="4393173"/>
              <a:ext cx="1170647" cy="1170647"/>
            </a:xfrm>
            <a:prstGeom prst="rect">
              <a:avLst/>
            </a:prstGeom>
          </p:spPr>
        </p:pic>
        <p:sp>
          <p:nvSpPr>
            <p:cNvPr id="18" name="object 18"/>
            <p:cNvSpPr/>
            <p:nvPr/>
          </p:nvSpPr>
          <p:spPr>
            <a:xfrm>
              <a:off x="1028701" y="4393174"/>
              <a:ext cx="1170940" cy="1170940"/>
            </a:xfrm>
            <a:custGeom>
              <a:avLst/>
              <a:gdLst/>
              <a:ahLst/>
              <a:cxnLst/>
              <a:rect l="l" t="t" r="r" b="b"/>
              <a:pathLst>
                <a:path w="1170939" h="1170939">
                  <a:moveTo>
                    <a:pt x="0" y="585294"/>
                  </a:moveTo>
                  <a:lnTo>
                    <a:pt x="1938" y="633266"/>
                  </a:lnTo>
                  <a:lnTo>
                    <a:pt x="7658" y="680198"/>
                  </a:lnTo>
                  <a:lnTo>
                    <a:pt x="17008" y="725911"/>
                  </a:lnTo>
                  <a:lnTo>
                    <a:pt x="29836" y="770254"/>
                  </a:lnTo>
                  <a:lnTo>
                    <a:pt x="45991" y="813077"/>
                  </a:lnTo>
                  <a:lnTo>
                    <a:pt x="65325" y="854229"/>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9"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9" y="1105205"/>
                  </a:lnTo>
                  <a:lnTo>
                    <a:pt x="893558" y="1082845"/>
                  </a:lnTo>
                  <a:lnTo>
                    <a:pt x="930916" y="1057609"/>
                  </a:lnTo>
                  <a:lnTo>
                    <a:pt x="966150" y="1029647"/>
                  </a:lnTo>
                  <a:lnTo>
                    <a:pt x="999111" y="999111"/>
                  </a:lnTo>
                  <a:lnTo>
                    <a:pt x="1029647" y="966150"/>
                  </a:lnTo>
                  <a:lnTo>
                    <a:pt x="1057609" y="930916"/>
                  </a:lnTo>
                  <a:lnTo>
                    <a:pt x="1082845" y="893558"/>
                  </a:lnTo>
                  <a:lnTo>
                    <a:pt x="1105205" y="854229"/>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9"/>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9" y="65325"/>
                  </a:lnTo>
                  <a:lnTo>
                    <a:pt x="813077" y="45991"/>
                  </a:lnTo>
                  <a:lnTo>
                    <a:pt x="770254" y="29836"/>
                  </a:lnTo>
                  <a:lnTo>
                    <a:pt x="725911" y="17008"/>
                  </a:lnTo>
                  <a:lnTo>
                    <a:pt x="680198" y="7658"/>
                  </a:lnTo>
                  <a:lnTo>
                    <a:pt x="633266" y="1938"/>
                  </a:lnTo>
                  <a:lnTo>
                    <a:pt x="585294" y="0"/>
                  </a:lnTo>
                </a:path>
              </a:pathLst>
            </a:custGeom>
            <a:ln w="38099">
              <a:solidFill>
                <a:srgbClr val="FFFFFF"/>
              </a:solidFill>
            </a:ln>
          </p:spPr>
          <p:txBody>
            <a:bodyPr wrap="square" lIns="0" tIns="0" rIns="0" bIns="0" rtlCol="0"/>
            <a:lstStyle/>
            <a:p>
              <a:endParaRPr/>
            </a:p>
          </p:txBody>
        </p:sp>
      </p:grpSp>
      <p:grpSp>
        <p:nvGrpSpPr>
          <p:cNvPr id="19" name="object 19"/>
          <p:cNvGrpSpPr/>
          <p:nvPr/>
        </p:nvGrpSpPr>
        <p:grpSpPr>
          <a:xfrm>
            <a:off x="1009651" y="6021023"/>
            <a:ext cx="1209040" cy="1209040"/>
            <a:chOff x="1009651" y="6021023"/>
            <a:chExt cx="1209040" cy="1209040"/>
          </a:xfrm>
        </p:grpSpPr>
        <p:pic>
          <p:nvPicPr>
            <p:cNvPr id="20" name="object 20"/>
            <p:cNvPicPr/>
            <p:nvPr/>
          </p:nvPicPr>
          <p:blipFill>
            <a:blip r:embed="rId4" cstate="print"/>
            <a:stretch>
              <a:fillRect/>
            </a:stretch>
          </p:blipFill>
          <p:spPr>
            <a:xfrm>
              <a:off x="1028699" y="6040071"/>
              <a:ext cx="1170647" cy="1170647"/>
            </a:xfrm>
            <a:prstGeom prst="rect">
              <a:avLst/>
            </a:prstGeom>
          </p:spPr>
        </p:pic>
        <p:sp>
          <p:nvSpPr>
            <p:cNvPr id="21" name="object 21"/>
            <p:cNvSpPr/>
            <p:nvPr/>
          </p:nvSpPr>
          <p:spPr>
            <a:xfrm>
              <a:off x="1028701" y="6040073"/>
              <a:ext cx="1170940" cy="1170940"/>
            </a:xfrm>
            <a:custGeom>
              <a:avLst/>
              <a:gdLst/>
              <a:ahLst/>
              <a:cxnLst/>
              <a:rect l="l" t="t" r="r" b="b"/>
              <a:pathLst>
                <a:path w="1170939" h="1170940">
                  <a:moveTo>
                    <a:pt x="0" y="585293"/>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9"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9"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8"/>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9"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grpSp>
        <p:nvGrpSpPr>
          <p:cNvPr id="22" name="object 22"/>
          <p:cNvGrpSpPr/>
          <p:nvPr/>
        </p:nvGrpSpPr>
        <p:grpSpPr>
          <a:xfrm>
            <a:off x="1009651" y="7937003"/>
            <a:ext cx="1209040" cy="1209040"/>
            <a:chOff x="1009651" y="7937003"/>
            <a:chExt cx="1209040" cy="1209040"/>
          </a:xfrm>
        </p:grpSpPr>
        <p:pic>
          <p:nvPicPr>
            <p:cNvPr id="23" name="object 23"/>
            <p:cNvPicPr/>
            <p:nvPr/>
          </p:nvPicPr>
          <p:blipFill>
            <a:blip r:embed="rId5" cstate="print"/>
            <a:stretch>
              <a:fillRect/>
            </a:stretch>
          </p:blipFill>
          <p:spPr>
            <a:xfrm>
              <a:off x="1028699" y="7956052"/>
              <a:ext cx="1170647" cy="1170646"/>
            </a:xfrm>
            <a:prstGeom prst="rect">
              <a:avLst/>
            </a:prstGeom>
          </p:spPr>
        </p:pic>
        <p:sp>
          <p:nvSpPr>
            <p:cNvPr id="24" name="object 24"/>
            <p:cNvSpPr/>
            <p:nvPr/>
          </p:nvSpPr>
          <p:spPr>
            <a:xfrm>
              <a:off x="1028701" y="7956053"/>
              <a:ext cx="1170940" cy="1170940"/>
            </a:xfrm>
            <a:custGeom>
              <a:avLst/>
              <a:gdLst/>
              <a:ahLst/>
              <a:cxnLst/>
              <a:rect l="l" t="t" r="r" b="b"/>
              <a:pathLst>
                <a:path w="1170939" h="1170940">
                  <a:moveTo>
                    <a:pt x="0" y="585294"/>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9"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9"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8"/>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9"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grpSp>
        <p:nvGrpSpPr>
          <p:cNvPr id="25" name="object 25"/>
          <p:cNvGrpSpPr/>
          <p:nvPr/>
        </p:nvGrpSpPr>
        <p:grpSpPr>
          <a:xfrm>
            <a:off x="9207010" y="2724541"/>
            <a:ext cx="1209040" cy="1209040"/>
            <a:chOff x="9207010" y="2724541"/>
            <a:chExt cx="1209040" cy="1209040"/>
          </a:xfrm>
        </p:grpSpPr>
        <p:pic>
          <p:nvPicPr>
            <p:cNvPr id="26" name="object 26"/>
            <p:cNvPicPr/>
            <p:nvPr/>
          </p:nvPicPr>
          <p:blipFill>
            <a:blip r:embed="rId6" cstate="print"/>
            <a:stretch>
              <a:fillRect/>
            </a:stretch>
          </p:blipFill>
          <p:spPr>
            <a:xfrm>
              <a:off x="9226059" y="2743590"/>
              <a:ext cx="1170647" cy="1170647"/>
            </a:xfrm>
            <a:prstGeom prst="rect">
              <a:avLst/>
            </a:prstGeom>
          </p:spPr>
        </p:pic>
        <p:sp>
          <p:nvSpPr>
            <p:cNvPr id="27" name="object 27"/>
            <p:cNvSpPr/>
            <p:nvPr/>
          </p:nvSpPr>
          <p:spPr>
            <a:xfrm>
              <a:off x="9226060" y="2743591"/>
              <a:ext cx="1170940" cy="1170940"/>
            </a:xfrm>
            <a:custGeom>
              <a:avLst/>
              <a:gdLst/>
              <a:ahLst/>
              <a:cxnLst/>
              <a:rect l="l" t="t" r="r" b="b"/>
              <a:pathLst>
                <a:path w="1170940" h="1170939">
                  <a:moveTo>
                    <a:pt x="0" y="585296"/>
                  </a:moveTo>
                  <a:lnTo>
                    <a:pt x="1938" y="633266"/>
                  </a:lnTo>
                  <a:lnTo>
                    <a:pt x="7658" y="680198"/>
                  </a:lnTo>
                  <a:lnTo>
                    <a:pt x="17008" y="725911"/>
                  </a:lnTo>
                  <a:lnTo>
                    <a:pt x="29836" y="770254"/>
                  </a:lnTo>
                  <a:lnTo>
                    <a:pt x="45991" y="813077"/>
                  </a:lnTo>
                  <a:lnTo>
                    <a:pt x="65325" y="854229"/>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8" y="1153522"/>
                  </a:lnTo>
                  <a:lnTo>
                    <a:pt x="490332" y="1162871"/>
                  </a:lnTo>
                  <a:lnTo>
                    <a:pt x="537264" y="1168591"/>
                  </a:lnTo>
                  <a:lnTo>
                    <a:pt x="585263" y="1170531"/>
                  </a:lnTo>
                </a:path>
                <a:path w="1170940" h="1170939">
                  <a:moveTo>
                    <a:pt x="585267" y="1170531"/>
                  </a:moveTo>
                  <a:lnTo>
                    <a:pt x="633266" y="1168591"/>
                  </a:lnTo>
                  <a:lnTo>
                    <a:pt x="680198" y="1162871"/>
                  </a:lnTo>
                  <a:lnTo>
                    <a:pt x="725911" y="1153522"/>
                  </a:lnTo>
                  <a:lnTo>
                    <a:pt x="770254" y="1140694"/>
                  </a:lnTo>
                  <a:lnTo>
                    <a:pt x="813077" y="1124538"/>
                  </a:lnTo>
                  <a:lnTo>
                    <a:pt x="854228" y="1105205"/>
                  </a:lnTo>
                  <a:lnTo>
                    <a:pt x="893558" y="1082845"/>
                  </a:lnTo>
                  <a:lnTo>
                    <a:pt x="930916" y="1057609"/>
                  </a:lnTo>
                  <a:lnTo>
                    <a:pt x="966150" y="1029647"/>
                  </a:lnTo>
                  <a:lnTo>
                    <a:pt x="999111" y="999111"/>
                  </a:lnTo>
                  <a:lnTo>
                    <a:pt x="1029647" y="966150"/>
                  </a:lnTo>
                  <a:lnTo>
                    <a:pt x="1057609" y="930916"/>
                  </a:lnTo>
                  <a:lnTo>
                    <a:pt x="1082845" y="893558"/>
                  </a:lnTo>
                  <a:lnTo>
                    <a:pt x="1105205" y="854229"/>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9"/>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8" y="65325"/>
                  </a:lnTo>
                  <a:lnTo>
                    <a:pt x="813077" y="45991"/>
                  </a:lnTo>
                  <a:lnTo>
                    <a:pt x="770254" y="29836"/>
                  </a:lnTo>
                  <a:lnTo>
                    <a:pt x="725911" y="17008"/>
                  </a:lnTo>
                  <a:lnTo>
                    <a:pt x="680198" y="7658"/>
                  </a:lnTo>
                  <a:lnTo>
                    <a:pt x="633266" y="1938"/>
                  </a:lnTo>
                  <a:lnTo>
                    <a:pt x="585294" y="0"/>
                  </a:lnTo>
                </a:path>
              </a:pathLst>
            </a:custGeom>
            <a:ln w="38099">
              <a:solidFill>
                <a:srgbClr val="FFFFFF"/>
              </a:solidFill>
            </a:ln>
          </p:spPr>
          <p:txBody>
            <a:bodyPr wrap="square" lIns="0" tIns="0" rIns="0" bIns="0" rtlCol="0"/>
            <a:lstStyle/>
            <a:p>
              <a:endParaRPr/>
            </a:p>
          </p:txBody>
        </p:sp>
      </p:grpSp>
      <p:grpSp>
        <p:nvGrpSpPr>
          <p:cNvPr id="28" name="object 28"/>
          <p:cNvGrpSpPr/>
          <p:nvPr/>
        </p:nvGrpSpPr>
        <p:grpSpPr>
          <a:xfrm>
            <a:off x="9258204" y="4374124"/>
            <a:ext cx="1209040" cy="1209040"/>
            <a:chOff x="9258204" y="4374124"/>
            <a:chExt cx="1209040" cy="1209040"/>
          </a:xfrm>
        </p:grpSpPr>
        <p:pic>
          <p:nvPicPr>
            <p:cNvPr id="29" name="object 29"/>
            <p:cNvPicPr/>
            <p:nvPr/>
          </p:nvPicPr>
          <p:blipFill>
            <a:blip r:embed="rId7" cstate="print"/>
            <a:stretch>
              <a:fillRect/>
            </a:stretch>
          </p:blipFill>
          <p:spPr>
            <a:xfrm>
              <a:off x="9277253" y="4393173"/>
              <a:ext cx="1170647" cy="1170647"/>
            </a:xfrm>
            <a:prstGeom prst="rect">
              <a:avLst/>
            </a:prstGeom>
          </p:spPr>
        </p:pic>
        <p:sp>
          <p:nvSpPr>
            <p:cNvPr id="30" name="object 30"/>
            <p:cNvSpPr/>
            <p:nvPr/>
          </p:nvSpPr>
          <p:spPr>
            <a:xfrm>
              <a:off x="9277254" y="4393174"/>
              <a:ext cx="1170940" cy="1170940"/>
            </a:xfrm>
            <a:custGeom>
              <a:avLst/>
              <a:gdLst/>
              <a:ahLst/>
              <a:cxnLst/>
              <a:rect l="l" t="t" r="r" b="b"/>
              <a:pathLst>
                <a:path w="1170940" h="1170939">
                  <a:moveTo>
                    <a:pt x="0" y="585296"/>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8"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8"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9"/>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8"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grpSp>
        <p:nvGrpSpPr>
          <p:cNvPr id="31" name="object 31"/>
          <p:cNvGrpSpPr/>
          <p:nvPr/>
        </p:nvGrpSpPr>
        <p:grpSpPr>
          <a:xfrm>
            <a:off x="9258204" y="6021023"/>
            <a:ext cx="1209040" cy="1209040"/>
            <a:chOff x="9258204" y="6021023"/>
            <a:chExt cx="1209040" cy="1209040"/>
          </a:xfrm>
        </p:grpSpPr>
        <p:pic>
          <p:nvPicPr>
            <p:cNvPr id="32" name="object 32"/>
            <p:cNvPicPr/>
            <p:nvPr/>
          </p:nvPicPr>
          <p:blipFill>
            <a:blip r:embed="rId8" cstate="print"/>
            <a:stretch>
              <a:fillRect/>
            </a:stretch>
          </p:blipFill>
          <p:spPr>
            <a:xfrm>
              <a:off x="9277253" y="6040071"/>
              <a:ext cx="1170647" cy="1170647"/>
            </a:xfrm>
            <a:prstGeom prst="rect">
              <a:avLst/>
            </a:prstGeom>
          </p:spPr>
        </p:pic>
        <p:sp>
          <p:nvSpPr>
            <p:cNvPr id="33" name="object 33"/>
            <p:cNvSpPr/>
            <p:nvPr/>
          </p:nvSpPr>
          <p:spPr>
            <a:xfrm>
              <a:off x="9277254" y="6040073"/>
              <a:ext cx="1170940" cy="1170940"/>
            </a:xfrm>
            <a:custGeom>
              <a:avLst/>
              <a:gdLst/>
              <a:ahLst/>
              <a:cxnLst/>
              <a:rect l="l" t="t" r="r" b="b"/>
              <a:pathLst>
                <a:path w="1170940" h="1170940">
                  <a:moveTo>
                    <a:pt x="0" y="585295"/>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8"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8"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8"/>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8"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grpSp>
        <p:nvGrpSpPr>
          <p:cNvPr id="34" name="object 34"/>
          <p:cNvGrpSpPr/>
          <p:nvPr/>
        </p:nvGrpSpPr>
        <p:grpSpPr>
          <a:xfrm>
            <a:off x="9258204" y="7937003"/>
            <a:ext cx="1209040" cy="1209040"/>
            <a:chOff x="9258204" y="7937003"/>
            <a:chExt cx="1209040" cy="1209040"/>
          </a:xfrm>
        </p:grpSpPr>
        <p:pic>
          <p:nvPicPr>
            <p:cNvPr id="35" name="object 35"/>
            <p:cNvPicPr/>
            <p:nvPr/>
          </p:nvPicPr>
          <p:blipFill>
            <a:blip r:embed="rId9" cstate="print"/>
            <a:stretch>
              <a:fillRect/>
            </a:stretch>
          </p:blipFill>
          <p:spPr>
            <a:xfrm>
              <a:off x="9277253" y="7956052"/>
              <a:ext cx="1170647" cy="1170646"/>
            </a:xfrm>
            <a:prstGeom prst="rect">
              <a:avLst/>
            </a:prstGeom>
          </p:spPr>
        </p:pic>
        <p:sp>
          <p:nvSpPr>
            <p:cNvPr id="36" name="object 36"/>
            <p:cNvSpPr/>
            <p:nvPr/>
          </p:nvSpPr>
          <p:spPr>
            <a:xfrm>
              <a:off x="9277254" y="7956053"/>
              <a:ext cx="1170940" cy="1170940"/>
            </a:xfrm>
            <a:custGeom>
              <a:avLst/>
              <a:gdLst/>
              <a:ahLst/>
              <a:cxnLst/>
              <a:rect l="l" t="t" r="r" b="b"/>
              <a:pathLst>
                <a:path w="1170940" h="1170940">
                  <a:moveTo>
                    <a:pt x="0" y="585296"/>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8"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8"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8"/>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8"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sp>
        <p:nvSpPr>
          <p:cNvPr id="37" name="object 37"/>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5</a:t>
            </a:fld>
            <a:endParaRPr spc="-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554755" y="0"/>
            <a:ext cx="8733790" cy="10287000"/>
            <a:chOff x="9554755" y="0"/>
            <a:chExt cx="8733790" cy="10287000"/>
          </a:xfrm>
        </p:grpSpPr>
        <p:sp>
          <p:nvSpPr>
            <p:cNvPr id="3" name="object 3"/>
            <p:cNvSpPr/>
            <p:nvPr/>
          </p:nvSpPr>
          <p:spPr>
            <a:xfrm>
              <a:off x="15719817" y="0"/>
              <a:ext cx="2568575" cy="10287000"/>
            </a:xfrm>
            <a:custGeom>
              <a:avLst/>
              <a:gdLst/>
              <a:ahLst/>
              <a:cxnLst/>
              <a:rect l="l" t="t" r="r" b="b"/>
              <a:pathLst>
                <a:path w="2568575" h="10287000">
                  <a:moveTo>
                    <a:pt x="2568181" y="10286999"/>
                  </a:moveTo>
                  <a:lnTo>
                    <a:pt x="0" y="10286999"/>
                  </a:lnTo>
                  <a:lnTo>
                    <a:pt x="0" y="0"/>
                  </a:lnTo>
                  <a:lnTo>
                    <a:pt x="2568181" y="0"/>
                  </a:lnTo>
                  <a:lnTo>
                    <a:pt x="2568181" y="10286999"/>
                  </a:lnTo>
                  <a:close/>
                </a:path>
              </a:pathLst>
            </a:custGeom>
            <a:solidFill>
              <a:srgbClr val="C7263D"/>
            </a:solidFill>
          </p:spPr>
          <p:txBody>
            <a:bodyPr wrap="square" lIns="0" tIns="0" rIns="0" bIns="0" rtlCol="0"/>
            <a:lstStyle/>
            <a:p>
              <a:endParaRPr/>
            </a:p>
          </p:txBody>
        </p:sp>
        <p:pic>
          <p:nvPicPr>
            <p:cNvPr id="4" name="object 4"/>
            <p:cNvPicPr/>
            <p:nvPr/>
          </p:nvPicPr>
          <p:blipFill>
            <a:blip r:embed="rId2" cstate="print"/>
            <a:stretch>
              <a:fillRect/>
            </a:stretch>
          </p:blipFill>
          <p:spPr>
            <a:xfrm>
              <a:off x="9554755" y="5930987"/>
              <a:ext cx="8733243" cy="4356012"/>
            </a:xfrm>
            <a:prstGeom prst="rect">
              <a:avLst/>
            </a:prstGeom>
          </p:spPr>
        </p:pic>
      </p:grpSp>
      <p:sp>
        <p:nvSpPr>
          <p:cNvPr id="5" name="object 5"/>
          <p:cNvSpPr txBox="1">
            <a:spLocks noGrp="1"/>
          </p:cNvSpPr>
          <p:nvPr>
            <p:ph type="title"/>
          </p:nvPr>
        </p:nvSpPr>
        <p:spPr>
          <a:xfrm>
            <a:off x="1016000" y="979805"/>
            <a:ext cx="16256000" cy="705321"/>
          </a:xfrm>
          <a:prstGeom prst="rect">
            <a:avLst/>
          </a:prstGeom>
        </p:spPr>
        <p:txBody>
          <a:bodyPr vert="horz" wrap="square" lIns="0" tIns="12700" rIns="0" bIns="0" rtlCol="0">
            <a:spAutoFit/>
          </a:bodyPr>
          <a:lstStyle/>
          <a:p>
            <a:pPr marL="12700">
              <a:lnSpc>
                <a:spcPct val="100000"/>
              </a:lnSpc>
              <a:spcBef>
                <a:spcPts val="100"/>
              </a:spcBef>
            </a:pPr>
            <a:r>
              <a:rPr spc="-580" dirty="0"/>
              <a:t> </a:t>
            </a:r>
            <a:r>
              <a:rPr lang="en-GB" spc="-175" dirty="0"/>
              <a:t>EQUALITY, </a:t>
            </a:r>
            <a:r>
              <a:rPr spc="-170" dirty="0"/>
              <a:t>DIVERSITY</a:t>
            </a:r>
            <a:r>
              <a:rPr lang="en-GB" spc="-170" dirty="0"/>
              <a:t>, </a:t>
            </a:r>
            <a:r>
              <a:rPr spc="-114" dirty="0"/>
              <a:t>INCLUSION</a:t>
            </a:r>
            <a:r>
              <a:rPr lang="en-GB" spc="-114" dirty="0"/>
              <a:t> and BELONGING</a:t>
            </a:r>
            <a:endParaRPr spc="-114" dirty="0"/>
          </a:p>
        </p:txBody>
      </p:sp>
      <p:sp>
        <p:nvSpPr>
          <p:cNvPr id="6" name="object 6"/>
          <p:cNvSpPr/>
          <p:nvPr/>
        </p:nvSpPr>
        <p:spPr>
          <a:xfrm>
            <a:off x="1028700" y="2166293"/>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7" name="object 7"/>
          <p:cNvSpPr txBox="1"/>
          <p:nvPr/>
        </p:nvSpPr>
        <p:spPr>
          <a:xfrm>
            <a:off x="1016000" y="2426298"/>
            <a:ext cx="13982065" cy="6363409"/>
          </a:xfrm>
          <a:prstGeom prst="rect">
            <a:avLst/>
          </a:prstGeom>
        </p:spPr>
        <p:txBody>
          <a:bodyPr vert="horz" wrap="square" lIns="0" tIns="12700" rIns="0" bIns="0" rtlCol="0">
            <a:spAutoFit/>
          </a:bodyPr>
          <a:lstStyle/>
          <a:p>
            <a:pPr marL="12700" marR="156210">
              <a:lnSpc>
                <a:spcPct val="114599"/>
              </a:lnSpc>
              <a:spcBef>
                <a:spcPts val="100"/>
              </a:spcBef>
            </a:pPr>
            <a:r>
              <a:rPr sz="1800" spc="-95" dirty="0">
                <a:solidFill>
                  <a:srgbClr val="FFFFFF"/>
                </a:solidFill>
                <a:latin typeface="Arial"/>
                <a:cs typeface="Arial"/>
              </a:rPr>
              <a:t>StreetGames</a:t>
            </a:r>
            <a:r>
              <a:rPr sz="1800" spc="-105" dirty="0">
                <a:solidFill>
                  <a:srgbClr val="FFFFFF"/>
                </a:solidFill>
                <a:latin typeface="Arial"/>
                <a:cs typeface="Arial"/>
              </a:rPr>
              <a:t> </a:t>
            </a:r>
            <a:r>
              <a:rPr sz="1800" spc="-65" dirty="0">
                <a:solidFill>
                  <a:srgbClr val="FFFFFF"/>
                </a:solidFill>
                <a:latin typeface="Arial"/>
                <a:cs typeface="Arial"/>
              </a:rPr>
              <a:t>is</a:t>
            </a:r>
            <a:r>
              <a:rPr sz="1800" spc="-105" dirty="0">
                <a:solidFill>
                  <a:srgbClr val="FFFFFF"/>
                </a:solidFill>
                <a:latin typeface="Arial"/>
                <a:cs typeface="Arial"/>
              </a:rPr>
              <a:t> </a:t>
            </a:r>
            <a:r>
              <a:rPr sz="1800" dirty="0">
                <a:solidFill>
                  <a:srgbClr val="FFFFFF"/>
                </a:solidFill>
                <a:latin typeface="Arial"/>
                <a:cs typeface="Arial"/>
              </a:rPr>
              <a:t>fully</a:t>
            </a:r>
            <a:r>
              <a:rPr sz="1800" spc="-105" dirty="0">
                <a:solidFill>
                  <a:srgbClr val="FFFFFF"/>
                </a:solidFill>
                <a:latin typeface="Arial"/>
                <a:cs typeface="Arial"/>
              </a:rPr>
              <a:t> </a:t>
            </a:r>
            <a:r>
              <a:rPr sz="1800" spc="-10" dirty="0">
                <a:solidFill>
                  <a:srgbClr val="FFFFFF"/>
                </a:solidFill>
                <a:latin typeface="Arial"/>
                <a:cs typeface="Arial"/>
              </a:rPr>
              <a:t>committed</a:t>
            </a:r>
            <a:r>
              <a:rPr sz="1800" spc="-105" dirty="0">
                <a:solidFill>
                  <a:srgbClr val="FFFFFF"/>
                </a:solidFill>
                <a:latin typeface="Arial"/>
                <a:cs typeface="Arial"/>
              </a:rPr>
              <a:t> </a:t>
            </a:r>
            <a:r>
              <a:rPr sz="1800" dirty="0">
                <a:solidFill>
                  <a:srgbClr val="FFFFFF"/>
                </a:solidFill>
                <a:latin typeface="Arial"/>
                <a:cs typeface="Arial"/>
              </a:rPr>
              <a:t>to</a:t>
            </a:r>
            <a:r>
              <a:rPr sz="1800" spc="-105" dirty="0">
                <a:solidFill>
                  <a:srgbClr val="FFFFFF"/>
                </a:solidFill>
                <a:latin typeface="Arial"/>
                <a:cs typeface="Arial"/>
              </a:rPr>
              <a:t> </a:t>
            </a:r>
            <a:r>
              <a:rPr sz="1800" spc="-15" dirty="0">
                <a:solidFill>
                  <a:srgbClr val="FFFFFF"/>
                </a:solidFill>
                <a:latin typeface="Arial"/>
                <a:cs typeface="Arial"/>
              </a:rPr>
              <a:t>the</a:t>
            </a:r>
            <a:r>
              <a:rPr sz="1800" spc="-105" dirty="0">
                <a:solidFill>
                  <a:srgbClr val="FFFFFF"/>
                </a:solidFill>
                <a:latin typeface="Arial"/>
                <a:cs typeface="Arial"/>
              </a:rPr>
              <a:t> </a:t>
            </a:r>
            <a:r>
              <a:rPr sz="1800" spc="-35" dirty="0">
                <a:solidFill>
                  <a:srgbClr val="FFFFFF"/>
                </a:solidFill>
                <a:latin typeface="Arial"/>
                <a:cs typeface="Arial"/>
              </a:rPr>
              <a:t>principles</a:t>
            </a:r>
            <a:r>
              <a:rPr sz="1800" spc="-105" dirty="0">
                <a:solidFill>
                  <a:srgbClr val="FFFFFF"/>
                </a:solidFill>
                <a:latin typeface="Arial"/>
                <a:cs typeface="Arial"/>
              </a:rPr>
              <a:t> </a:t>
            </a:r>
            <a:r>
              <a:rPr sz="1800" spc="-10" dirty="0">
                <a:solidFill>
                  <a:srgbClr val="FFFFFF"/>
                </a:solidFill>
                <a:latin typeface="Arial"/>
                <a:cs typeface="Arial"/>
              </a:rPr>
              <a:t>of</a:t>
            </a:r>
            <a:r>
              <a:rPr sz="1800" spc="-105" dirty="0">
                <a:solidFill>
                  <a:srgbClr val="FFFFFF"/>
                </a:solidFill>
                <a:latin typeface="Arial"/>
                <a:cs typeface="Arial"/>
              </a:rPr>
              <a:t> </a:t>
            </a:r>
            <a:r>
              <a:rPr sz="1800" spc="-25" dirty="0">
                <a:solidFill>
                  <a:srgbClr val="FFFFFF"/>
                </a:solidFill>
                <a:latin typeface="Arial"/>
                <a:cs typeface="Arial"/>
              </a:rPr>
              <a:t>equality</a:t>
            </a:r>
            <a:r>
              <a:rPr sz="1800" spc="-100" dirty="0">
                <a:solidFill>
                  <a:srgbClr val="FFFFFF"/>
                </a:solidFill>
                <a:latin typeface="Arial"/>
                <a:cs typeface="Arial"/>
              </a:rPr>
              <a:t> </a:t>
            </a:r>
            <a:r>
              <a:rPr sz="1800" spc="-10" dirty="0">
                <a:solidFill>
                  <a:srgbClr val="FFFFFF"/>
                </a:solidFill>
                <a:latin typeface="Arial"/>
                <a:cs typeface="Arial"/>
              </a:rPr>
              <a:t>of</a:t>
            </a:r>
            <a:r>
              <a:rPr sz="1800" spc="-105" dirty="0">
                <a:solidFill>
                  <a:srgbClr val="FFFFFF"/>
                </a:solidFill>
                <a:latin typeface="Arial"/>
                <a:cs typeface="Arial"/>
              </a:rPr>
              <a:t> </a:t>
            </a:r>
            <a:r>
              <a:rPr sz="1800" dirty="0">
                <a:solidFill>
                  <a:srgbClr val="FFFFFF"/>
                </a:solidFill>
                <a:latin typeface="Arial"/>
                <a:cs typeface="Arial"/>
              </a:rPr>
              <a:t>opportunity</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65" dirty="0">
                <a:solidFill>
                  <a:srgbClr val="FFFFFF"/>
                </a:solidFill>
                <a:latin typeface="Arial"/>
                <a:cs typeface="Arial"/>
              </a:rPr>
              <a:t>is</a:t>
            </a:r>
            <a:r>
              <a:rPr sz="1800" spc="-105" dirty="0">
                <a:solidFill>
                  <a:srgbClr val="FFFFFF"/>
                </a:solidFill>
                <a:latin typeface="Arial"/>
                <a:cs typeface="Arial"/>
              </a:rPr>
              <a:t> </a:t>
            </a:r>
            <a:r>
              <a:rPr sz="1800" spc="-55" dirty="0">
                <a:solidFill>
                  <a:srgbClr val="FFFFFF"/>
                </a:solidFill>
                <a:latin typeface="Arial"/>
                <a:cs typeface="Arial"/>
              </a:rPr>
              <a:t>responsible</a:t>
            </a:r>
            <a:r>
              <a:rPr sz="1800" spc="-105" dirty="0">
                <a:solidFill>
                  <a:srgbClr val="FFFFFF"/>
                </a:solidFill>
                <a:latin typeface="Arial"/>
                <a:cs typeface="Arial"/>
              </a:rPr>
              <a:t> </a:t>
            </a:r>
            <a:r>
              <a:rPr sz="1800" dirty="0">
                <a:solidFill>
                  <a:srgbClr val="FFFFFF"/>
                </a:solidFill>
                <a:latin typeface="Arial"/>
                <a:cs typeface="Arial"/>
              </a:rPr>
              <a:t>for</a:t>
            </a:r>
            <a:r>
              <a:rPr sz="1800" spc="-105" dirty="0">
                <a:solidFill>
                  <a:srgbClr val="FFFFFF"/>
                </a:solidFill>
                <a:latin typeface="Arial"/>
                <a:cs typeface="Arial"/>
              </a:rPr>
              <a:t> </a:t>
            </a:r>
            <a:r>
              <a:rPr sz="1800" spc="-60" dirty="0">
                <a:solidFill>
                  <a:srgbClr val="FFFFFF"/>
                </a:solidFill>
                <a:latin typeface="Arial"/>
                <a:cs typeface="Arial"/>
              </a:rPr>
              <a:t>ensuring</a:t>
            </a:r>
            <a:r>
              <a:rPr sz="1800" spc="-105" dirty="0">
                <a:solidFill>
                  <a:srgbClr val="FFFFFF"/>
                </a:solidFill>
                <a:latin typeface="Arial"/>
                <a:cs typeface="Arial"/>
              </a:rPr>
              <a:t> </a:t>
            </a:r>
            <a:r>
              <a:rPr sz="1800" dirty="0">
                <a:solidFill>
                  <a:srgbClr val="FFFFFF"/>
                </a:solidFill>
                <a:latin typeface="Arial"/>
                <a:cs typeface="Arial"/>
              </a:rPr>
              <a:t>that</a:t>
            </a:r>
            <a:r>
              <a:rPr sz="1800" spc="-100" dirty="0">
                <a:solidFill>
                  <a:srgbClr val="FFFFFF"/>
                </a:solidFill>
                <a:latin typeface="Arial"/>
                <a:cs typeface="Arial"/>
              </a:rPr>
              <a:t> </a:t>
            </a:r>
            <a:r>
              <a:rPr sz="1800" spc="-35" dirty="0">
                <a:solidFill>
                  <a:srgbClr val="FFFFFF"/>
                </a:solidFill>
                <a:latin typeface="Arial"/>
                <a:cs typeface="Arial"/>
              </a:rPr>
              <a:t>no</a:t>
            </a:r>
            <a:r>
              <a:rPr sz="1800" spc="-105" dirty="0">
                <a:solidFill>
                  <a:srgbClr val="FFFFFF"/>
                </a:solidFill>
                <a:latin typeface="Arial"/>
                <a:cs typeface="Arial"/>
              </a:rPr>
              <a:t> </a:t>
            </a:r>
            <a:r>
              <a:rPr sz="1800" spc="-10" dirty="0">
                <a:solidFill>
                  <a:srgbClr val="FFFFFF"/>
                </a:solidFill>
                <a:latin typeface="Arial"/>
                <a:cs typeface="Arial"/>
              </a:rPr>
              <a:t>job</a:t>
            </a:r>
            <a:r>
              <a:rPr sz="1800" spc="-105" dirty="0">
                <a:solidFill>
                  <a:srgbClr val="FFFFFF"/>
                </a:solidFill>
                <a:latin typeface="Arial"/>
                <a:cs typeface="Arial"/>
              </a:rPr>
              <a:t> </a:t>
            </a:r>
            <a:r>
              <a:rPr sz="1800" spc="-30" dirty="0">
                <a:solidFill>
                  <a:srgbClr val="FFFFFF"/>
                </a:solidFill>
                <a:latin typeface="Arial"/>
                <a:cs typeface="Arial"/>
              </a:rPr>
              <a:t>applicant,</a:t>
            </a:r>
            <a:r>
              <a:rPr sz="1800" spc="-105" dirty="0">
                <a:solidFill>
                  <a:srgbClr val="FFFFFF"/>
                </a:solidFill>
                <a:latin typeface="Arial"/>
                <a:cs typeface="Arial"/>
              </a:rPr>
              <a:t> </a:t>
            </a:r>
            <a:r>
              <a:rPr sz="1800" spc="-10" dirty="0">
                <a:solidFill>
                  <a:srgbClr val="FFFFFF"/>
                </a:solidFill>
                <a:latin typeface="Arial"/>
                <a:cs typeface="Arial"/>
              </a:rPr>
              <a:t>employee, </a:t>
            </a:r>
            <a:r>
              <a:rPr sz="1800" spc="-30" dirty="0">
                <a:solidFill>
                  <a:srgbClr val="FFFFFF"/>
                </a:solidFill>
                <a:latin typeface="Arial"/>
                <a:cs typeface="Arial"/>
              </a:rPr>
              <a:t>volunteer</a:t>
            </a:r>
            <a:r>
              <a:rPr sz="1800" spc="-114" dirty="0">
                <a:solidFill>
                  <a:srgbClr val="FFFFFF"/>
                </a:solidFill>
                <a:latin typeface="Arial"/>
                <a:cs typeface="Arial"/>
              </a:rPr>
              <a:t> </a:t>
            </a:r>
            <a:r>
              <a:rPr sz="1800" spc="-10" dirty="0">
                <a:solidFill>
                  <a:srgbClr val="FFFFFF"/>
                </a:solidFill>
                <a:latin typeface="Arial"/>
                <a:cs typeface="Arial"/>
              </a:rPr>
              <a:t>or</a:t>
            </a:r>
            <a:r>
              <a:rPr sz="1800" spc="-110" dirty="0">
                <a:solidFill>
                  <a:srgbClr val="FFFFFF"/>
                </a:solidFill>
                <a:latin typeface="Arial"/>
                <a:cs typeface="Arial"/>
              </a:rPr>
              <a:t> </a:t>
            </a:r>
            <a:r>
              <a:rPr sz="1800" spc="-50" dirty="0">
                <a:solidFill>
                  <a:srgbClr val="FFFFFF"/>
                </a:solidFill>
                <a:latin typeface="Arial"/>
                <a:cs typeface="Arial"/>
              </a:rPr>
              <a:t>member</a:t>
            </a:r>
            <a:r>
              <a:rPr sz="1800" spc="-110" dirty="0">
                <a:solidFill>
                  <a:srgbClr val="FFFFFF"/>
                </a:solidFill>
                <a:latin typeface="Arial"/>
                <a:cs typeface="Arial"/>
              </a:rPr>
              <a:t> </a:t>
            </a:r>
            <a:r>
              <a:rPr sz="1800" spc="-80" dirty="0">
                <a:solidFill>
                  <a:srgbClr val="FFFFFF"/>
                </a:solidFill>
                <a:latin typeface="Arial"/>
                <a:cs typeface="Arial"/>
              </a:rPr>
              <a:t>receives</a:t>
            </a:r>
            <a:r>
              <a:rPr sz="1800" spc="-110" dirty="0">
                <a:solidFill>
                  <a:srgbClr val="FFFFFF"/>
                </a:solidFill>
                <a:latin typeface="Arial"/>
                <a:cs typeface="Arial"/>
              </a:rPr>
              <a:t> </a:t>
            </a:r>
            <a:r>
              <a:rPr sz="1800" spc="-100" dirty="0">
                <a:solidFill>
                  <a:srgbClr val="FFFFFF"/>
                </a:solidFill>
                <a:latin typeface="Arial"/>
                <a:cs typeface="Arial"/>
              </a:rPr>
              <a:t>less</a:t>
            </a:r>
            <a:r>
              <a:rPr sz="1800" spc="-110" dirty="0">
                <a:solidFill>
                  <a:srgbClr val="FFFFFF"/>
                </a:solidFill>
                <a:latin typeface="Arial"/>
                <a:cs typeface="Arial"/>
              </a:rPr>
              <a:t> </a:t>
            </a:r>
            <a:r>
              <a:rPr sz="1800" spc="-45" dirty="0">
                <a:solidFill>
                  <a:srgbClr val="FFFFFF"/>
                </a:solidFill>
                <a:latin typeface="Arial"/>
                <a:cs typeface="Arial"/>
              </a:rPr>
              <a:t>favourable</a:t>
            </a:r>
            <a:r>
              <a:rPr sz="1800" spc="-110" dirty="0">
                <a:solidFill>
                  <a:srgbClr val="FFFFFF"/>
                </a:solidFill>
                <a:latin typeface="Arial"/>
                <a:cs typeface="Arial"/>
              </a:rPr>
              <a:t> </a:t>
            </a:r>
            <a:r>
              <a:rPr sz="1800" spc="-10" dirty="0">
                <a:solidFill>
                  <a:srgbClr val="FFFFFF"/>
                </a:solidFill>
                <a:latin typeface="Arial"/>
                <a:cs typeface="Arial"/>
              </a:rPr>
              <a:t>treatment</a:t>
            </a:r>
            <a:r>
              <a:rPr sz="1800" spc="-110" dirty="0">
                <a:solidFill>
                  <a:srgbClr val="FFFFFF"/>
                </a:solidFill>
                <a:latin typeface="Arial"/>
                <a:cs typeface="Arial"/>
              </a:rPr>
              <a:t> </a:t>
            </a:r>
            <a:r>
              <a:rPr sz="1800" spc="-35" dirty="0">
                <a:solidFill>
                  <a:srgbClr val="FFFFFF"/>
                </a:solidFill>
                <a:latin typeface="Arial"/>
                <a:cs typeface="Arial"/>
              </a:rPr>
              <a:t>on</a:t>
            </a:r>
            <a:r>
              <a:rPr sz="1800" spc="-110" dirty="0">
                <a:solidFill>
                  <a:srgbClr val="FFFFFF"/>
                </a:solidFill>
                <a:latin typeface="Arial"/>
                <a:cs typeface="Arial"/>
              </a:rPr>
              <a:t> </a:t>
            </a:r>
            <a:r>
              <a:rPr sz="1800" spc="-15" dirty="0">
                <a:solidFill>
                  <a:srgbClr val="FFFFFF"/>
                </a:solidFill>
                <a:latin typeface="Arial"/>
                <a:cs typeface="Arial"/>
              </a:rPr>
              <a:t>the</a:t>
            </a:r>
            <a:r>
              <a:rPr sz="1800" spc="-110" dirty="0">
                <a:solidFill>
                  <a:srgbClr val="FFFFFF"/>
                </a:solidFill>
                <a:latin typeface="Arial"/>
                <a:cs typeface="Arial"/>
              </a:rPr>
              <a:t> </a:t>
            </a:r>
            <a:r>
              <a:rPr sz="1800" spc="-55" dirty="0">
                <a:solidFill>
                  <a:srgbClr val="FFFFFF"/>
                </a:solidFill>
                <a:latin typeface="Arial"/>
                <a:cs typeface="Arial"/>
              </a:rPr>
              <a:t>grounds</a:t>
            </a:r>
            <a:r>
              <a:rPr sz="1800" spc="-110" dirty="0">
                <a:solidFill>
                  <a:srgbClr val="FFFFFF"/>
                </a:solidFill>
                <a:latin typeface="Arial"/>
                <a:cs typeface="Arial"/>
              </a:rPr>
              <a:t> </a:t>
            </a:r>
            <a:r>
              <a:rPr sz="1800" spc="-10" dirty="0">
                <a:solidFill>
                  <a:srgbClr val="FFFFFF"/>
                </a:solidFill>
                <a:latin typeface="Arial"/>
                <a:cs typeface="Arial"/>
              </a:rPr>
              <a:t>of</a:t>
            </a:r>
            <a:r>
              <a:rPr sz="1800" spc="-110" dirty="0">
                <a:solidFill>
                  <a:srgbClr val="FFFFFF"/>
                </a:solidFill>
                <a:latin typeface="Arial"/>
                <a:cs typeface="Arial"/>
              </a:rPr>
              <a:t> </a:t>
            </a:r>
            <a:r>
              <a:rPr sz="1800" spc="-95" dirty="0">
                <a:solidFill>
                  <a:srgbClr val="FFFFFF"/>
                </a:solidFill>
                <a:latin typeface="Arial"/>
                <a:cs typeface="Arial"/>
              </a:rPr>
              <a:t>age,</a:t>
            </a:r>
            <a:r>
              <a:rPr sz="1800" spc="-110" dirty="0">
                <a:solidFill>
                  <a:srgbClr val="FFFFFF"/>
                </a:solidFill>
                <a:latin typeface="Arial"/>
                <a:cs typeface="Arial"/>
              </a:rPr>
              <a:t> </a:t>
            </a:r>
            <a:r>
              <a:rPr sz="1800" spc="-65" dirty="0">
                <a:solidFill>
                  <a:srgbClr val="FFFFFF"/>
                </a:solidFill>
                <a:latin typeface="Arial"/>
                <a:cs typeface="Arial"/>
              </a:rPr>
              <a:t>gender,</a:t>
            </a:r>
            <a:r>
              <a:rPr sz="1800" spc="-110" dirty="0">
                <a:solidFill>
                  <a:srgbClr val="FFFFFF"/>
                </a:solidFill>
                <a:latin typeface="Arial"/>
                <a:cs typeface="Arial"/>
              </a:rPr>
              <a:t> </a:t>
            </a:r>
            <a:r>
              <a:rPr sz="1800" spc="-20" dirty="0">
                <a:solidFill>
                  <a:srgbClr val="FFFFFF"/>
                </a:solidFill>
                <a:latin typeface="Arial"/>
                <a:cs typeface="Arial"/>
              </a:rPr>
              <a:t>disability,</a:t>
            </a:r>
            <a:r>
              <a:rPr sz="1800" spc="-110" dirty="0">
                <a:solidFill>
                  <a:srgbClr val="FFFFFF"/>
                </a:solidFill>
                <a:latin typeface="Arial"/>
                <a:cs typeface="Arial"/>
              </a:rPr>
              <a:t> </a:t>
            </a:r>
            <a:r>
              <a:rPr sz="1800" spc="-75" dirty="0">
                <a:solidFill>
                  <a:srgbClr val="FFFFFF"/>
                </a:solidFill>
                <a:latin typeface="Arial"/>
                <a:cs typeface="Arial"/>
              </a:rPr>
              <a:t>race,</a:t>
            </a:r>
            <a:r>
              <a:rPr sz="1800" spc="-110" dirty="0">
                <a:solidFill>
                  <a:srgbClr val="FFFFFF"/>
                </a:solidFill>
                <a:latin typeface="Arial"/>
                <a:cs typeface="Arial"/>
              </a:rPr>
              <a:t> </a:t>
            </a:r>
            <a:r>
              <a:rPr sz="1800" spc="-30" dirty="0">
                <a:solidFill>
                  <a:srgbClr val="FFFFFF"/>
                </a:solidFill>
                <a:latin typeface="Arial"/>
                <a:cs typeface="Arial"/>
              </a:rPr>
              <a:t>ethnic</a:t>
            </a:r>
            <a:r>
              <a:rPr sz="1800" spc="-110" dirty="0">
                <a:solidFill>
                  <a:srgbClr val="FFFFFF"/>
                </a:solidFill>
                <a:latin typeface="Arial"/>
                <a:cs typeface="Arial"/>
              </a:rPr>
              <a:t> </a:t>
            </a:r>
            <a:r>
              <a:rPr sz="1800" spc="-25" dirty="0">
                <a:solidFill>
                  <a:srgbClr val="FFFFFF"/>
                </a:solidFill>
                <a:latin typeface="Arial"/>
                <a:cs typeface="Arial"/>
              </a:rPr>
              <a:t>origin,</a:t>
            </a:r>
            <a:r>
              <a:rPr sz="1800" spc="-110" dirty="0">
                <a:solidFill>
                  <a:srgbClr val="FFFFFF"/>
                </a:solidFill>
                <a:latin typeface="Arial"/>
                <a:cs typeface="Arial"/>
              </a:rPr>
              <a:t> </a:t>
            </a:r>
            <a:r>
              <a:rPr sz="1800" spc="-10" dirty="0">
                <a:solidFill>
                  <a:srgbClr val="FFFFFF"/>
                </a:solidFill>
                <a:latin typeface="Arial"/>
                <a:cs typeface="Arial"/>
              </a:rPr>
              <a:t>nationality,</a:t>
            </a:r>
            <a:r>
              <a:rPr lang="en-GB" spc="-110" dirty="0">
                <a:solidFill>
                  <a:srgbClr val="FFFFFF"/>
                </a:solidFill>
                <a:latin typeface="Arial"/>
                <a:cs typeface="Arial"/>
              </a:rPr>
              <a:t> </a:t>
            </a:r>
            <a:r>
              <a:rPr sz="1800" spc="-35" dirty="0">
                <a:solidFill>
                  <a:srgbClr val="FFFFFF"/>
                </a:solidFill>
                <a:latin typeface="Arial"/>
                <a:cs typeface="Arial"/>
              </a:rPr>
              <a:t>colour,</a:t>
            </a:r>
            <a:r>
              <a:rPr sz="1800" spc="-110" dirty="0">
                <a:solidFill>
                  <a:srgbClr val="FFFFFF"/>
                </a:solidFill>
                <a:latin typeface="Arial"/>
                <a:cs typeface="Arial"/>
              </a:rPr>
              <a:t> </a:t>
            </a:r>
            <a:r>
              <a:rPr sz="1800" spc="-10" dirty="0">
                <a:solidFill>
                  <a:srgbClr val="FFFFFF"/>
                </a:solidFill>
                <a:latin typeface="Arial"/>
                <a:cs typeface="Arial"/>
              </a:rPr>
              <a:t>parental or</a:t>
            </a:r>
            <a:r>
              <a:rPr sz="1800" spc="-105" dirty="0">
                <a:solidFill>
                  <a:srgbClr val="FFFFFF"/>
                </a:solidFill>
                <a:latin typeface="Arial"/>
                <a:cs typeface="Arial"/>
              </a:rPr>
              <a:t> </a:t>
            </a:r>
            <a:r>
              <a:rPr sz="1800" spc="-10" dirty="0">
                <a:solidFill>
                  <a:srgbClr val="FFFFFF"/>
                </a:solidFill>
                <a:latin typeface="Arial"/>
                <a:cs typeface="Arial"/>
              </a:rPr>
              <a:t>marital</a:t>
            </a:r>
            <a:r>
              <a:rPr sz="1800" spc="-105" dirty="0">
                <a:solidFill>
                  <a:srgbClr val="FFFFFF"/>
                </a:solidFill>
                <a:latin typeface="Arial"/>
                <a:cs typeface="Arial"/>
              </a:rPr>
              <a:t> </a:t>
            </a:r>
            <a:r>
              <a:rPr sz="1800" spc="-50" dirty="0">
                <a:solidFill>
                  <a:srgbClr val="FFFFFF"/>
                </a:solidFill>
                <a:latin typeface="Arial"/>
                <a:cs typeface="Arial"/>
              </a:rPr>
              <a:t>status,</a:t>
            </a:r>
            <a:r>
              <a:rPr sz="1800" spc="-100" dirty="0">
                <a:solidFill>
                  <a:srgbClr val="FFFFFF"/>
                </a:solidFill>
                <a:latin typeface="Arial"/>
                <a:cs typeface="Arial"/>
              </a:rPr>
              <a:t> </a:t>
            </a:r>
            <a:r>
              <a:rPr sz="1800" spc="-65" dirty="0">
                <a:solidFill>
                  <a:srgbClr val="FFFFFF"/>
                </a:solidFill>
                <a:latin typeface="Arial"/>
                <a:cs typeface="Arial"/>
              </a:rPr>
              <a:t>pregnancy,</a:t>
            </a:r>
            <a:r>
              <a:rPr sz="1800" spc="-105" dirty="0">
                <a:solidFill>
                  <a:srgbClr val="FFFFFF"/>
                </a:solidFill>
                <a:latin typeface="Arial"/>
                <a:cs typeface="Arial"/>
              </a:rPr>
              <a:t> </a:t>
            </a:r>
            <a:r>
              <a:rPr sz="1800" spc="-40" dirty="0">
                <a:solidFill>
                  <a:srgbClr val="FFFFFF"/>
                </a:solidFill>
                <a:latin typeface="Arial"/>
                <a:cs typeface="Arial"/>
              </a:rPr>
              <a:t>religious</a:t>
            </a:r>
            <a:r>
              <a:rPr sz="1800" spc="-100" dirty="0">
                <a:solidFill>
                  <a:srgbClr val="FFFFFF"/>
                </a:solidFill>
                <a:latin typeface="Arial"/>
                <a:cs typeface="Arial"/>
              </a:rPr>
              <a:t> </a:t>
            </a:r>
            <a:r>
              <a:rPr sz="1800" spc="-35" dirty="0">
                <a:solidFill>
                  <a:srgbClr val="FFFFFF"/>
                </a:solidFill>
                <a:latin typeface="Arial"/>
                <a:cs typeface="Arial"/>
              </a:rPr>
              <a:t>belief,</a:t>
            </a:r>
            <a:r>
              <a:rPr sz="1800" spc="-105" dirty="0">
                <a:solidFill>
                  <a:srgbClr val="FFFFFF"/>
                </a:solidFill>
                <a:latin typeface="Arial"/>
                <a:cs typeface="Arial"/>
              </a:rPr>
              <a:t> </a:t>
            </a:r>
            <a:r>
              <a:rPr sz="1800" spc="-100" dirty="0">
                <a:solidFill>
                  <a:srgbClr val="FFFFFF"/>
                </a:solidFill>
                <a:latin typeface="Arial"/>
                <a:cs typeface="Arial"/>
              </a:rPr>
              <a:t>class </a:t>
            </a:r>
            <a:r>
              <a:rPr sz="1800" spc="-10" dirty="0">
                <a:solidFill>
                  <a:srgbClr val="FFFFFF"/>
                </a:solidFill>
                <a:latin typeface="Arial"/>
                <a:cs typeface="Arial"/>
              </a:rPr>
              <a:t>or</a:t>
            </a:r>
            <a:r>
              <a:rPr sz="1800" spc="-105" dirty="0">
                <a:solidFill>
                  <a:srgbClr val="FFFFFF"/>
                </a:solidFill>
                <a:latin typeface="Arial"/>
                <a:cs typeface="Arial"/>
              </a:rPr>
              <a:t> </a:t>
            </a:r>
            <a:r>
              <a:rPr sz="1800" spc="-55" dirty="0">
                <a:solidFill>
                  <a:srgbClr val="FFFFFF"/>
                </a:solidFill>
                <a:latin typeface="Arial"/>
                <a:cs typeface="Arial"/>
              </a:rPr>
              <a:t>social</a:t>
            </a:r>
            <a:r>
              <a:rPr sz="1800" spc="-100" dirty="0">
                <a:solidFill>
                  <a:srgbClr val="FFFFFF"/>
                </a:solidFill>
                <a:latin typeface="Arial"/>
                <a:cs typeface="Arial"/>
              </a:rPr>
              <a:t> </a:t>
            </a:r>
            <a:r>
              <a:rPr sz="1800" spc="-50" dirty="0">
                <a:solidFill>
                  <a:srgbClr val="FFFFFF"/>
                </a:solidFill>
                <a:latin typeface="Arial"/>
                <a:cs typeface="Arial"/>
              </a:rPr>
              <a:t>background,</a:t>
            </a:r>
            <a:r>
              <a:rPr sz="1800" spc="-105" dirty="0">
                <a:solidFill>
                  <a:srgbClr val="FFFFFF"/>
                </a:solidFill>
                <a:latin typeface="Arial"/>
                <a:cs typeface="Arial"/>
              </a:rPr>
              <a:t> </a:t>
            </a:r>
            <a:r>
              <a:rPr sz="1800" spc="-50" dirty="0">
                <a:solidFill>
                  <a:srgbClr val="FFFFFF"/>
                </a:solidFill>
                <a:latin typeface="Arial"/>
                <a:cs typeface="Arial"/>
              </a:rPr>
              <a:t>sexuality</a:t>
            </a:r>
            <a:r>
              <a:rPr sz="1800" spc="-100" dirty="0">
                <a:solidFill>
                  <a:srgbClr val="FFFFFF"/>
                </a:solidFill>
                <a:latin typeface="Arial"/>
                <a:cs typeface="Arial"/>
              </a:rPr>
              <a:t> </a:t>
            </a:r>
            <a:r>
              <a:rPr sz="1800" spc="-10" dirty="0">
                <a:solidFill>
                  <a:srgbClr val="FFFFFF"/>
                </a:solidFill>
                <a:latin typeface="Arial"/>
                <a:cs typeface="Arial"/>
              </a:rPr>
              <a:t>or</a:t>
            </a:r>
            <a:r>
              <a:rPr sz="1800" spc="-105" dirty="0">
                <a:solidFill>
                  <a:srgbClr val="FFFFFF"/>
                </a:solidFill>
                <a:latin typeface="Arial"/>
                <a:cs typeface="Arial"/>
              </a:rPr>
              <a:t> </a:t>
            </a:r>
            <a:r>
              <a:rPr sz="1800" dirty="0">
                <a:solidFill>
                  <a:srgbClr val="FFFFFF"/>
                </a:solidFill>
                <a:latin typeface="Arial"/>
                <a:cs typeface="Arial"/>
              </a:rPr>
              <a:t>political</a:t>
            </a:r>
            <a:r>
              <a:rPr sz="1800" spc="-100" dirty="0">
                <a:solidFill>
                  <a:srgbClr val="FFFFFF"/>
                </a:solidFill>
                <a:latin typeface="Arial"/>
                <a:cs typeface="Arial"/>
              </a:rPr>
              <a:t> </a:t>
            </a:r>
            <a:r>
              <a:rPr sz="1800" spc="-10" dirty="0">
                <a:solidFill>
                  <a:srgbClr val="FFFFFF"/>
                </a:solidFill>
                <a:latin typeface="Arial"/>
                <a:cs typeface="Arial"/>
              </a:rPr>
              <a:t>belief.</a:t>
            </a:r>
            <a:endParaRPr sz="1800" dirty="0">
              <a:latin typeface="Arial"/>
              <a:cs typeface="Arial"/>
            </a:endParaRPr>
          </a:p>
          <a:p>
            <a:pPr>
              <a:lnSpc>
                <a:spcPct val="100000"/>
              </a:lnSpc>
              <a:spcBef>
                <a:spcPts val="400"/>
              </a:spcBef>
            </a:pPr>
            <a:endParaRPr sz="1800" dirty="0">
              <a:latin typeface="Arial"/>
              <a:cs typeface="Arial"/>
            </a:endParaRPr>
          </a:p>
          <a:p>
            <a:pPr marL="12700" marR="72390">
              <a:lnSpc>
                <a:spcPct val="114599"/>
              </a:lnSpc>
              <a:spcBef>
                <a:spcPts val="5"/>
              </a:spcBef>
            </a:pPr>
            <a:r>
              <a:rPr sz="1800" spc="-95" dirty="0">
                <a:solidFill>
                  <a:srgbClr val="FFFFFF"/>
                </a:solidFill>
                <a:latin typeface="Arial"/>
                <a:cs typeface="Arial"/>
              </a:rPr>
              <a:t>StreetGames</a:t>
            </a:r>
            <a:r>
              <a:rPr sz="1800" spc="-110" dirty="0">
                <a:solidFill>
                  <a:srgbClr val="FFFFFF"/>
                </a:solidFill>
                <a:latin typeface="Arial"/>
                <a:cs typeface="Arial"/>
              </a:rPr>
              <a:t> </a:t>
            </a:r>
            <a:r>
              <a:rPr sz="1800" spc="-65" dirty="0">
                <a:solidFill>
                  <a:srgbClr val="FFFFFF"/>
                </a:solidFill>
                <a:latin typeface="Arial"/>
                <a:cs typeface="Arial"/>
              </a:rPr>
              <a:t>is</a:t>
            </a:r>
            <a:r>
              <a:rPr sz="1800" spc="-105" dirty="0">
                <a:solidFill>
                  <a:srgbClr val="FFFFFF"/>
                </a:solidFill>
                <a:latin typeface="Arial"/>
                <a:cs typeface="Arial"/>
              </a:rPr>
              <a:t> </a:t>
            </a:r>
            <a:r>
              <a:rPr sz="1800" spc="-10" dirty="0">
                <a:solidFill>
                  <a:srgbClr val="FFFFFF"/>
                </a:solidFill>
                <a:latin typeface="Arial"/>
                <a:cs typeface="Arial"/>
              </a:rPr>
              <a:t>committed</a:t>
            </a:r>
            <a:r>
              <a:rPr sz="1800" spc="-105" dirty="0">
                <a:solidFill>
                  <a:srgbClr val="FFFFFF"/>
                </a:solidFill>
                <a:latin typeface="Arial"/>
                <a:cs typeface="Arial"/>
              </a:rPr>
              <a:t> </a:t>
            </a:r>
            <a:r>
              <a:rPr sz="1800" dirty="0">
                <a:solidFill>
                  <a:srgbClr val="FFFFFF"/>
                </a:solidFill>
                <a:latin typeface="Arial"/>
                <a:cs typeface="Arial"/>
              </a:rPr>
              <a:t>to</a:t>
            </a:r>
            <a:r>
              <a:rPr sz="1800" spc="-105" dirty="0">
                <a:solidFill>
                  <a:srgbClr val="FFFFFF"/>
                </a:solidFill>
                <a:latin typeface="Arial"/>
                <a:cs typeface="Arial"/>
              </a:rPr>
              <a:t> </a:t>
            </a:r>
            <a:r>
              <a:rPr sz="1800" spc="-65" dirty="0">
                <a:solidFill>
                  <a:srgbClr val="FFFFFF"/>
                </a:solidFill>
                <a:latin typeface="Arial"/>
                <a:cs typeface="Arial"/>
              </a:rPr>
              <a:t>safeguarding</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10" dirty="0">
                <a:solidFill>
                  <a:srgbClr val="FFFFFF"/>
                </a:solidFill>
                <a:latin typeface="Arial"/>
                <a:cs typeface="Arial"/>
              </a:rPr>
              <a:t>promoting</a:t>
            </a:r>
            <a:r>
              <a:rPr sz="1800" spc="-105" dirty="0">
                <a:solidFill>
                  <a:srgbClr val="FFFFFF"/>
                </a:solidFill>
                <a:latin typeface="Arial"/>
                <a:cs typeface="Arial"/>
              </a:rPr>
              <a:t> </a:t>
            </a:r>
            <a:r>
              <a:rPr sz="1800" spc="-15" dirty="0">
                <a:solidFill>
                  <a:srgbClr val="FFFFFF"/>
                </a:solidFill>
                <a:latin typeface="Arial"/>
                <a:cs typeface="Arial"/>
              </a:rPr>
              <a:t>the</a:t>
            </a:r>
            <a:r>
              <a:rPr sz="1800" spc="-105" dirty="0">
                <a:solidFill>
                  <a:srgbClr val="FFFFFF"/>
                </a:solidFill>
                <a:latin typeface="Arial"/>
                <a:cs typeface="Arial"/>
              </a:rPr>
              <a:t> </a:t>
            </a:r>
            <a:r>
              <a:rPr sz="1800" spc="-45" dirty="0">
                <a:solidFill>
                  <a:srgbClr val="FFFFFF"/>
                </a:solidFill>
                <a:latin typeface="Arial"/>
                <a:cs typeface="Arial"/>
              </a:rPr>
              <a:t>welfare</a:t>
            </a:r>
            <a:r>
              <a:rPr sz="1800" spc="-105" dirty="0">
                <a:solidFill>
                  <a:srgbClr val="FFFFFF"/>
                </a:solidFill>
                <a:latin typeface="Arial"/>
                <a:cs typeface="Arial"/>
              </a:rPr>
              <a:t> </a:t>
            </a:r>
            <a:r>
              <a:rPr sz="1800" spc="-10" dirty="0">
                <a:solidFill>
                  <a:srgbClr val="FFFFFF"/>
                </a:solidFill>
                <a:latin typeface="Arial"/>
                <a:cs typeface="Arial"/>
              </a:rPr>
              <a:t>of</a:t>
            </a:r>
            <a:r>
              <a:rPr sz="1800" spc="-105" dirty="0">
                <a:solidFill>
                  <a:srgbClr val="FFFFFF"/>
                </a:solidFill>
                <a:latin typeface="Arial"/>
                <a:cs typeface="Arial"/>
              </a:rPr>
              <a:t> </a:t>
            </a:r>
            <a:r>
              <a:rPr sz="1800" spc="-30" dirty="0">
                <a:solidFill>
                  <a:srgbClr val="FFFFFF"/>
                </a:solidFill>
                <a:latin typeface="Arial"/>
                <a:cs typeface="Arial"/>
              </a:rPr>
              <a:t>children</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45" dirty="0">
                <a:solidFill>
                  <a:srgbClr val="FFFFFF"/>
                </a:solidFill>
                <a:latin typeface="Arial"/>
                <a:cs typeface="Arial"/>
              </a:rPr>
              <a:t>vulnerable</a:t>
            </a:r>
            <a:r>
              <a:rPr sz="1800" spc="-105" dirty="0">
                <a:solidFill>
                  <a:srgbClr val="FFFFFF"/>
                </a:solidFill>
                <a:latin typeface="Arial"/>
                <a:cs typeface="Arial"/>
              </a:rPr>
              <a:t> </a:t>
            </a:r>
            <a:r>
              <a:rPr sz="1800" spc="-35" dirty="0">
                <a:solidFill>
                  <a:srgbClr val="FFFFFF"/>
                </a:solidFill>
                <a:latin typeface="Arial"/>
                <a:cs typeface="Arial"/>
              </a:rPr>
              <a:t>adults</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75" dirty="0">
                <a:solidFill>
                  <a:srgbClr val="FFFFFF"/>
                </a:solidFill>
                <a:latin typeface="Arial"/>
                <a:cs typeface="Arial"/>
              </a:rPr>
              <a:t>expects</a:t>
            </a:r>
            <a:r>
              <a:rPr sz="1800" spc="-110" dirty="0">
                <a:solidFill>
                  <a:srgbClr val="FFFFFF"/>
                </a:solidFill>
                <a:latin typeface="Arial"/>
                <a:cs typeface="Arial"/>
              </a:rPr>
              <a:t> </a:t>
            </a:r>
            <a:r>
              <a:rPr sz="1800" dirty="0">
                <a:solidFill>
                  <a:srgbClr val="FFFFFF"/>
                </a:solidFill>
                <a:latin typeface="Arial"/>
                <a:cs typeface="Arial"/>
              </a:rPr>
              <a:t>all</a:t>
            </a:r>
            <a:r>
              <a:rPr sz="1800" spc="-105" dirty="0">
                <a:solidFill>
                  <a:srgbClr val="FFFFFF"/>
                </a:solidFill>
                <a:latin typeface="Arial"/>
                <a:cs typeface="Arial"/>
              </a:rPr>
              <a:t> </a:t>
            </a:r>
            <a:r>
              <a:rPr sz="1800" spc="-65" dirty="0">
                <a:solidFill>
                  <a:srgbClr val="FFFFFF"/>
                </a:solidFill>
                <a:latin typeface="Arial"/>
                <a:cs typeface="Arial"/>
              </a:rPr>
              <a:t>employees</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10" dirty="0">
                <a:solidFill>
                  <a:srgbClr val="FFFFFF"/>
                </a:solidFill>
                <a:latin typeface="Arial"/>
                <a:cs typeface="Arial"/>
              </a:rPr>
              <a:t>volunteers </a:t>
            </a:r>
            <a:r>
              <a:rPr sz="1800" dirty="0">
                <a:solidFill>
                  <a:srgbClr val="FFFFFF"/>
                </a:solidFill>
                <a:latin typeface="Arial"/>
                <a:cs typeface="Arial"/>
              </a:rPr>
              <a:t>to</a:t>
            </a:r>
            <a:r>
              <a:rPr sz="1800" spc="-105" dirty="0">
                <a:solidFill>
                  <a:srgbClr val="FFFFFF"/>
                </a:solidFill>
                <a:latin typeface="Arial"/>
                <a:cs typeface="Arial"/>
              </a:rPr>
              <a:t> </a:t>
            </a:r>
            <a:r>
              <a:rPr sz="1800" spc="-85" dirty="0">
                <a:solidFill>
                  <a:srgbClr val="FFFFFF"/>
                </a:solidFill>
                <a:latin typeface="Arial"/>
                <a:cs typeface="Arial"/>
              </a:rPr>
              <a:t>share</a:t>
            </a:r>
            <a:r>
              <a:rPr sz="1800" spc="-100" dirty="0">
                <a:solidFill>
                  <a:srgbClr val="FFFFFF"/>
                </a:solidFill>
                <a:latin typeface="Arial"/>
                <a:cs typeface="Arial"/>
              </a:rPr>
              <a:t> </a:t>
            </a:r>
            <a:r>
              <a:rPr sz="1800" spc="-20" dirty="0">
                <a:solidFill>
                  <a:srgbClr val="FFFFFF"/>
                </a:solidFill>
                <a:latin typeface="Arial"/>
                <a:cs typeface="Arial"/>
              </a:rPr>
              <a:t>this</a:t>
            </a:r>
            <a:r>
              <a:rPr sz="1800" spc="-100" dirty="0">
                <a:solidFill>
                  <a:srgbClr val="FFFFFF"/>
                </a:solidFill>
                <a:latin typeface="Arial"/>
                <a:cs typeface="Arial"/>
              </a:rPr>
              <a:t> </a:t>
            </a:r>
            <a:r>
              <a:rPr sz="1800" spc="-10" dirty="0">
                <a:solidFill>
                  <a:srgbClr val="FFFFFF"/>
                </a:solidFill>
                <a:latin typeface="Arial"/>
                <a:cs typeface="Arial"/>
              </a:rPr>
              <a:t>commitment.</a:t>
            </a:r>
            <a:endParaRPr lang="en-GB" spc="-10" dirty="0">
              <a:solidFill>
                <a:srgbClr val="FFFFFF"/>
              </a:solidFill>
              <a:latin typeface="Arial"/>
              <a:cs typeface="Arial"/>
            </a:endParaRPr>
          </a:p>
          <a:p>
            <a:pPr marL="12700" marR="72390">
              <a:lnSpc>
                <a:spcPct val="114599"/>
              </a:lnSpc>
              <a:spcBef>
                <a:spcPts val="5"/>
              </a:spcBef>
            </a:pPr>
            <a:endParaRPr sz="1800" dirty="0">
              <a:latin typeface="Arial"/>
              <a:cs typeface="Arial"/>
            </a:endParaRPr>
          </a:p>
          <a:p>
            <a:pPr marL="12700" marR="5080">
              <a:lnSpc>
                <a:spcPct val="114599"/>
              </a:lnSpc>
              <a:spcBef>
                <a:spcPts val="5"/>
              </a:spcBef>
            </a:pPr>
            <a:r>
              <a:rPr sz="1800" spc="-210" dirty="0">
                <a:solidFill>
                  <a:srgbClr val="FFFFFF"/>
                </a:solidFill>
                <a:latin typeface="Arial"/>
                <a:cs typeface="Arial"/>
              </a:rPr>
              <a:t>We</a:t>
            </a:r>
            <a:r>
              <a:rPr sz="1800" spc="-114" dirty="0">
                <a:solidFill>
                  <a:srgbClr val="FFFFFF"/>
                </a:solidFill>
                <a:latin typeface="Arial"/>
                <a:cs typeface="Arial"/>
              </a:rPr>
              <a:t> </a:t>
            </a:r>
            <a:r>
              <a:rPr sz="1800" spc="-30" dirty="0">
                <a:solidFill>
                  <a:srgbClr val="FFFFFF"/>
                </a:solidFill>
                <a:latin typeface="Arial"/>
                <a:cs typeface="Arial"/>
              </a:rPr>
              <a:t>do</a:t>
            </a:r>
            <a:r>
              <a:rPr sz="1800" spc="-114" dirty="0">
                <a:solidFill>
                  <a:srgbClr val="FFFFFF"/>
                </a:solidFill>
                <a:latin typeface="Arial"/>
                <a:cs typeface="Arial"/>
              </a:rPr>
              <a:t> </a:t>
            </a:r>
            <a:r>
              <a:rPr sz="1800" dirty="0">
                <a:solidFill>
                  <a:srgbClr val="FFFFFF"/>
                </a:solidFill>
                <a:latin typeface="Arial"/>
                <a:cs typeface="Arial"/>
              </a:rPr>
              <a:t>not</a:t>
            </a:r>
            <a:r>
              <a:rPr sz="1800" spc="-110" dirty="0">
                <a:solidFill>
                  <a:srgbClr val="FFFFFF"/>
                </a:solidFill>
                <a:latin typeface="Arial"/>
                <a:cs typeface="Arial"/>
              </a:rPr>
              <a:t> </a:t>
            </a:r>
            <a:r>
              <a:rPr sz="1800" spc="-20" dirty="0">
                <a:solidFill>
                  <a:srgbClr val="FFFFFF"/>
                </a:solidFill>
                <a:latin typeface="Arial"/>
                <a:cs typeface="Arial"/>
              </a:rPr>
              <a:t>want</a:t>
            </a:r>
            <a:r>
              <a:rPr sz="1800" spc="-114" dirty="0">
                <a:solidFill>
                  <a:srgbClr val="FFFFFF"/>
                </a:solidFill>
                <a:latin typeface="Arial"/>
                <a:cs typeface="Arial"/>
              </a:rPr>
              <a:t> </a:t>
            </a:r>
            <a:r>
              <a:rPr sz="1800" spc="-20" dirty="0">
                <a:solidFill>
                  <a:srgbClr val="FFFFFF"/>
                </a:solidFill>
                <a:latin typeface="Arial"/>
                <a:cs typeface="Arial"/>
              </a:rPr>
              <a:t>recruitment</a:t>
            </a:r>
            <a:r>
              <a:rPr sz="1800" spc="-114" dirty="0">
                <a:solidFill>
                  <a:srgbClr val="FFFFFF"/>
                </a:solidFill>
                <a:latin typeface="Arial"/>
                <a:cs typeface="Arial"/>
              </a:rPr>
              <a:t> </a:t>
            </a:r>
            <a:r>
              <a:rPr sz="1800" dirty="0">
                <a:solidFill>
                  <a:srgbClr val="FFFFFF"/>
                </a:solidFill>
                <a:latin typeface="Arial"/>
                <a:cs typeface="Arial"/>
              </a:rPr>
              <a:t>for</a:t>
            </a:r>
            <a:r>
              <a:rPr sz="1800" spc="-110" dirty="0">
                <a:solidFill>
                  <a:srgbClr val="FFFFFF"/>
                </a:solidFill>
                <a:latin typeface="Arial"/>
                <a:cs typeface="Arial"/>
              </a:rPr>
              <a:t> </a:t>
            </a:r>
            <a:r>
              <a:rPr sz="1800" spc="-35" dirty="0">
                <a:solidFill>
                  <a:srgbClr val="FFFFFF"/>
                </a:solidFill>
                <a:latin typeface="Arial"/>
                <a:cs typeface="Arial"/>
              </a:rPr>
              <a:t>diversity</a:t>
            </a:r>
            <a:r>
              <a:rPr sz="1800" spc="-114" dirty="0">
                <a:solidFill>
                  <a:srgbClr val="FFFFFF"/>
                </a:solidFill>
                <a:latin typeface="Arial"/>
                <a:cs typeface="Arial"/>
              </a:rPr>
              <a:t> </a:t>
            </a:r>
            <a:r>
              <a:rPr sz="1800" dirty="0">
                <a:solidFill>
                  <a:srgbClr val="FFFFFF"/>
                </a:solidFill>
                <a:latin typeface="Arial"/>
                <a:cs typeface="Arial"/>
              </a:rPr>
              <a:t>to</a:t>
            </a:r>
            <a:r>
              <a:rPr sz="1800" spc="-110" dirty="0">
                <a:solidFill>
                  <a:srgbClr val="FFFFFF"/>
                </a:solidFill>
                <a:latin typeface="Arial"/>
                <a:cs typeface="Arial"/>
              </a:rPr>
              <a:t> </a:t>
            </a:r>
            <a:r>
              <a:rPr sz="1800" spc="-35" dirty="0">
                <a:solidFill>
                  <a:srgbClr val="FFFFFF"/>
                </a:solidFill>
                <a:latin typeface="Arial"/>
                <a:cs typeface="Arial"/>
              </a:rPr>
              <a:t>simply</a:t>
            </a:r>
            <a:r>
              <a:rPr sz="1800" spc="-114" dirty="0">
                <a:solidFill>
                  <a:srgbClr val="FFFFFF"/>
                </a:solidFill>
                <a:latin typeface="Arial"/>
                <a:cs typeface="Arial"/>
              </a:rPr>
              <a:t> </a:t>
            </a:r>
            <a:r>
              <a:rPr sz="1800" spc="-70" dirty="0">
                <a:solidFill>
                  <a:srgbClr val="FFFFFF"/>
                </a:solidFill>
                <a:latin typeface="Arial"/>
                <a:cs typeface="Arial"/>
              </a:rPr>
              <a:t>be</a:t>
            </a:r>
            <a:r>
              <a:rPr sz="1800" spc="-114" dirty="0">
                <a:solidFill>
                  <a:srgbClr val="FFFFFF"/>
                </a:solidFill>
                <a:latin typeface="Arial"/>
                <a:cs typeface="Arial"/>
              </a:rPr>
              <a:t> </a:t>
            </a:r>
            <a:r>
              <a:rPr sz="1800" spc="-100" dirty="0">
                <a:solidFill>
                  <a:srgbClr val="FFFFFF"/>
                </a:solidFill>
                <a:latin typeface="Arial"/>
                <a:cs typeface="Arial"/>
              </a:rPr>
              <a:t>a</a:t>
            </a:r>
            <a:r>
              <a:rPr sz="1800" spc="-110" dirty="0">
                <a:solidFill>
                  <a:srgbClr val="FFFFFF"/>
                </a:solidFill>
                <a:latin typeface="Arial"/>
                <a:cs typeface="Arial"/>
              </a:rPr>
              <a:t> </a:t>
            </a:r>
            <a:r>
              <a:rPr sz="1800" dirty="0">
                <a:solidFill>
                  <a:srgbClr val="FFFFFF"/>
                </a:solidFill>
                <a:latin typeface="Arial"/>
                <a:cs typeface="Arial"/>
              </a:rPr>
              <a:t>tick</a:t>
            </a:r>
            <a:r>
              <a:rPr sz="1800" spc="-114" dirty="0">
                <a:solidFill>
                  <a:srgbClr val="FFFFFF"/>
                </a:solidFill>
                <a:latin typeface="Arial"/>
                <a:cs typeface="Arial"/>
              </a:rPr>
              <a:t> </a:t>
            </a:r>
            <a:r>
              <a:rPr sz="1800" spc="-55" dirty="0">
                <a:solidFill>
                  <a:srgbClr val="FFFFFF"/>
                </a:solidFill>
                <a:latin typeface="Arial"/>
                <a:cs typeface="Arial"/>
              </a:rPr>
              <a:t>box</a:t>
            </a:r>
            <a:r>
              <a:rPr sz="1800" spc="-114" dirty="0">
                <a:solidFill>
                  <a:srgbClr val="FFFFFF"/>
                </a:solidFill>
                <a:latin typeface="Arial"/>
                <a:cs typeface="Arial"/>
              </a:rPr>
              <a:t> </a:t>
            </a:r>
            <a:r>
              <a:rPr sz="1800" spc="-85" dirty="0">
                <a:solidFill>
                  <a:srgbClr val="FFFFFF"/>
                </a:solidFill>
                <a:latin typeface="Arial"/>
                <a:cs typeface="Arial"/>
              </a:rPr>
              <a:t>exercise</a:t>
            </a:r>
            <a:r>
              <a:rPr sz="1800" spc="-110" dirty="0">
                <a:solidFill>
                  <a:srgbClr val="FFFFFF"/>
                </a:solidFill>
                <a:latin typeface="Arial"/>
                <a:cs typeface="Arial"/>
              </a:rPr>
              <a:t> </a:t>
            </a:r>
            <a:r>
              <a:rPr sz="1800" dirty="0">
                <a:solidFill>
                  <a:srgbClr val="FFFFFF"/>
                </a:solidFill>
                <a:latin typeface="Arial"/>
                <a:cs typeface="Arial"/>
              </a:rPr>
              <a:t>at</a:t>
            </a:r>
            <a:r>
              <a:rPr sz="1800" spc="-114" dirty="0">
                <a:solidFill>
                  <a:srgbClr val="FFFFFF"/>
                </a:solidFill>
                <a:latin typeface="Arial"/>
                <a:cs typeface="Arial"/>
              </a:rPr>
              <a:t> </a:t>
            </a:r>
            <a:r>
              <a:rPr sz="1800" spc="-90" dirty="0">
                <a:solidFill>
                  <a:srgbClr val="FFFFFF"/>
                </a:solidFill>
                <a:latin typeface="Arial"/>
                <a:cs typeface="Arial"/>
              </a:rPr>
              <a:t>StreetGames,</a:t>
            </a:r>
            <a:r>
              <a:rPr sz="1800" spc="-110" dirty="0">
                <a:solidFill>
                  <a:srgbClr val="FFFFFF"/>
                </a:solidFill>
                <a:latin typeface="Arial"/>
                <a:cs typeface="Arial"/>
              </a:rPr>
              <a:t> </a:t>
            </a:r>
            <a:r>
              <a:rPr sz="1800" spc="70" dirty="0">
                <a:solidFill>
                  <a:srgbClr val="FFFFFF"/>
                </a:solidFill>
                <a:latin typeface="Arial"/>
                <a:cs typeface="Arial"/>
              </a:rPr>
              <a:t>it</a:t>
            </a:r>
            <a:r>
              <a:rPr sz="1800" spc="-114" dirty="0">
                <a:solidFill>
                  <a:srgbClr val="FFFFFF"/>
                </a:solidFill>
                <a:latin typeface="Arial"/>
                <a:cs typeface="Arial"/>
              </a:rPr>
              <a:t> </a:t>
            </a:r>
            <a:r>
              <a:rPr sz="1800" spc="-65" dirty="0">
                <a:solidFill>
                  <a:srgbClr val="FFFFFF"/>
                </a:solidFill>
                <a:latin typeface="Arial"/>
                <a:cs typeface="Arial"/>
              </a:rPr>
              <a:t>is</a:t>
            </a:r>
            <a:r>
              <a:rPr sz="1800" spc="-114" dirty="0">
                <a:solidFill>
                  <a:srgbClr val="FFFFFF"/>
                </a:solidFill>
                <a:latin typeface="Arial"/>
                <a:cs typeface="Arial"/>
              </a:rPr>
              <a:t> </a:t>
            </a:r>
            <a:r>
              <a:rPr sz="1800" spc="-15" dirty="0">
                <a:solidFill>
                  <a:srgbClr val="FFFFFF"/>
                </a:solidFill>
                <a:latin typeface="Arial"/>
                <a:cs typeface="Arial"/>
              </a:rPr>
              <a:t>the</a:t>
            </a:r>
            <a:r>
              <a:rPr sz="1800" spc="-110" dirty="0">
                <a:solidFill>
                  <a:srgbClr val="FFFFFF"/>
                </a:solidFill>
                <a:latin typeface="Arial"/>
                <a:cs typeface="Arial"/>
              </a:rPr>
              <a:t> </a:t>
            </a:r>
            <a:r>
              <a:rPr sz="1800" dirty="0">
                <a:solidFill>
                  <a:srgbClr val="FFFFFF"/>
                </a:solidFill>
                <a:latin typeface="Arial"/>
                <a:cs typeface="Arial"/>
              </a:rPr>
              <a:t>right</a:t>
            </a:r>
            <a:r>
              <a:rPr sz="1800" spc="-114" dirty="0">
                <a:solidFill>
                  <a:srgbClr val="FFFFFF"/>
                </a:solidFill>
                <a:latin typeface="Arial"/>
                <a:cs typeface="Arial"/>
              </a:rPr>
              <a:t> </a:t>
            </a:r>
            <a:r>
              <a:rPr sz="1800" spc="-10" dirty="0">
                <a:solidFill>
                  <a:srgbClr val="FFFFFF"/>
                </a:solidFill>
                <a:latin typeface="Arial"/>
                <a:cs typeface="Arial"/>
              </a:rPr>
              <a:t>thing</a:t>
            </a:r>
            <a:r>
              <a:rPr sz="1800" spc="-114" dirty="0">
                <a:solidFill>
                  <a:srgbClr val="FFFFFF"/>
                </a:solidFill>
                <a:latin typeface="Arial"/>
                <a:cs typeface="Arial"/>
              </a:rPr>
              <a:t> </a:t>
            </a:r>
            <a:r>
              <a:rPr sz="1800" dirty="0">
                <a:solidFill>
                  <a:srgbClr val="FFFFFF"/>
                </a:solidFill>
                <a:latin typeface="Arial"/>
                <a:cs typeface="Arial"/>
              </a:rPr>
              <a:t>to</a:t>
            </a:r>
            <a:r>
              <a:rPr sz="1800" spc="-110" dirty="0">
                <a:solidFill>
                  <a:srgbClr val="FFFFFF"/>
                </a:solidFill>
                <a:latin typeface="Arial"/>
                <a:cs typeface="Arial"/>
              </a:rPr>
              <a:t> </a:t>
            </a:r>
            <a:r>
              <a:rPr sz="1800" spc="-30" dirty="0">
                <a:solidFill>
                  <a:srgbClr val="FFFFFF"/>
                </a:solidFill>
                <a:latin typeface="Arial"/>
                <a:cs typeface="Arial"/>
              </a:rPr>
              <a:t>do</a:t>
            </a:r>
            <a:r>
              <a:rPr sz="1800" spc="-114" dirty="0">
                <a:solidFill>
                  <a:srgbClr val="FFFFFF"/>
                </a:solidFill>
                <a:latin typeface="Arial"/>
                <a:cs typeface="Arial"/>
              </a:rPr>
              <a:t> </a:t>
            </a:r>
            <a:r>
              <a:rPr sz="1800" spc="-55" dirty="0">
                <a:solidFill>
                  <a:srgbClr val="FFFFFF"/>
                </a:solidFill>
                <a:latin typeface="Arial"/>
                <a:cs typeface="Arial"/>
              </a:rPr>
              <a:t>and</a:t>
            </a:r>
            <a:r>
              <a:rPr sz="1800" spc="-110" dirty="0">
                <a:solidFill>
                  <a:srgbClr val="FFFFFF"/>
                </a:solidFill>
                <a:latin typeface="Arial"/>
                <a:cs typeface="Arial"/>
              </a:rPr>
              <a:t> </a:t>
            </a:r>
            <a:r>
              <a:rPr sz="1800" spc="-15" dirty="0">
                <a:solidFill>
                  <a:srgbClr val="FFFFFF"/>
                </a:solidFill>
                <a:latin typeface="Arial"/>
                <a:cs typeface="Arial"/>
              </a:rPr>
              <a:t>the</a:t>
            </a:r>
            <a:r>
              <a:rPr sz="1800" spc="-114" dirty="0">
                <a:solidFill>
                  <a:srgbClr val="FFFFFF"/>
                </a:solidFill>
                <a:latin typeface="Arial"/>
                <a:cs typeface="Arial"/>
              </a:rPr>
              <a:t> </a:t>
            </a:r>
            <a:r>
              <a:rPr sz="1800" spc="-50" dirty="0">
                <a:solidFill>
                  <a:srgbClr val="FFFFFF"/>
                </a:solidFill>
                <a:latin typeface="Arial"/>
                <a:cs typeface="Arial"/>
              </a:rPr>
              <a:t>smartest</a:t>
            </a:r>
            <a:r>
              <a:rPr sz="1800" spc="-114" dirty="0">
                <a:solidFill>
                  <a:srgbClr val="FFFFFF"/>
                </a:solidFill>
                <a:latin typeface="Arial"/>
                <a:cs typeface="Arial"/>
              </a:rPr>
              <a:t> </a:t>
            </a:r>
            <a:r>
              <a:rPr sz="1800" spc="-70" dirty="0">
                <a:solidFill>
                  <a:srgbClr val="FFFFFF"/>
                </a:solidFill>
                <a:latin typeface="Arial"/>
                <a:cs typeface="Arial"/>
              </a:rPr>
              <a:t>way</a:t>
            </a:r>
            <a:r>
              <a:rPr sz="1800" spc="-110" dirty="0">
                <a:solidFill>
                  <a:srgbClr val="FFFFFF"/>
                </a:solidFill>
                <a:latin typeface="Arial"/>
                <a:cs typeface="Arial"/>
              </a:rPr>
              <a:t> </a:t>
            </a:r>
            <a:r>
              <a:rPr sz="1800" dirty="0">
                <a:solidFill>
                  <a:srgbClr val="FFFFFF"/>
                </a:solidFill>
                <a:latin typeface="Arial"/>
                <a:cs typeface="Arial"/>
              </a:rPr>
              <a:t>for</a:t>
            </a:r>
            <a:r>
              <a:rPr sz="1800" spc="-114" dirty="0">
                <a:solidFill>
                  <a:srgbClr val="FFFFFF"/>
                </a:solidFill>
                <a:latin typeface="Arial"/>
                <a:cs typeface="Arial"/>
              </a:rPr>
              <a:t> </a:t>
            </a:r>
            <a:r>
              <a:rPr sz="1800" spc="-100" dirty="0">
                <a:solidFill>
                  <a:srgbClr val="FFFFFF"/>
                </a:solidFill>
                <a:latin typeface="Arial"/>
                <a:cs typeface="Arial"/>
              </a:rPr>
              <a:t>us</a:t>
            </a:r>
            <a:r>
              <a:rPr sz="1800" spc="-110" dirty="0">
                <a:solidFill>
                  <a:srgbClr val="FFFFFF"/>
                </a:solidFill>
                <a:latin typeface="Arial"/>
                <a:cs typeface="Arial"/>
              </a:rPr>
              <a:t> </a:t>
            </a:r>
            <a:r>
              <a:rPr sz="1800" dirty="0">
                <a:solidFill>
                  <a:srgbClr val="FFFFFF"/>
                </a:solidFill>
                <a:latin typeface="Arial"/>
                <a:cs typeface="Arial"/>
              </a:rPr>
              <a:t>to</a:t>
            </a:r>
            <a:r>
              <a:rPr sz="1800" spc="-114" dirty="0">
                <a:solidFill>
                  <a:srgbClr val="FFFFFF"/>
                </a:solidFill>
                <a:latin typeface="Arial"/>
                <a:cs typeface="Arial"/>
              </a:rPr>
              <a:t> </a:t>
            </a:r>
            <a:r>
              <a:rPr sz="1800" spc="-25" dirty="0">
                <a:solidFill>
                  <a:srgbClr val="FFFFFF"/>
                </a:solidFill>
                <a:latin typeface="Arial"/>
                <a:cs typeface="Arial"/>
              </a:rPr>
              <a:t>do our</a:t>
            </a:r>
            <a:r>
              <a:rPr sz="1800" spc="-100" dirty="0">
                <a:solidFill>
                  <a:srgbClr val="FFFFFF"/>
                </a:solidFill>
                <a:latin typeface="Arial"/>
                <a:cs typeface="Arial"/>
              </a:rPr>
              <a:t> </a:t>
            </a:r>
            <a:r>
              <a:rPr sz="1800" spc="-85" dirty="0">
                <a:solidFill>
                  <a:srgbClr val="FFFFFF"/>
                </a:solidFill>
                <a:latin typeface="Arial"/>
                <a:cs typeface="Arial"/>
              </a:rPr>
              <a:t>business</a:t>
            </a:r>
            <a:r>
              <a:rPr lang="en-GB" spc="-85" dirty="0">
                <a:solidFill>
                  <a:srgbClr val="FFFFFF"/>
                </a:solidFill>
                <a:latin typeface="Arial"/>
                <a:cs typeface="Arial"/>
              </a:rPr>
              <a:t> and enabling us to be </a:t>
            </a:r>
            <a:r>
              <a:rPr sz="1800" spc="-45" dirty="0">
                <a:solidFill>
                  <a:srgbClr val="FFFFFF"/>
                </a:solidFill>
                <a:latin typeface="Arial"/>
                <a:cs typeface="Arial"/>
              </a:rPr>
              <a:t>representative</a:t>
            </a:r>
            <a:r>
              <a:rPr sz="1800" spc="-110" dirty="0">
                <a:solidFill>
                  <a:srgbClr val="FFFFFF"/>
                </a:solidFill>
                <a:latin typeface="Arial"/>
                <a:cs typeface="Arial"/>
              </a:rPr>
              <a:t> </a:t>
            </a:r>
            <a:r>
              <a:rPr sz="1800" spc="-10" dirty="0">
                <a:solidFill>
                  <a:srgbClr val="FFFFFF"/>
                </a:solidFill>
                <a:latin typeface="Arial"/>
                <a:cs typeface="Arial"/>
              </a:rPr>
              <a:t>of</a:t>
            </a:r>
            <a:r>
              <a:rPr sz="1800" spc="-110" dirty="0">
                <a:solidFill>
                  <a:srgbClr val="FFFFFF"/>
                </a:solidFill>
                <a:latin typeface="Arial"/>
                <a:cs typeface="Arial"/>
              </a:rPr>
              <a:t> </a:t>
            </a:r>
            <a:r>
              <a:rPr sz="1800" spc="-15" dirty="0">
                <a:solidFill>
                  <a:srgbClr val="FFFFFF"/>
                </a:solidFill>
                <a:latin typeface="Arial"/>
                <a:cs typeface="Arial"/>
              </a:rPr>
              <a:t>the</a:t>
            </a:r>
            <a:r>
              <a:rPr sz="1800" spc="-110" dirty="0">
                <a:solidFill>
                  <a:srgbClr val="FFFFFF"/>
                </a:solidFill>
                <a:latin typeface="Arial"/>
                <a:cs typeface="Arial"/>
              </a:rPr>
              <a:t> </a:t>
            </a:r>
            <a:r>
              <a:rPr lang="en-GB" sz="1800" spc="-55" dirty="0">
                <a:solidFill>
                  <a:srgbClr val="FFFFFF"/>
                </a:solidFill>
                <a:latin typeface="Arial"/>
                <a:cs typeface="Arial"/>
              </a:rPr>
              <a:t>communities</a:t>
            </a:r>
            <a:r>
              <a:rPr sz="1800" spc="-110" dirty="0">
                <a:solidFill>
                  <a:srgbClr val="FFFFFF"/>
                </a:solidFill>
                <a:latin typeface="Arial"/>
                <a:cs typeface="Arial"/>
              </a:rPr>
              <a:t> </a:t>
            </a:r>
            <a:r>
              <a:rPr sz="1800" spc="-70" dirty="0">
                <a:solidFill>
                  <a:srgbClr val="FFFFFF"/>
                </a:solidFill>
                <a:latin typeface="Arial"/>
                <a:cs typeface="Arial"/>
              </a:rPr>
              <a:t>we</a:t>
            </a:r>
            <a:r>
              <a:rPr sz="1800" spc="-110" dirty="0">
                <a:solidFill>
                  <a:srgbClr val="FFFFFF"/>
                </a:solidFill>
                <a:latin typeface="Arial"/>
                <a:cs typeface="Arial"/>
              </a:rPr>
              <a:t> </a:t>
            </a:r>
            <a:r>
              <a:rPr sz="1800" spc="-90" dirty="0">
                <a:solidFill>
                  <a:srgbClr val="FFFFFF"/>
                </a:solidFill>
                <a:latin typeface="Arial"/>
                <a:cs typeface="Arial"/>
              </a:rPr>
              <a:t>serve,</a:t>
            </a:r>
            <a:r>
              <a:rPr sz="1800" spc="-110" dirty="0">
                <a:solidFill>
                  <a:srgbClr val="FFFFFF"/>
                </a:solidFill>
                <a:latin typeface="Arial"/>
                <a:cs typeface="Arial"/>
              </a:rPr>
              <a:t> </a:t>
            </a:r>
            <a:r>
              <a:rPr sz="1800" spc="-55" dirty="0">
                <a:solidFill>
                  <a:srgbClr val="FFFFFF"/>
                </a:solidFill>
                <a:latin typeface="Arial"/>
                <a:cs typeface="Arial"/>
              </a:rPr>
              <a:t>and</a:t>
            </a:r>
            <a:r>
              <a:rPr sz="1800" spc="-110" dirty="0">
                <a:solidFill>
                  <a:srgbClr val="FFFFFF"/>
                </a:solidFill>
                <a:latin typeface="Arial"/>
                <a:cs typeface="Arial"/>
              </a:rPr>
              <a:t> </a:t>
            </a:r>
            <a:r>
              <a:rPr sz="1800" spc="-40" dirty="0">
                <a:solidFill>
                  <a:srgbClr val="FFFFFF"/>
                </a:solidFill>
                <a:latin typeface="Arial"/>
                <a:cs typeface="Arial"/>
              </a:rPr>
              <a:t>creating</a:t>
            </a:r>
            <a:r>
              <a:rPr sz="1800" spc="-110" dirty="0">
                <a:solidFill>
                  <a:srgbClr val="FFFFFF"/>
                </a:solidFill>
                <a:latin typeface="Arial"/>
                <a:cs typeface="Arial"/>
              </a:rPr>
              <a:t> </a:t>
            </a:r>
            <a:r>
              <a:rPr sz="1800" spc="-100" dirty="0">
                <a:solidFill>
                  <a:srgbClr val="FFFFFF"/>
                </a:solidFill>
                <a:latin typeface="Arial"/>
                <a:cs typeface="Arial"/>
              </a:rPr>
              <a:t>a</a:t>
            </a:r>
            <a:r>
              <a:rPr sz="1800" spc="-110" dirty="0">
                <a:solidFill>
                  <a:srgbClr val="FFFFFF"/>
                </a:solidFill>
                <a:latin typeface="Arial"/>
                <a:cs typeface="Arial"/>
              </a:rPr>
              <a:t> </a:t>
            </a:r>
            <a:r>
              <a:rPr sz="1800" spc="-65" dirty="0">
                <a:solidFill>
                  <a:srgbClr val="FFFFFF"/>
                </a:solidFill>
                <a:latin typeface="Arial"/>
                <a:cs typeface="Arial"/>
              </a:rPr>
              <a:t>diverse</a:t>
            </a:r>
            <a:r>
              <a:rPr sz="1800" spc="-110" dirty="0">
                <a:solidFill>
                  <a:srgbClr val="FFFFFF"/>
                </a:solidFill>
                <a:latin typeface="Arial"/>
                <a:cs typeface="Arial"/>
              </a:rPr>
              <a:t> </a:t>
            </a:r>
            <a:r>
              <a:rPr sz="1800" spc="-40" dirty="0">
                <a:solidFill>
                  <a:srgbClr val="FFFFFF"/>
                </a:solidFill>
                <a:latin typeface="Arial"/>
                <a:cs typeface="Arial"/>
              </a:rPr>
              <a:t>team</a:t>
            </a:r>
            <a:r>
              <a:rPr sz="1800" spc="-110" dirty="0">
                <a:solidFill>
                  <a:srgbClr val="FFFFFF"/>
                </a:solidFill>
                <a:latin typeface="Arial"/>
                <a:cs typeface="Arial"/>
              </a:rPr>
              <a:t> </a:t>
            </a:r>
            <a:r>
              <a:rPr sz="1800" spc="-65" dirty="0">
                <a:solidFill>
                  <a:srgbClr val="FFFFFF"/>
                </a:solidFill>
                <a:latin typeface="Arial"/>
                <a:cs typeface="Arial"/>
              </a:rPr>
              <a:t>is</a:t>
            </a:r>
            <a:r>
              <a:rPr sz="1800" spc="-110" dirty="0">
                <a:solidFill>
                  <a:srgbClr val="FFFFFF"/>
                </a:solidFill>
                <a:latin typeface="Arial"/>
                <a:cs typeface="Arial"/>
              </a:rPr>
              <a:t> </a:t>
            </a:r>
            <a:r>
              <a:rPr sz="1800" dirty="0">
                <a:solidFill>
                  <a:srgbClr val="FFFFFF"/>
                </a:solidFill>
                <a:latin typeface="Arial"/>
                <a:cs typeface="Arial"/>
              </a:rPr>
              <a:t>in</a:t>
            </a:r>
            <a:r>
              <a:rPr sz="1800" spc="-110" dirty="0">
                <a:solidFill>
                  <a:srgbClr val="FFFFFF"/>
                </a:solidFill>
                <a:latin typeface="Arial"/>
                <a:cs typeface="Arial"/>
              </a:rPr>
              <a:t> </a:t>
            </a:r>
            <a:r>
              <a:rPr sz="1800" spc="-15" dirty="0">
                <a:solidFill>
                  <a:srgbClr val="FFFFFF"/>
                </a:solidFill>
                <a:latin typeface="Arial"/>
                <a:cs typeface="Arial"/>
              </a:rPr>
              <a:t>the</a:t>
            </a:r>
            <a:r>
              <a:rPr sz="1800" spc="-110" dirty="0">
                <a:solidFill>
                  <a:srgbClr val="FFFFFF"/>
                </a:solidFill>
                <a:latin typeface="Arial"/>
                <a:cs typeface="Arial"/>
              </a:rPr>
              <a:t> </a:t>
            </a:r>
            <a:r>
              <a:rPr sz="1800" spc="-55" dirty="0">
                <a:solidFill>
                  <a:srgbClr val="FFFFFF"/>
                </a:solidFill>
                <a:latin typeface="Arial"/>
                <a:cs typeface="Arial"/>
              </a:rPr>
              <a:t>best</a:t>
            </a:r>
            <a:r>
              <a:rPr sz="1800" spc="-110" dirty="0">
                <a:solidFill>
                  <a:srgbClr val="FFFFFF"/>
                </a:solidFill>
                <a:latin typeface="Arial"/>
                <a:cs typeface="Arial"/>
              </a:rPr>
              <a:t> </a:t>
            </a:r>
            <a:r>
              <a:rPr sz="1800" spc="-25" dirty="0">
                <a:solidFill>
                  <a:srgbClr val="FFFFFF"/>
                </a:solidFill>
                <a:latin typeface="Arial"/>
                <a:cs typeface="Arial"/>
              </a:rPr>
              <a:t>interest</a:t>
            </a:r>
            <a:r>
              <a:rPr sz="1800" spc="-110" dirty="0">
                <a:solidFill>
                  <a:srgbClr val="FFFFFF"/>
                </a:solidFill>
                <a:latin typeface="Arial"/>
                <a:cs typeface="Arial"/>
              </a:rPr>
              <a:t> </a:t>
            </a:r>
            <a:r>
              <a:rPr sz="1800" spc="-10" dirty="0">
                <a:solidFill>
                  <a:srgbClr val="FFFFFF"/>
                </a:solidFill>
                <a:latin typeface="Arial"/>
                <a:cs typeface="Arial"/>
              </a:rPr>
              <a:t>of</a:t>
            </a:r>
            <a:r>
              <a:rPr sz="1800" spc="-105" dirty="0">
                <a:solidFill>
                  <a:srgbClr val="FFFFFF"/>
                </a:solidFill>
                <a:latin typeface="Arial"/>
                <a:cs typeface="Arial"/>
              </a:rPr>
              <a:t> </a:t>
            </a:r>
            <a:r>
              <a:rPr lang="en-GB" sz="1800" spc="-105" dirty="0">
                <a:solidFill>
                  <a:srgbClr val="FFFFFF"/>
                </a:solidFill>
                <a:latin typeface="Arial"/>
                <a:cs typeface="Arial"/>
              </a:rPr>
              <a:t>all </a:t>
            </a:r>
            <a:r>
              <a:rPr sz="1800" spc="-25" dirty="0">
                <a:solidFill>
                  <a:srgbClr val="FFFFFF"/>
                </a:solidFill>
                <a:latin typeface="Arial"/>
                <a:cs typeface="Arial"/>
              </a:rPr>
              <a:t>our </a:t>
            </a:r>
            <a:r>
              <a:rPr sz="1800" spc="-10" dirty="0">
                <a:solidFill>
                  <a:srgbClr val="FFFFFF"/>
                </a:solidFill>
                <a:latin typeface="Arial"/>
                <a:cs typeface="Arial"/>
              </a:rPr>
              <a:t>stakeholders.</a:t>
            </a:r>
            <a:endParaRPr sz="1800" dirty="0">
              <a:latin typeface="Arial"/>
              <a:cs typeface="Arial"/>
            </a:endParaRPr>
          </a:p>
          <a:p>
            <a:pPr>
              <a:lnSpc>
                <a:spcPct val="100000"/>
              </a:lnSpc>
            </a:pPr>
            <a:endParaRPr sz="1800" dirty="0">
              <a:latin typeface="Arial"/>
              <a:cs typeface="Arial"/>
            </a:endParaRPr>
          </a:p>
          <a:p>
            <a:pPr>
              <a:lnSpc>
                <a:spcPct val="100000"/>
              </a:lnSpc>
              <a:spcBef>
                <a:spcPts val="120"/>
              </a:spcBef>
            </a:pPr>
            <a:endParaRPr sz="1800" dirty="0">
              <a:latin typeface="Arial"/>
              <a:cs typeface="Arial"/>
            </a:endParaRPr>
          </a:p>
          <a:p>
            <a:pPr marL="12700">
              <a:lnSpc>
                <a:spcPct val="100000"/>
              </a:lnSpc>
              <a:spcBef>
                <a:spcPts val="5"/>
              </a:spcBef>
            </a:pPr>
            <a:r>
              <a:rPr sz="4000" b="1" spc="-190" dirty="0">
                <a:solidFill>
                  <a:srgbClr val="FFFFFF"/>
                </a:solidFill>
                <a:latin typeface="Arial"/>
                <a:cs typeface="Arial"/>
              </a:rPr>
              <a:t>MORE</a:t>
            </a:r>
            <a:r>
              <a:rPr sz="4000" b="1" spc="-509" dirty="0">
                <a:solidFill>
                  <a:srgbClr val="FFFFFF"/>
                </a:solidFill>
                <a:latin typeface="Arial"/>
                <a:cs typeface="Arial"/>
              </a:rPr>
              <a:t> </a:t>
            </a:r>
            <a:r>
              <a:rPr sz="4000" b="1" spc="-35" dirty="0">
                <a:solidFill>
                  <a:srgbClr val="FFFFFF"/>
                </a:solidFill>
                <a:latin typeface="Arial"/>
                <a:cs typeface="Arial"/>
              </a:rPr>
              <a:t>INFORMATION</a:t>
            </a:r>
            <a:endParaRPr sz="4000" dirty="0">
              <a:latin typeface="Arial"/>
              <a:cs typeface="Arial"/>
            </a:endParaRPr>
          </a:p>
          <a:p>
            <a:pPr marL="58419" marR="7271384" indent="-46355">
              <a:lnSpc>
                <a:spcPct val="114599"/>
              </a:lnSpc>
              <a:spcBef>
                <a:spcPts val="3090"/>
              </a:spcBef>
            </a:pPr>
            <a:r>
              <a:rPr sz="1800" spc="-10" dirty="0">
                <a:solidFill>
                  <a:srgbClr val="FFFFFF"/>
                </a:solidFill>
                <a:latin typeface="Arial"/>
                <a:cs typeface="Arial"/>
              </a:rPr>
              <a:t>If</a:t>
            </a:r>
            <a:r>
              <a:rPr sz="1800" spc="-105" dirty="0">
                <a:solidFill>
                  <a:srgbClr val="FFFFFF"/>
                </a:solidFill>
                <a:latin typeface="Arial"/>
                <a:cs typeface="Arial"/>
              </a:rPr>
              <a:t> </a:t>
            </a:r>
            <a:r>
              <a:rPr sz="1800" spc="-30" dirty="0">
                <a:solidFill>
                  <a:srgbClr val="FFFFFF"/>
                </a:solidFill>
                <a:latin typeface="Arial"/>
                <a:cs typeface="Arial"/>
              </a:rPr>
              <a:t>you’d</a:t>
            </a:r>
            <a:r>
              <a:rPr sz="1800" spc="-105" dirty="0">
                <a:solidFill>
                  <a:srgbClr val="FFFFFF"/>
                </a:solidFill>
                <a:latin typeface="Arial"/>
                <a:cs typeface="Arial"/>
              </a:rPr>
              <a:t> </a:t>
            </a:r>
            <a:r>
              <a:rPr sz="1800" spc="-10" dirty="0">
                <a:solidFill>
                  <a:srgbClr val="FFFFFF"/>
                </a:solidFill>
                <a:latin typeface="Arial"/>
                <a:cs typeface="Arial"/>
              </a:rPr>
              <a:t>like</a:t>
            </a:r>
            <a:r>
              <a:rPr sz="1800" spc="-100" dirty="0">
                <a:solidFill>
                  <a:srgbClr val="FFFFFF"/>
                </a:solidFill>
                <a:latin typeface="Arial"/>
                <a:cs typeface="Arial"/>
              </a:rPr>
              <a:t> </a:t>
            </a:r>
            <a:r>
              <a:rPr sz="1800" dirty="0">
                <a:solidFill>
                  <a:srgbClr val="FFFFFF"/>
                </a:solidFill>
                <a:latin typeface="Arial"/>
                <a:cs typeface="Arial"/>
              </a:rPr>
              <a:t>to</a:t>
            </a:r>
            <a:r>
              <a:rPr sz="1800" spc="-105" dirty="0">
                <a:solidFill>
                  <a:srgbClr val="FFFFFF"/>
                </a:solidFill>
                <a:latin typeface="Arial"/>
                <a:cs typeface="Arial"/>
              </a:rPr>
              <a:t> </a:t>
            </a:r>
            <a:r>
              <a:rPr sz="1800" spc="-30" dirty="0">
                <a:solidFill>
                  <a:srgbClr val="FFFFFF"/>
                </a:solidFill>
                <a:latin typeface="Arial"/>
                <a:cs typeface="Arial"/>
              </a:rPr>
              <a:t>know</a:t>
            </a:r>
            <a:r>
              <a:rPr sz="1800" spc="-100" dirty="0">
                <a:solidFill>
                  <a:srgbClr val="FFFFFF"/>
                </a:solidFill>
                <a:latin typeface="Arial"/>
                <a:cs typeface="Arial"/>
              </a:rPr>
              <a:t> </a:t>
            </a:r>
            <a:r>
              <a:rPr sz="1800" spc="-45" dirty="0">
                <a:solidFill>
                  <a:srgbClr val="FFFFFF"/>
                </a:solidFill>
                <a:latin typeface="Arial"/>
                <a:cs typeface="Arial"/>
              </a:rPr>
              <a:t>more</a:t>
            </a:r>
            <a:r>
              <a:rPr sz="1800" spc="-105" dirty="0">
                <a:solidFill>
                  <a:srgbClr val="FFFFFF"/>
                </a:solidFill>
                <a:latin typeface="Arial"/>
                <a:cs typeface="Arial"/>
              </a:rPr>
              <a:t> </a:t>
            </a:r>
            <a:r>
              <a:rPr sz="1800" spc="-25" dirty="0">
                <a:solidFill>
                  <a:srgbClr val="FFFFFF"/>
                </a:solidFill>
                <a:latin typeface="Arial"/>
                <a:cs typeface="Arial"/>
              </a:rPr>
              <a:t>about</a:t>
            </a:r>
            <a:r>
              <a:rPr sz="1800" spc="-100" dirty="0">
                <a:solidFill>
                  <a:srgbClr val="FFFFFF"/>
                </a:solidFill>
                <a:latin typeface="Arial"/>
                <a:cs typeface="Arial"/>
              </a:rPr>
              <a:t> </a:t>
            </a:r>
            <a:r>
              <a:rPr sz="1800" spc="-95" dirty="0">
                <a:solidFill>
                  <a:srgbClr val="FFFFFF"/>
                </a:solidFill>
                <a:latin typeface="Arial"/>
                <a:cs typeface="Arial"/>
              </a:rPr>
              <a:t>StreetGames</a:t>
            </a:r>
            <a:r>
              <a:rPr sz="1800" spc="-105" dirty="0">
                <a:solidFill>
                  <a:srgbClr val="FFFFFF"/>
                </a:solidFill>
                <a:latin typeface="Arial"/>
                <a:cs typeface="Arial"/>
              </a:rPr>
              <a:t> </a:t>
            </a:r>
            <a:r>
              <a:rPr sz="1800" spc="-85" dirty="0">
                <a:solidFill>
                  <a:srgbClr val="FFFFFF"/>
                </a:solidFill>
                <a:latin typeface="Arial"/>
                <a:cs typeface="Arial"/>
              </a:rPr>
              <a:t>please</a:t>
            </a:r>
            <a:r>
              <a:rPr sz="1800" spc="-100" dirty="0">
                <a:solidFill>
                  <a:srgbClr val="FFFFFF"/>
                </a:solidFill>
                <a:latin typeface="Arial"/>
                <a:cs typeface="Arial"/>
              </a:rPr>
              <a:t> </a:t>
            </a:r>
            <a:r>
              <a:rPr sz="1800" spc="-20" dirty="0">
                <a:solidFill>
                  <a:srgbClr val="FFFFFF"/>
                </a:solidFill>
                <a:latin typeface="Arial"/>
                <a:cs typeface="Arial"/>
              </a:rPr>
              <a:t>visit</a:t>
            </a:r>
            <a:r>
              <a:rPr sz="1800" spc="-105" dirty="0">
                <a:solidFill>
                  <a:srgbClr val="FFFFFF"/>
                </a:solidFill>
                <a:latin typeface="Arial"/>
                <a:cs typeface="Arial"/>
              </a:rPr>
              <a:t> </a:t>
            </a:r>
            <a:r>
              <a:rPr sz="1800" spc="-25" dirty="0">
                <a:solidFill>
                  <a:srgbClr val="FFFFFF"/>
                </a:solidFill>
                <a:latin typeface="Arial"/>
                <a:cs typeface="Arial"/>
              </a:rPr>
              <a:t>our</a:t>
            </a:r>
            <a:r>
              <a:rPr sz="1800" spc="-100" dirty="0">
                <a:solidFill>
                  <a:srgbClr val="FFFFFF"/>
                </a:solidFill>
                <a:latin typeface="Arial"/>
                <a:cs typeface="Arial"/>
              </a:rPr>
              <a:t> </a:t>
            </a:r>
            <a:r>
              <a:rPr sz="1800" spc="-10" dirty="0">
                <a:solidFill>
                  <a:srgbClr val="FFFFFF"/>
                </a:solidFill>
                <a:latin typeface="Arial"/>
                <a:cs typeface="Arial"/>
              </a:rPr>
              <a:t>website: </a:t>
            </a:r>
            <a:r>
              <a:rPr sz="1800" u="heavy" spc="-10" dirty="0">
                <a:solidFill>
                  <a:srgbClr val="C7263D"/>
                </a:solidFill>
                <a:uFill>
                  <a:solidFill>
                    <a:srgbClr val="C7263D"/>
                  </a:solidFill>
                </a:uFill>
                <a:latin typeface="Arial"/>
                <a:cs typeface="Arial"/>
                <a:hlinkClick r:id="rId3"/>
              </a:rPr>
              <a:t>www.street</a:t>
            </a:r>
            <a:r>
              <a:rPr sz="1800" spc="-10" dirty="0">
                <a:solidFill>
                  <a:srgbClr val="C7263D"/>
                </a:solidFill>
                <a:latin typeface="Arial"/>
                <a:cs typeface="Arial"/>
                <a:hlinkClick r:id="rId3"/>
              </a:rPr>
              <a:t>g</a:t>
            </a:r>
            <a:r>
              <a:rPr sz="1800" u="heavy" spc="-10" dirty="0">
                <a:solidFill>
                  <a:srgbClr val="C7263D"/>
                </a:solidFill>
                <a:uFill>
                  <a:solidFill>
                    <a:srgbClr val="C7263D"/>
                  </a:solidFill>
                </a:uFill>
                <a:latin typeface="Arial"/>
                <a:cs typeface="Arial"/>
                <a:hlinkClick r:id="rId3"/>
              </a:rPr>
              <a:t>ames.org</a:t>
            </a:r>
            <a:endParaRPr sz="1800" dirty="0">
              <a:latin typeface="Arial"/>
              <a:cs typeface="Arial"/>
            </a:endParaRPr>
          </a:p>
          <a:p>
            <a:pPr>
              <a:lnSpc>
                <a:spcPct val="100000"/>
              </a:lnSpc>
              <a:spcBef>
                <a:spcPts val="405"/>
              </a:spcBef>
            </a:pPr>
            <a:endParaRPr sz="1800" dirty="0">
              <a:latin typeface="Arial"/>
              <a:cs typeface="Arial"/>
            </a:endParaRPr>
          </a:p>
          <a:p>
            <a:pPr marL="12700" marR="10132695">
              <a:lnSpc>
                <a:spcPct val="114599"/>
              </a:lnSpc>
            </a:pPr>
            <a:r>
              <a:rPr sz="1800" spc="-50" dirty="0">
                <a:solidFill>
                  <a:srgbClr val="FFFFFF"/>
                </a:solidFill>
                <a:latin typeface="Arial"/>
                <a:cs typeface="Arial"/>
              </a:rPr>
              <a:t>About</a:t>
            </a:r>
            <a:r>
              <a:rPr sz="1800" spc="-105" dirty="0">
                <a:solidFill>
                  <a:srgbClr val="FFFFFF"/>
                </a:solidFill>
                <a:latin typeface="Arial"/>
                <a:cs typeface="Arial"/>
              </a:rPr>
              <a:t> </a:t>
            </a:r>
            <a:r>
              <a:rPr sz="1800" spc="-95" dirty="0">
                <a:solidFill>
                  <a:srgbClr val="FFFFFF"/>
                </a:solidFill>
                <a:latin typeface="Arial"/>
                <a:cs typeface="Arial"/>
              </a:rPr>
              <a:t>StreetGames </a:t>
            </a:r>
            <a:r>
              <a:rPr sz="1800" spc="-55" dirty="0">
                <a:solidFill>
                  <a:srgbClr val="FFFFFF"/>
                </a:solidFill>
                <a:latin typeface="Arial"/>
                <a:cs typeface="Arial"/>
              </a:rPr>
              <a:t>and</a:t>
            </a:r>
            <a:r>
              <a:rPr sz="1800" spc="-95" dirty="0">
                <a:solidFill>
                  <a:srgbClr val="FFFFFF"/>
                </a:solidFill>
                <a:latin typeface="Arial"/>
                <a:cs typeface="Arial"/>
              </a:rPr>
              <a:t> </a:t>
            </a:r>
            <a:r>
              <a:rPr sz="1800" spc="-60" dirty="0">
                <a:solidFill>
                  <a:srgbClr val="FFFFFF"/>
                </a:solidFill>
                <a:latin typeface="Arial"/>
                <a:cs typeface="Arial"/>
              </a:rPr>
              <a:t>Doorstep</a:t>
            </a:r>
            <a:r>
              <a:rPr sz="1800" spc="-90" dirty="0">
                <a:solidFill>
                  <a:srgbClr val="FFFFFF"/>
                </a:solidFill>
                <a:latin typeface="Arial"/>
                <a:cs typeface="Arial"/>
              </a:rPr>
              <a:t> </a:t>
            </a:r>
            <a:r>
              <a:rPr sz="1800" spc="-10" dirty="0">
                <a:solidFill>
                  <a:srgbClr val="FFFFFF"/>
                </a:solidFill>
                <a:latin typeface="Arial"/>
                <a:cs typeface="Arial"/>
              </a:rPr>
              <a:t>Sport: </a:t>
            </a:r>
            <a:r>
              <a:rPr sz="1800" u="heavy" spc="-90" dirty="0">
                <a:solidFill>
                  <a:srgbClr val="C7263D"/>
                </a:solidFill>
                <a:uFill>
                  <a:solidFill>
                    <a:srgbClr val="C7263D"/>
                  </a:solidFill>
                </a:uFill>
                <a:latin typeface="Arial"/>
                <a:cs typeface="Arial"/>
                <a:hlinkClick r:id="rId4"/>
              </a:rPr>
              <a:t>Watch</a:t>
            </a:r>
            <a:r>
              <a:rPr sz="1800" u="heavy" spc="-114" dirty="0">
                <a:solidFill>
                  <a:srgbClr val="C7263D"/>
                </a:solidFill>
                <a:uFill>
                  <a:solidFill>
                    <a:srgbClr val="C7263D"/>
                  </a:solidFill>
                </a:uFill>
                <a:latin typeface="Arial"/>
                <a:cs typeface="Arial"/>
                <a:hlinkClick r:id="rId4"/>
              </a:rPr>
              <a:t> </a:t>
            </a:r>
            <a:r>
              <a:rPr sz="1800" u="heavy" spc="-25" dirty="0">
                <a:solidFill>
                  <a:srgbClr val="C7263D"/>
                </a:solidFill>
                <a:uFill>
                  <a:solidFill>
                    <a:srgbClr val="C7263D"/>
                  </a:solidFill>
                </a:uFill>
                <a:latin typeface="Arial"/>
                <a:cs typeface="Arial"/>
                <a:hlinkClick r:id="rId4"/>
              </a:rPr>
              <a:t>our</a:t>
            </a:r>
            <a:r>
              <a:rPr sz="1800" u="heavy" spc="-114" dirty="0">
                <a:solidFill>
                  <a:srgbClr val="C7263D"/>
                </a:solidFill>
                <a:uFill>
                  <a:solidFill>
                    <a:srgbClr val="C7263D"/>
                  </a:solidFill>
                </a:uFill>
                <a:latin typeface="Arial"/>
                <a:cs typeface="Arial"/>
                <a:hlinkClick r:id="rId4"/>
              </a:rPr>
              <a:t> </a:t>
            </a:r>
            <a:r>
              <a:rPr sz="1800" u="heavy" spc="-45" dirty="0">
                <a:solidFill>
                  <a:srgbClr val="C7263D"/>
                </a:solidFill>
                <a:uFill>
                  <a:solidFill>
                    <a:srgbClr val="C7263D"/>
                  </a:solidFill>
                </a:uFill>
                <a:latin typeface="Arial"/>
                <a:cs typeface="Arial"/>
                <a:hlinkClick r:id="rId4"/>
              </a:rPr>
              <a:t>video</a:t>
            </a:r>
            <a:r>
              <a:rPr sz="1800" u="heavy" spc="-110" dirty="0">
                <a:solidFill>
                  <a:srgbClr val="C7263D"/>
                </a:solidFill>
                <a:uFill>
                  <a:solidFill>
                    <a:srgbClr val="C7263D"/>
                  </a:solidFill>
                </a:uFill>
                <a:latin typeface="Arial"/>
                <a:cs typeface="Arial"/>
                <a:hlinkClick r:id="rId4"/>
              </a:rPr>
              <a:t> </a:t>
            </a:r>
            <a:r>
              <a:rPr sz="1800" u="heavy" spc="-20" dirty="0">
                <a:solidFill>
                  <a:srgbClr val="C7263D"/>
                </a:solidFill>
                <a:uFill>
                  <a:solidFill>
                    <a:srgbClr val="C7263D"/>
                  </a:solidFill>
                </a:uFill>
                <a:latin typeface="Arial"/>
                <a:cs typeface="Arial"/>
                <a:hlinkClick r:id="rId4"/>
              </a:rPr>
              <a:t>here.</a:t>
            </a:r>
            <a:endParaRPr sz="1800" dirty="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6</a:t>
            </a:fld>
            <a:endParaRPr spc="-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62061" y="0"/>
            <a:ext cx="7826375" cy="10287000"/>
          </a:xfrm>
          <a:custGeom>
            <a:avLst/>
            <a:gdLst/>
            <a:ahLst/>
            <a:cxnLst/>
            <a:rect l="l" t="t" r="r" b="b"/>
            <a:pathLst>
              <a:path w="7826375" h="10287000">
                <a:moveTo>
                  <a:pt x="7825937" y="10286999"/>
                </a:moveTo>
                <a:lnTo>
                  <a:pt x="0" y="10286999"/>
                </a:lnTo>
                <a:lnTo>
                  <a:pt x="0" y="0"/>
                </a:lnTo>
                <a:lnTo>
                  <a:pt x="7825937" y="0"/>
                </a:lnTo>
                <a:lnTo>
                  <a:pt x="7825937" y="10286999"/>
                </a:lnTo>
                <a:close/>
              </a:path>
            </a:pathLst>
          </a:custGeom>
          <a:solidFill>
            <a:srgbClr val="FFFFFF"/>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355893" rIns="0" bIns="0" rtlCol="0">
            <a:spAutoFit/>
          </a:bodyPr>
          <a:lstStyle/>
          <a:p>
            <a:pPr marL="12700">
              <a:lnSpc>
                <a:spcPct val="100000"/>
              </a:lnSpc>
              <a:spcBef>
                <a:spcPts val="100"/>
              </a:spcBef>
            </a:pPr>
            <a:r>
              <a:rPr spc="-225" dirty="0"/>
              <a:t>JOB</a:t>
            </a:r>
            <a:r>
              <a:rPr spc="-595" dirty="0"/>
              <a:t> </a:t>
            </a:r>
            <a:r>
              <a:rPr spc="-195" dirty="0"/>
              <a:t>DESCRIPTION</a:t>
            </a:r>
          </a:p>
        </p:txBody>
      </p:sp>
      <p:sp>
        <p:nvSpPr>
          <p:cNvPr id="4" name="object 4"/>
          <p:cNvSpPr/>
          <p:nvPr/>
        </p:nvSpPr>
        <p:spPr>
          <a:xfrm>
            <a:off x="1048657" y="2367870"/>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5" name="object 5"/>
          <p:cNvSpPr txBox="1"/>
          <p:nvPr/>
        </p:nvSpPr>
        <p:spPr>
          <a:xfrm>
            <a:off x="981493" y="2542078"/>
            <a:ext cx="9229307" cy="10561096"/>
          </a:xfrm>
          <a:prstGeom prst="rect">
            <a:avLst/>
          </a:prstGeom>
        </p:spPr>
        <p:txBody>
          <a:bodyPr vert="horz" wrap="square" lIns="0" tIns="12700" rIns="0" bIns="0" rtlCol="0">
            <a:spAutoFit/>
          </a:bodyPr>
          <a:lstStyle/>
          <a:p>
            <a:pPr marL="40640" marR="1648460">
              <a:lnSpc>
                <a:spcPct val="114599"/>
              </a:lnSpc>
              <a:spcBef>
                <a:spcPts val="100"/>
              </a:spcBef>
            </a:pPr>
            <a:r>
              <a:rPr sz="1800" b="1" dirty="0">
                <a:solidFill>
                  <a:srgbClr val="FFFFFF"/>
                </a:solidFill>
                <a:latin typeface="Calibri"/>
                <a:cs typeface="Calibri"/>
              </a:rPr>
              <a:t>Job</a:t>
            </a:r>
            <a:r>
              <a:rPr sz="1800" b="1" spc="-25" dirty="0">
                <a:solidFill>
                  <a:srgbClr val="FFFFFF"/>
                </a:solidFill>
                <a:latin typeface="Calibri"/>
                <a:cs typeface="Calibri"/>
              </a:rPr>
              <a:t> </a:t>
            </a:r>
            <a:r>
              <a:rPr sz="1800" b="1" dirty="0">
                <a:solidFill>
                  <a:srgbClr val="FFFFFF"/>
                </a:solidFill>
                <a:latin typeface="Calibri"/>
                <a:cs typeface="Calibri"/>
              </a:rPr>
              <a:t>Title:</a:t>
            </a:r>
            <a:r>
              <a:rPr sz="1800" b="1" spc="-20" dirty="0">
                <a:solidFill>
                  <a:srgbClr val="FFFFFF"/>
                </a:solidFill>
                <a:latin typeface="Calibri"/>
                <a:cs typeface="Calibri"/>
              </a:rPr>
              <a:t> </a:t>
            </a:r>
            <a:r>
              <a:rPr lang="en-GB" sz="1800" b="1" spc="-20" dirty="0">
                <a:solidFill>
                  <a:srgbClr val="FFFFFF"/>
                </a:solidFill>
                <a:latin typeface="Calibri"/>
                <a:cs typeface="Calibri"/>
              </a:rPr>
              <a:t>Network Support Lead  (Yorkshire &amp; Humber) – Part time 3 days a week</a:t>
            </a:r>
          </a:p>
          <a:p>
            <a:pPr marL="40640" marR="1648460">
              <a:lnSpc>
                <a:spcPct val="114599"/>
              </a:lnSpc>
              <a:spcBef>
                <a:spcPts val="100"/>
              </a:spcBef>
            </a:pPr>
            <a:r>
              <a:rPr lang="en-US" sz="1800" b="1" dirty="0">
                <a:solidFill>
                  <a:srgbClr val="FFFFFF"/>
                </a:solidFill>
                <a:latin typeface="Calibri"/>
                <a:cs typeface="Calibri"/>
              </a:rPr>
              <a:t>Location:</a:t>
            </a:r>
            <a:r>
              <a:rPr lang="en-US" sz="1800" b="1" spc="-60" dirty="0">
                <a:solidFill>
                  <a:srgbClr val="FFFFFF"/>
                </a:solidFill>
                <a:latin typeface="Calibri"/>
                <a:cs typeface="Calibri"/>
              </a:rPr>
              <a:t> </a:t>
            </a:r>
            <a:r>
              <a:rPr lang="en-US" spc="-10" dirty="0">
                <a:solidFill>
                  <a:srgbClr val="FFFFFF"/>
                </a:solidFill>
                <a:latin typeface="Calibri"/>
                <a:cs typeface="Calibri"/>
              </a:rPr>
              <a:t>Regional (</a:t>
            </a:r>
            <a:r>
              <a:rPr lang="en-GB" spc="-10" dirty="0">
                <a:solidFill>
                  <a:srgbClr val="FFFFFF"/>
                </a:solidFill>
                <a:latin typeface="Calibri"/>
                <a:cs typeface="Calibri"/>
              </a:rPr>
              <a:t>Home based but with regular travel throughout the region</a:t>
            </a:r>
            <a:r>
              <a:rPr lang="en-US" spc="-10" dirty="0">
                <a:solidFill>
                  <a:srgbClr val="FFFFFF"/>
                </a:solidFill>
                <a:latin typeface="Calibri"/>
                <a:cs typeface="Calibri"/>
              </a:rPr>
              <a:t> &amp; attendance at StreetGames Manchester Office once a month)</a:t>
            </a:r>
          </a:p>
          <a:p>
            <a:pPr marL="40640" marR="1648460">
              <a:lnSpc>
                <a:spcPct val="114599"/>
              </a:lnSpc>
              <a:spcBef>
                <a:spcPts val="100"/>
              </a:spcBef>
            </a:pPr>
            <a:r>
              <a:rPr lang="en-US" spc="-10" dirty="0">
                <a:solidFill>
                  <a:srgbClr val="FFFFFF"/>
                </a:solidFill>
                <a:latin typeface="Calibri"/>
                <a:cs typeface="Calibri"/>
              </a:rPr>
              <a:t> </a:t>
            </a:r>
          </a:p>
          <a:p>
            <a:pPr marL="40640" marR="1648460">
              <a:lnSpc>
                <a:spcPct val="114599"/>
              </a:lnSpc>
              <a:spcBef>
                <a:spcPts val="100"/>
              </a:spcBef>
            </a:pPr>
            <a:r>
              <a:rPr lang="en-US" spc="-10" dirty="0">
                <a:solidFill>
                  <a:srgbClr val="FFFFFF"/>
                </a:solidFill>
                <a:latin typeface="Calibri"/>
                <a:cs typeface="Calibri"/>
              </a:rPr>
              <a:t>Grade/Salary Range:  </a:t>
            </a:r>
            <a:r>
              <a:rPr lang="en-US" sz="1800" dirty="0">
                <a:solidFill>
                  <a:srgbClr val="FFFFFF"/>
                </a:solidFill>
                <a:latin typeface="Calibri"/>
                <a:cs typeface="Calibri"/>
              </a:rPr>
              <a:t>SCP 32 </a:t>
            </a:r>
            <a:r>
              <a:rPr lang="en-US" dirty="0">
                <a:solidFill>
                  <a:srgbClr val="FFFFFF"/>
                </a:solidFill>
                <a:latin typeface="Calibri"/>
                <a:cs typeface="Calibri"/>
              </a:rPr>
              <a:t>– 36 </a:t>
            </a:r>
            <a:r>
              <a:rPr lang="en-GB" dirty="0">
                <a:solidFill>
                  <a:srgbClr val="FFFFFF"/>
                </a:solidFill>
                <a:latin typeface="Calibri"/>
                <a:cs typeface="Calibri"/>
              </a:rPr>
              <a:t>£37,888 - £42,033 </a:t>
            </a:r>
            <a:br>
              <a:rPr lang="en-US" dirty="0">
                <a:solidFill>
                  <a:srgbClr val="FFFFFF"/>
                </a:solidFill>
                <a:latin typeface="Calibri"/>
                <a:cs typeface="Calibri"/>
              </a:rPr>
            </a:br>
            <a:r>
              <a:rPr lang="en-US" dirty="0">
                <a:solidFill>
                  <a:srgbClr val="FFFFFF"/>
                </a:solidFill>
                <a:latin typeface="Calibri"/>
                <a:cs typeface="Calibri"/>
              </a:rPr>
              <a:t>Type: Fixed term until 31 March 2027</a:t>
            </a:r>
          </a:p>
          <a:p>
            <a:pPr>
              <a:lnSpc>
                <a:spcPct val="100000"/>
              </a:lnSpc>
              <a:spcBef>
                <a:spcPts val="515"/>
              </a:spcBef>
            </a:pPr>
            <a:endParaRPr lang="en-US" sz="1800" dirty="0">
              <a:latin typeface="Calibri"/>
              <a:cs typeface="Calibri"/>
            </a:endParaRPr>
          </a:p>
          <a:p>
            <a:pPr marL="12700" marR="40005">
              <a:lnSpc>
                <a:spcPct val="114599"/>
              </a:lnSpc>
            </a:pPr>
            <a:r>
              <a:rPr sz="1800" dirty="0">
                <a:solidFill>
                  <a:srgbClr val="FFFFFF"/>
                </a:solidFill>
                <a:latin typeface="Calibri"/>
                <a:cs typeface="Calibri"/>
              </a:rPr>
              <a:t>StreetGames</a:t>
            </a:r>
            <a:r>
              <a:rPr sz="1800" spc="-50" dirty="0">
                <a:solidFill>
                  <a:srgbClr val="FFFFFF"/>
                </a:solidFill>
                <a:latin typeface="Calibri"/>
                <a:cs typeface="Calibri"/>
              </a:rPr>
              <a:t> </a:t>
            </a:r>
            <a:r>
              <a:rPr sz="1800" dirty="0">
                <a:solidFill>
                  <a:srgbClr val="FFFFFF"/>
                </a:solidFill>
                <a:latin typeface="Calibri"/>
                <a:cs typeface="Calibri"/>
              </a:rPr>
              <a:t>is</a:t>
            </a:r>
            <a:r>
              <a:rPr sz="1800" spc="-45" dirty="0">
                <a:solidFill>
                  <a:srgbClr val="FFFFFF"/>
                </a:solidFill>
                <a:latin typeface="Calibri"/>
                <a:cs typeface="Calibri"/>
              </a:rPr>
              <a:t> </a:t>
            </a:r>
            <a:r>
              <a:rPr sz="1800" dirty="0">
                <a:solidFill>
                  <a:srgbClr val="FFFFFF"/>
                </a:solidFill>
                <a:latin typeface="Calibri"/>
                <a:cs typeface="Calibri"/>
              </a:rPr>
              <a:t>an</a:t>
            </a:r>
            <a:r>
              <a:rPr sz="1800" spc="-45" dirty="0">
                <a:solidFill>
                  <a:srgbClr val="FFFFFF"/>
                </a:solidFill>
                <a:latin typeface="Calibri"/>
                <a:cs typeface="Calibri"/>
              </a:rPr>
              <a:t> </a:t>
            </a:r>
            <a:r>
              <a:rPr sz="1800" dirty="0">
                <a:solidFill>
                  <a:srgbClr val="FFFFFF"/>
                </a:solidFill>
                <a:latin typeface="Calibri"/>
                <a:cs typeface="Calibri"/>
              </a:rPr>
              <a:t>innovative</a:t>
            </a:r>
            <a:r>
              <a:rPr sz="1800" spc="-45" dirty="0">
                <a:solidFill>
                  <a:srgbClr val="FFFFFF"/>
                </a:solidFill>
                <a:latin typeface="Calibri"/>
                <a:cs typeface="Calibri"/>
              </a:rPr>
              <a:t> </a:t>
            </a:r>
            <a:r>
              <a:rPr sz="1800" dirty="0">
                <a:solidFill>
                  <a:srgbClr val="FFFFFF"/>
                </a:solidFill>
                <a:latin typeface="Calibri"/>
                <a:cs typeface="Calibri"/>
              </a:rPr>
              <a:t>UK</a:t>
            </a:r>
            <a:r>
              <a:rPr sz="1800" spc="-45" dirty="0">
                <a:solidFill>
                  <a:srgbClr val="FFFFFF"/>
                </a:solidFill>
                <a:latin typeface="Calibri"/>
                <a:cs typeface="Calibri"/>
              </a:rPr>
              <a:t> </a:t>
            </a:r>
            <a:r>
              <a:rPr sz="1800" dirty="0">
                <a:solidFill>
                  <a:srgbClr val="FFFFFF"/>
                </a:solidFill>
                <a:latin typeface="Calibri"/>
                <a:cs typeface="Calibri"/>
              </a:rPr>
              <a:t>charity</a:t>
            </a:r>
            <a:r>
              <a:rPr sz="1800" spc="-50" dirty="0">
                <a:solidFill>
                  <a:srgbClr val="FFFFFF"/>
                </a:solidFill>
                <a:latin typeface="Calibri"/>
                <a:cs typeface="Calibri"/>
              </a:rPr>
              <a:t> </a:t>
            </a:r>
            <a:r>
              <a:rPr sz="1800" dirty="0">
                <a:solidFill>
                  <a:srgbClr val="FFFFFF"/>
                </a:solidFill>
                <a:latin typeface="Calibri"/>
                <a:cs typeface="Calibri"/>
              </a:rPr>
              <a:t>with</a:t>
            </a:r>
            <a:r>
              <a:rPr sz="1800" spc="-45" dirty="0">
                <a:solidFill>
                  <a:srgbClr val="FFFFFF"/>
                </a:solidFill>
                <a:latin typeface="Calibri"/>
                <a:cs typeface="Calibri"/>
              </a:rPr>
              <a:t> </a:t>
            </a:r>
            <a:r>
              <a:rPr sz="1800" dirty="0">
                <a:solidFill>
                  <a:srgbClr val="FFFFFF"/>
                </a:solidFill>
                <a:latin typeface="Calibri"/>
                <a:cs typeface="Calibri"/>
              </a:rPr>
              <a:t>an</a:t>
            </a:r>
            <a:r>
              <a:rPr sz="1800" spc="-45" dirty="0">
                <a:solidFill>
                  <a:srgbClr val="FFFFFF"/>
                </a:solidFill>
                <a:latin typeface="Calibri"/>
                <a:cs typeface="Calibri"/>
              </a:rPr>
              <a:t> </a:t>
            </a:r>
            <a:r>
              <a:rPr sz="1800" dirty="0">
                <a:solidFill>
                  <a:srgbClr val="FFFFFF"/>
                </a:solidFill>
                <a:latin typeface="Calibri"/>
                <a:cs typeface="Calibri"/>
              </a:rPr>
              <a:t>absolute</a:t>
            </a:r>
            <a:r>
              <a:rPr sz="1800" spc="-45" dirty="0">
                <a:solidFill>
                  <a:srgbClr val="FFFFFF"/>
                </a:solidFill>
                <a:latin typeface="Calibri"/>
                <a:cs typeface="Calibri"/>
              </a:rPr>
              <a:t> </a:t>
            </a:r>
            <a:r>
              <a:rPr sz="1800" dirty="0">
                <a:solidFill>
                  <a:srgbClr val="FFFFFF"/>
                </a:solidFill>
                <a:latin typeface="Calibri"/>
                <a:cs typeface="Calibri"/>
              </a:rPr>
              <a:t>focus</a:t>
            </a:r>
            <a:r>
              <a:rPr sz="1800" spc="-45" dirty="0">
                <a:solidFill>
                  <a:srgbClr val="FFFFFF"/>
                </a:solidFill>
                <a:latin typeface="Calibri"/>
                <a:cs typeface="Calibri"/>
              </a:rPr>
              <a:t> </a:t>
            </a:r>
            <a:r>
              <a:rPr sz="1800" dirty="0">
                <a:solidFill>
                  <a:srgbClr val="FFFFFF"/>
                </a:solidFill>
                <a:latin typeface="Calibri"/>
                <a:cs typeface="Calibri"/>
              </a:rPr>
              <a:t>on</a:t>
            </a:r>
            <a:r>
              <a:rPr sz="1800" spc="-45" dirty="0">
                <a:solidFill>
                  <a:srgbClr val="FFFFFF"/>
                </a:solidFill>
                <a:latin typeface="Calibri"/>
                <a:cs typeface="Calibri"/>
              </a:rPr>
              <a:t> </a:t>
            </a:r>
            <a:r>
              <a:rPr sz="1800" spc="-10" dirty="0">
                <a:solidFill>
                  <a:srgbClr val="FFFFFF"/>
                </a:solidFill>
                <a:latin typeface="Calibri"/>
                <a:cs typeface="Calibri"/>
              </a:rPr>
              <a:t>transforming</a:t>
            </a:r>
            <a:r>
              <a:rPr sz="1800" spc="-50" dirty="0">
                <a:solidFill>
                  <a:srgbClr val="FFFFFF"/>
                </a:solidFill>
                <a:latin typeface="Calibri"/>
                <a:cs typeface="Calibri"/>
              </a:rPr>
              <a:t> </a:t>
            </a:r>
            <a:r>
              <a:rPr sz="1800" spc="-25" dirty="0">
                <a:solidFill>
                  <a:srgbClr val="FFFFFF"/>
                </a:solidFill>
                <a:latin typeface="Calibri"/>
                <a:cs typeface="Calibri"/>
              </a:rPr>
              <a:t>the </a:t>
            </a:r>
            <a:r>
              <a:rPr sz="1800" dirty="0">
                <a:solidFill>
                  <a:srgbClr val="FFFFFF"/>
                </a:solidFill>
                <a:latin typeface="Calibri"/>
                <a:cs typeface="Calibri"/>
              </a:rPr>
              <a:t>lives</a:t>
            </a:r>
            <a:r>
              <a:rPr sz="1800" spc="-50"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children</a:t>
            </a:r>
            <a:r>
              <a:rPr sz="1800" spc="-45" dirty="0">
                <a:solidFill>
                  <a:srgbClr val="FFFFFF"/>
                </a:solidFill>
                <a:latin typeface="Calibri"/>
                <a:cs typeface="Calibri"/>
              </a:rPr>
              <a:t> </a:t>
            </a:r>
            <a:r>
              <a:rPr sz="1800" dirty="0">
                <a:solidFill>
                  <a:srgbClr val="FFFFFF"/>
                </a:solidFill>
                <a:latin typeface="Calibri"/>
                <a:cs typeface="Calibri"/>
              </a:rPr>
              <a:t>and</a:t>
            </a:r>
            <a:r>
              <a:rPr sz="1800" spc="-45" dirty="0">
                <a:solidFill>
                  <a:srgbClr val="FFFFFF"/>
                </a:solidFill>
                <a:latin typeface="Calibri"/>
                <a:cs typeface="Calibri"/>
              </a:rPr>
              <a:t> </a:t>
            </a:r>
            <a:r>
              <a:rPr sz="1800" dirty="0">
                <a:solidFill>
                  <a:srgbClr val="FFFFFF"/>
                </a:solidFill>
                <a:latin typeface="Calibri"/>
                <a:cs typeface="Calibri"/>
              </a:rPr>
              <a:t>young</a:t>
            </a:r>
            <a:r>
              <a:rPr sz="1800" spc="-45" dirty="0">
                <a:solidFill>
                  <a:srgbClr val="FFFFFF"/>
                </a:solidFill>
                <a:latin typeface="Calibri"/>
                <a:cs typeface="Calibri"/>
              </a:rPr>
              <a:t> </a:t>
            </a:r>
            <a:r>
              <a:rPr sz="1800" dirty="0">
                <a:solidFill>
                  <a:srgbClr val="FFFFFF"/>
                </a:solidFill>
                <a:latin typeface="Calibri"/>
                <a:cs typeface="Calibri"/>
              </a:rPr>
              <a:t>people</a:t>
            </a:r>
            <a:r>
              <a:rPr sz="1800" spc="-45" dirty="0">
                <a:solidFill>
                  <a:srgbClr val="FFFFFF"/>
                </a:solidFill>
                <a:latin typeface="Calibri"/>
                <a:cs typeface="Calibri"/>
              </a:rPr>
              <a:t> </a:t>
            </a:r>
            <a:r>
              <a:rPr sz="1800" dirty="0">
                <a:solidFill>
                  <a:srgbClr val="FFFFFF"/>
                </a:solidFill>
                <a:latin typeface="Calibri"/>
                <a:cs typeface="Calibri"/>
              </a:rPr>
              <a:t>from</a:t>
            </a:r>
            <a:r>
              <a:rPr sz="1800" spc="-45" dirty="0">
                <a:solidFill>
                  <a:srgbClr val="FFFFFF"/>
                </a:solidFill>
                <a:latin typeface="Calibri"/>
                <a:cs typeface="Calibri"/>
              </a:rPr>
              <a:t> </a:t>
            </a:r>
            <a:r>
              <a:rPr sz="1800" spc="-20" dirty="0">
                <a:solidFill>
                  <a:srgbClr val="FFFFFF"/>
                </a:solidFill>
                <a:latin typeface="Calibri"/>
                <a:cs typeface="Calibri"/>
              </a:rPr>
              <a:t>low-</a:t>
            </a:r>
            <a:r>
              <a:rPr sz="1800" dirty="0">
                <a:solidFill>
                  <a:srgbClr val="FFFFFF"/>
                </a:solidFill>
                <a:latin typeface="Calibri"/>
                <a:cs typeface="Calibri"/>
              </a:rPr>
              <a:t>income,</a:t>
            </a:r>
            <a:r>
              <a:rPr sz="1800" spc="-45" dirty="0">
                <a:solidFill>
                  <a:srgbClr val="FFFFFF"/>
                </a:solidFill>
                <a:latin typeface="Calibri"/>
                <a:cs typeface="Calibri"/>
              </a:rPr>
              <a:t> </a:t>
            </a:r>
            <a:r>
              <a:rPr sz="1800" spc="-10" dirty="0">
                <a:solidFill>
                  <a:srgbClr val="FFFFFF"/>
                </a:solidFill>
                <a:latin typeface="Calibri"/>
                <a:cs typeface="Calibri"/>
              </a:rPr>
              <a:t>underserved</a:t>
            </a:r>
            <a:r>
              <a:rPr sz="1800" spc="-45" dirty="0">
                <a:solidFill>
                  <a:srgbClr val="FFFFFF"/>
                </a:solidFill>
                <a:latin typeface="Calibri"/>
                <a:cs typeface="Calibri"/>
              </a:rPr>
              <a:t> </a:t>
            </a:r>
            <a:r>
              <a:rPr sz="1800" spc="-10" dirty="0">
                <a:solidFill>
                  <a:srgbClr val="FFFFFF"/>
                </a:solidFill>
                <a:latin typeface="Calibri"/>
                <a:cs typeface="Calibri"/>
              </a:rPr>
              <a:t>communities </a:t>
            </a:r>
            <a:r>
              <a:rPr sz="1800" dirty="0">
                <a:solidFill>
                  <a:srgbClr val="FFFFFF"/>
                </a:solidFill>
                <a:latin typeface="Calibri"/>
                <a:cs typeface="Calibri"/>
              </a:rPr>
              <a:t>through</a:t>
            </a:r>
            <a:r>
              <a:rPr sz="1800" spc="-65" dirty="0">
                <a:solidFill>
                  <a:srgbClr val="FFFFFF"/>
                </a:solidFill>
                <a:latin typeface="Calibri"/>
                <a:cs typeface="Calibri"/>
              </a:rPr>
              <a:t> </a:t>
            </a:r>
            <a:r>
              <a:rPr sz="1800" dirty="0">
                <a:solidFill>
                  <a:srgbClr val="FFFFFF"/>
                </a:solidFill>
                <a:latin typeface="Calibri"/>
                <a:cs typeface="Calibri"/>
              </a:rPr>
              <a:t>sport</a:t>
            </a:r>
            <a:r>
              <a:rPr sz="1800" spc="-60" dirty="0">
                <a:solidFill>
                  <a:srgbClr val="FFFFFF"/>
                </a:solidFill>
                <a:latin typeface="Calibri"/>
                <a:cs typeface="Calibri"/>
              </a:rPr>
              <a:t> </a:t>
            </a:r>
            <a:r>
              <a:rPr sz="1800" dirty="0">
                <a:solidFill>
                  <a:srgbClr val="FFFFFF"/>
                </a:solidFill>
                <a:latin typeface="Calibri"/>
                <a:cs typeface="Calibri"/>
              </a:rPr>
              <a:t>and</a:t>
            </a:r>
            <a:r>
              <a:rPr sz="1800" spc="-60" dirty="0">
                <a:solidFill>
                  <a:srgbClr val="FFFFFF"/>
                </a:solidFill>
                <a:latin typeface="Calibri"/>
                <a:cs typeface="Calibri"/>
              </a:rPr>
              <a:t> </a:t>
            </a:r>
            <a:r>
              <a:rPr sz="1800" dirty="0">
                <a:solidFill>
                  <a:srgbClr val="FFFFFF"/>
                </a:solidFill>
                <a:latin typeface="Calibri"/>
                <a:cs typeface="Calibri"/>
              </a:rPr>
              <a:t>physical</a:t>
            </a:r>
            <a:r>
              <a:rPr sz="1800" spc="-60" dirty="0">
                <a:solidFill>
                  <a:srgbClr val="FFFFFF"/>
                </a:solidFill>
                <a:latin typeface="Calibri"/>
                <a:cs typeface="Calibri"/>
              </a:rPr>
              <a:t> </a:t>
            </a:r>
            <a:r>
              <a:rPr sz="1800" spc="-10" dirty="0">
                <a:solidFill>
                  <a:srgbClr val="FFFFFF"/>
                </a:solidFill>
                <a:latin typeface="Calibri"/>
                <a:cs typeface="Calibri"/>
              </a:rPr>
              <a:t>activity.</a:t>
            </a:r>
            <a:endParaRPr sz="1800" dirty="0">
              <a:latin typeface="Calibri"/>
              <a:cs typeface="Calibri"/>
            </a:endParaRPr>
          </a:p>
          <a:p>
            <a:pPr>
              <a:lnSpc>
                <a:spcPct val="100000"/>
              </a:lnSpc>
              <a:spcBef>
                <a:spcPts val="275"/>
              </a:spcBef>
            </a:pPr>
            <a:endParaRPr sz="1800" dirty="0">
              <a:latin typeface="Calibri"/>
              <a:cs typeface="Calibri"/>
            </a:endParaRPr>
          </a:p>
          <a:p>
            <a:pPr marL="12700" marR="10160">
              <a:lnSpc>
                <a:spcPct val="114599"/>
              </a:lnSpc>
              <a:spcBef>
                <a:spcPts val="5"/>
              </a:spcBef>
            </a:pPr>
            <a:r>
              <a:rPr lang="en-GB" sz="1800" b="1" dirty="0">
                <a:solidFill>
                  <a:srgbClr val="FFFFFF"/>
                </a:solidFill>
                <a:latin typeface="Calibri"/>
                <a:cs typeface="Calibri"/>
              </a:rPr>
              <a:t>Role description </a:t>
            </a:r>
            <a:endParaRPr sz="1800" b="1" dirty="0">
              <a:latin typeface="Calibri"/>
              <a:cs typeface="Calibri"/>
            </a:endParaRPr>
          </a:p>
          <a:p>
            <a:pPr>
              <a:lnSpc>
                <a:spcPct val="100000"/>
              </a:lnSpc>
              <a:spcBef>
                <a:spcPts val="275"/>
              </a:spcBef>
            </a:pPr>
            <a:endParaRPr sz="1800" dirty="0">
              <a:latin typeface="Calibri"/>
              <a:cs typeface="Calibri"/>
            </a:endParaRPr>
          </a:p>
          <a:p>
            <a:pPr marL="12700" marR="5080">
              <a:lnSpc>
                <a:spcPct val="114599"/>
              </a:lnSpc>
            </a:pPr>
            <a:r>
              <a:rPr sz="1800" dirty="0">
                <a:solidFill>
                  <a:srgbClr val="FFFFFF"/>
                </a:solidFill>
                <a:latin typeface="Calibri"/>
                <a:cs typeface="Calibri"/>
              </a:rPr>
              <a:t>This</a:t>
            </a:r>
            <a:r>
              <a:rPr sz="1800" spc="-40" dirty="0">
                <a:solidFill>
                  <a:srgbClr val="FFFFFF"/>
                </a:solidFill>
                <a:latin typeface="Calibri"/>
                <a:cs typeface="Calibri"/>
              </a:rPr>
              <a:t> </a:t>
            </a:r>
            <a:r>
              <a:rPr sz="1800" dirty="0">
                <a:solidFill>
                  <a:srgbClr val="FFFFFF"/>
                </a:solidFill>
                <a:latin typeface="Calibri"/>
                <a:cs typeface="Calibri"/>
              </a:rPr>
              <a:t>is</a:t>
            </a:r>
            <a:r>
              <a:rPr sz="1800" spc="-35" dirty="0">
                <a:solidFill>
                  <a:srgbClr val="FFFFFF"/>
                </a:solidFill>
                <a:latin typeface="Calibri"/>
                <a:cs typeface="Calibri"/>
              </a:rPr>
              <a:t> </a:t>
            </a:r>
            <a:r>
              <a:rPr sz="1800" dirty="0">
                <a:solidFill>
                  <a:srgbClr val="FFFFFF"/>
                </a:solidFill>
                <a:latin typeface="Calibri"/>
                <a:cs typeface="Calibri"/>
              </a:rPr>
              <a:t>an</a:t>
            </a:r>
            <a:r>
              <a:rPr sz="1800" spc="-40" dirty="0">
                <a:solidFill>
                  <a:srgbClr val="FFFFFF"/>
                </a:solidFill>
                <a:latin typeface="Calibri"/>
                <a:cs typeface="Calibri"/>
              </a:rPr>
              <a:t> </a:t>
            </a:r>
            <a:r>
              <a:rPr sz="1800" dirty="0">
                <a:solidFill>
                  <a:srgbClr val="FFFFFF"/>
                </a:solidFill>
                <a:latin typeface="Calibri"/>
                <a:cs typeface="Calibri"/>
              </a:rPr>
              <a:t>exciting</a:t>
            </a:r>
            <a:r>
              <a:rPr sz="1800" spc="-35" dirty="0">
                <a:solidFill>
                  <a:srgbClr val="FFFFFF"/>
                </a:solidFill>
                <a:latin typeface="Calibri"/>
                <a:cs typeface="Calibri"/>
              </a:rPr>
              <a:t> </a:t>
            </a:r>
            <a:r>
              <a:rPr sz="1800" spc="-10" dirty="0">
                <a:solidFill>
                  <a:srgbClr val="FFFFFF"/>
                </a:solidFill>
                <a:latin typeface="Calibri"/>
                <a:cs typeface="Calibri"/>
              </a:rPr>
              <a:t>opportunity</a:t>
            </a:r>
            <a:r>
              <a:rPr sz="1800" spc="-40" dirty="0">
                <a:solidFill>
                  <a:srgbClr val="FFFFFF"/>
                </a:solidFill>
                <a:latin typeface="Calibri"/>
                <a:cs typeface="Calibri"/>
              </a:rPr>
              <a:t> </a:t>
            </a:r>
            <a:r>
              <a:rPr sz="1800" dirty="0">
                <a:solidFill>
                  <a:srgbClr val="FFFFFF"/>
                </a:solidFill>
                <a:latin typeface="Calibri"/>
                <a:cs typeface="Calibri"/>
              </a:rPr>
              <a:t>for</a:t>
            </a:r>
            <a:r>
              <a:rPr sz="1800" spc="-35" dirty="0">
                <a:solidFill>
                  <a:srgbClr val="FFFFFF"/>
                </a:solidFill>
                <a:latin typeface="Calibri"/>
                <a:cs typeface="Calibri"/>
              </a:rPr>
              <a:t> </a:t>
            </a:r>
            <a:r>
              <a:rPr lang="en-GB" spc="-35" dirty="0">
                <a:solidFill>
                  <a:srgbClr val="FFFFFF"/>
                </a:solidFill>
                <a:latin typeface="Calibri"/>
                <a:cs typeface="Calibri"/>
              </a:rPr>
              <a:t>candidates with experience of successfully managing project work, relationships and working with multiple partners. You will have excellent networking and relationship building skills with the ability to apply these to a range of local and regional organisations.</a:t>
            </a:r>
            <a:endParaRPr lang="en-GB" sz="1800" dirty="0">
              <a:solidFill>
                <a:srgbClr val="FFFFFF"/>
              </a:solidFill>
              <a:latin typeface="Calibri"/>
              <a:cs typeface="Calibri"/>
            </a:endParaRPr>
          </a:p>
          <a:p>
            <a:pPr marL="12700" marR="5080">
              <a:lnSpc>
                <a:spcPct val="114599"/>
              </a:lnSpc>
            </a:pPr>
            <a:endParaRPr lang="en-GB" spc="-40" dirty="0">
              <a:solidFill>
                <a:srgbClr val="FFFFFF"/>
              </a:solidFill>
              <a:latin typeface="Calibri"/>
              <a:cs typeface="Calibri"/>
            </a:endParaRPr>
          </a:p>
          <a:p>
            <a:pPr marL="12700" marR="5080">
              <a:lnSpc>
                <a:spcPct val="114599"/>
              </a:lnSpc>
            </a:pPr>
            <a:r>
              <a:rPr lang="en-GB" spc="-40" dirty="0">
                <a:solidFill>
                  <a:srgbClr val="FFFFFF"/>
                </a:solidFill>
                <a:latin typeface="Calibri"/>
                <a:cs typeface="Calibri"/>
              </a:rPr>
              <a:t>The StreetGames Network Support Lead will play a vital role in delivering Doorstep Sport offers and support for the network of </a:t>
            </a:r>
            <a:r>
              <a:rPr lang="en-GB" dirty="0">
                <a:solidFill>
                  <a:srgbClr val="FFFFFF"/>
                </a:solidFill>
                <a:latin typeface="Calibri"/>
                <a:cs typeface="Calibri"/>
              </a:rPr>
              <a:t>community partners </a:t>
            </a:r>
            <a:r>
              <a:rPr lang="en-GB" spc="-40" dirty="0">
                <a:solidFill>
                  <a:srgbClr val="FFFFFF"/>
                </a:solidFill>
                <a:latin typeface="Calibri"/>
                <a:cs typeface="Calibri"/>
              </a:rPr>
              <a:t>in Yorkshire &amp; Humber who support young people from low-income communities to be (more) physically active. </a:t>
            </a:r>
          </a:p>
          <a:p>
            <a:pPr marL="12700" marR="5080">
              <a:lnSpc>
                <a:spcPct val="114599"/>
              </a:lnSpc>
            </a:pPr>
            <a:endParaRPr lang="en-GB" spc="-40" dirty="0">
              <a:solidFill>
                <a:srgbClr val="FFFFFF"/>
              </a:solidFill>
              <a:latin typeface="Calibri"/>
              <a:cs typeface="Calibri"/>
            </a:endParaRPr>
          </a:p>
          <a:p>
            <a:pPr marL="12700" marR="5080">
              <a:lnSpc>
                <a:spcPct val="114599"/>
              </a:lnSpc>
            </a:pPr>
            <a:r>
              <a:rPr lang="en-GB" spc="-40" dirty="0">
                <a:solidFill>
                  <a:srgbClr val="FFFFFF"/>
                </a:solidFill>
                <a:latin typeface="Calibri"/>
                <a:cs typeface="Calibri"/>
              </a:rPr>
              <a:t>The purpose of this role is to have a strong focus on the ‘today’ aspect of StreetGames’ strategy ‘Active For Today &amp; Tomorrow’, in place. </a:t>
            </a:r>
          </a:p>
          <a:p>
            <a:pPr marL="12700" marR="5080">
              <a:lnSpc>
                <a:spcPct val="114599"/>
              </a:lnSpc>
            </a:pPr>
            <a:endParaRPr lang="en-GB" spc="-40" dirty="0">
              <a:solidFill>
                <a:srgbClr val="FFFFFF"/>
              </a:solidFill>
              <a:latin typeface="Calibri"/>
              <a:cs typeface="Calibri"/>
            </a:endParaRPr>
          </a:p>
          <a:p>
            <a:pPr marL="12700" marR="5080">
              <a:lnSpc>
                <a:spcPct val="114599"/>
              </a:lnSpc>
            </a:pPr>
            <a:endParaRPr lang="en-GB" sz="1800" spc="-40" dirty="0">
              <a:solidFill>
                <a:srgbClr val="FFFFFF"/>
              </a:solidFill>
              <a:latin typeface="Calibri"/>
              <a:cs typeface="Calibri"/>
            </a:endParaRPr>
          </a:p>
          <a:p>
            <a:pPr marL="12700" marR="5080">
              <a:lnSpc>
                <a:spcPct val="114599"/>
              </a:lnSpc>
            </a:pPr>
            <a:endParaRPr lang="en-GB" spc="-40" dirty="0">
              <a:solidFill>
                <a:srgbClr val="FFFFFF"/>
              </a:solidFill>
              <a:latin typeface="Calibri"/>
              <a:cs typeface="Calibri"/>
            </a:endParaRPr>
          </a:p>
          <a:p>
            <a:pPr marL="12700" marR="5080">
              <a:lnSpc>
                <a:spcPct val="114599"/>
              </a:lnSpc>
            </a:pPr>
            <a:endParaRPr lang="en-GB" sz="1800" spc="-40" dirty="0">
              <a:solidFill>
                <a:srgbClr val="FFFFFF"/>
              </a:solidFill>
              <a:latin typeface="Calibri"/>
              <a:cs typeface="Calibri"/>
            </a:endParaRPr>
          </a:p>
          <a:p>
            <a:pPr marL="12700" marR="5080">
              <a:lnSpc>
                <a:spcPct val="114599"/>
              </a:lnSpc>
            </a:pPr>
            <a:endParaRPr lang="en-GB" spc="-40" dirty="0">
              <a:solidFill>
                <a:srgbClr val="FFFFFF"/>
              </a:solidFill>
              <a:latin typeface="Calibri"/>
              <a:cs typeface="Calibri"/>
            </a:endParaRPr>
          </a:p>
          <a:p>
            <a:pPr marL="12700" marR="5080">
              <a:lnSpc>
                <a:spcPct val="114599"/>
              </a:lnSpc>
            </a:pPr>
            <a:endParaRPr lang="en-GB" sz="1800" spc="-40" dirty="0">
              <a:solidFill>
                <a:srgbClr val="FFFFFF"/>
              </a:solidFill>
              <a:latin typeface="Calibri"/>
              <a:cs typeface="Calibri"/>
            </a:endParaRPr>
          </a:p>
          <a:p>
            <a:pPr marL="12700" marR="5080">
              <a:lnSpc>
                <a:spcPct val="114599"/>
              </a:lnSpc>
            </a:pPr>
            <a:endParaRPr lang="en-GB" spc="-40" dirty="0">
              <a:solidFill>
                <a:srgbClr val="FFFFFF"/>
              </a:solidFill>
              <a:latin typeface="Calibri"/>
              <a:cs typeface="Calibri"/>
            </a:endParaRPr>
          </a:p>
          <a:p>
            <a:pPr marL="12700" marR="5080">
              <a:lnSpc>
                <a:spcPct val="114599"/>
              </a:lnSpc>
            </a:pPr>
            <a:endParaRPr lang="en-GB" sz="1800" spc="-40" dirty="0">
              <a:solidFill>
                <a:srgbClr val="FFFFFF"/>
              </a:solidFill>
              <a:latin typeface="Calibri"/>
              <a:cs typeface="Calibri"/>
            </a:endParaRPr>
          </a:p>
          <a:p>
            <a:pPr marL="12700" marR="5080">
              <a:lnSpc>
                <a:spcPct val="114599"/>
              </a:lnSpc>
            </a:pPr>
            <a:endParaRPr lang="en-GB" spc="-40" dirty="0">
              <a:solidFill>
                <a:srgbClr val="FFFFFF"/>
              </a:solidFill>
              <a:latin typeface="Calibri"/>
              <a:cs typeface="Calibri"/>
            </a:endParaRPr>
          </a:p>
          <a:p>
            <a:pPr marL="12700" marR="5080">
              <a:lnSpc>
                <a:spcPct val="114599"/>
              </a:lnSpc>
            </a:pPr>
            <a:endParaRPr sz="1800" dirty="0">
              <a:latin typeface="Calibri"/>
              <a:cs typeface="Calibri"/>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7</a:t>
            </a:fld>
            <a:endParaRPr spc="-50" dirty="0"/>
          </a:p>
        </p:txBody>
      </p:sp>
      <p:sp>
        <p:nvSpPr>
          <p:cNvPr id="6" name="object 6"/>
          <p:cNvSpPr txBox="1">
            <a:spLocks noGrp="1"/>
          </p:cNvSpPr>
          <p:nvPr>
            <p:ph sz="half" idx="3"/>
          </p:nvPr>
        </p:nvSpPr>
        <p:spPr>
          <a:xfrm>
            <a:off x="11340662" y="3030532"/>
            <a:ext cx="6424930" cy="5421997"/>
          </a:xfrm>
          <a:prstGeom prst="rect">
            <a:avLst/>
          </a:prstGeom>
        </p:spPr>
        <p:txBody>
          <a:bodyPr vert="horz" wrap="square" lIns="0" tIns="12700" rIns="0" bIns="0" rtlCol="0">
            <a:spAutoFit/>
          </a:bodyPr>
          <a:lstStyle/>
          <a:p>
            <a:pPr marL="12700" marR="5080" algn="just">
              <a:lnSpc>
                <a:spcPct val="114599"/>
              </a:lnSpc>
              <a:spcBef>
                <a:spcPts val="100"/>
              </a:spcBef>
            </a:pPr>
            <a:r>
              <a:rPr dirty="0"/>
              <a:t>StreetGames</a:t>
            </a:r>
            <a:r>
              <a:rPr lang="en-GB" spc="254" dirty="0"/>
              <a:t> </a:t>
            </a:r>
            <a:r>
              <a:rPr lang="en-GB" dirty="0"/>
              <a:t>provides a comprehensive offer of support to a network of community partners across England and Wales. The post holder will be responsible for mobilising this offer in the Yorkshire &amp; Humber and contributing to its development.</a:t>
            </a:r>
            <a:endParaRPr spc="-10" dirty="0"/>
          </a:p>
          <a:p>
            <a:pPr>
              <a:lnSpc>
                <a:spcPct val="100000"/>
              </a:lnSpc>
              <a:spcBef>
                <a:spcPts val="275"/>
              </a:spcBef>
            </a:pPr>
            <a:endParaRPr spc="-10" dirty="0"/>
          </a:p>
          <a:p>
            <a:pPr marL="12700" marR="5080" algn="just">
              <a:lnSpc>
                <a:spcPct val="114599"/>
              </a:lnSpc>
            </a:pPr>
            <a:r>
              <a:rPr lang="en-GB" dirty="0"/>
              <a:t>The</a:t>
            </a:r>
            <a:r>
              <a:rPr lang="en-GB" spc="50" dirty="0"/>
              <a:t> </a:t>
            </a:r>
            <a:r>
              <a:rPr lang="en-GB" dirty="0"/>
              <a:t>Network Support Lead (Yorkshire &amp; Humber) will</a:t>
            </a:r>
            <a:r>
              <a:rPr lang="en-GB" spc="55" dirty="0"/>
              <a:t> </a:t>
            </a:r>
            <a:r>
              <a:rPr lang="en-GB" spc="-25" dirty="0"/>
              <a:t>need to adapt to the ever-changing needs of the StreetGames network and alongside other members of the place team, ensure that StreetGames offers and support are positioned in the right places</a:t>
            </a:r>
            <a:r>
              <a:rPr lang="en-GB" dirty="0"/>
              <a:t>.</a:t>
            </a:r>
            <a:r>
              <a:rPr lang="en-GB" spc="305" dirty="0"/>
              <a:t> </a:t>
            </a:r>
            <a:r>
              <a:rPr lang="en-GB" dirty="0"/>
              <a:t>The</a:t>
            </a:r>
            <a:r>
              <a:rPr lang="en-GB" spc="310" dirty="0"/>
              <a:t> </a:t>
            </a:r>
            <a:r>
              <a:rPr lang="en-GB" dirty="0"/>
              <a:t>post</a:t>
            </a:r>
            <a:r>
              <a:rPr lang="en-GB" spc="310" dirty="0"/>
              <a:t> </a:t>
            </a:r>
            <a:r>
              <a:rPr lang="en-GB" dirty="0"/>
              <a:t>holder</a:t>
            </a:r>
            <a:r>
              <a:rPr lang="en-GB" spc="305" dirty="0"/>
              <a:t> </a:t>
            </a:r>
            <a:r>
              <a:rPr lang="en-GB" dirty="0"/>
              <a:t>will</a:t>
            </a:r>
            <a:r>
              <a:rPr lang="en-GB" spc="310" dirty="0"/>
              <a:t> </a:t>
            </a:r>
            <a:r>
              <a:rPr lang="en-GB" dirty="0"/>
              <a:t>be a key point of contact within the region in relation to projects, offers and general support to community partners.</a:t>
            </a:r>
            <a:endParaRPr lang="en-GB" spc="-10" dirty="0"/>
          </a:p>
          <a:p>
            <a:pPr marL="12700" marR="5080" algn="just">
              <a:lnSpc>
                <a:spcPct val="114599"/>
              </a:lnSpc>
            </a:pPr>
            <a:endParaRPr lang="en-GB" spc="-10" dirty="0"/>
          </a:p>
          <a:p>
            <a:pPr marL="12700" marR="5080" algn="just">
              <a:lnSpc>
                <a:spcPct val="114599"/>
              </a:lnSpc>
            </a:pPr>
            <a:r>
              <a:rPr lang="en-GB" spc="-10" dirty="0"/>
              <a:t>No candidate will meet every single desired requirement. If your experience looks a little different from what we have identified and you think you can bring value to the role, we would love to learn more about you!</a:t>
            </a:r>
            <a:endParaRPr spc="-10" dirty="0"/>
          </a:p>
          <a:p>
            <a:pPr>
              <a:lnSpc>
                <a:spcPct val="100000"/>
              </a:lnSpc>
              <a:spcBef>
                <a:spcPts val="275"/>
              </a:spcBef>
            </a:pPr>
            <a:endParaRPr spc="-1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10" dirty="0"/>
              <a:t>KEY</a:t>
            </a:r>
            <a:r>
              <a:rPr spc="-590" dirty="0"/>
              <a:t> </a:t>
            </a:r>
            <a:r>
              <a:rPr spc="-290" dirty="0"/>
              <a:t>RESPONSIBILITIES</a:t>
            </a:r>
          </a:p>
        </p:txBody>
      </p:sp>
      <p:sp>
        <p:nvSpPr>
          <p:cNvPr id="3" name="object 3"/>
          <p:cNvSpPr/>
          <p:nvPr/>
        </p:nvSpPr>
        <p:spPr>
          <a:xfrm>
            <a:off x="1021443" y="1790700"/>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txBox="1"/>
          <p:nvPr/>
        </p:nvSpPr>
        <p:spPr>
          <a:xfrm>
            <a:off x="532765" y="1943100"/>
            <a:ext cx="16739235" cy="8946039"/>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Calibri"/>
                <a:cs typeface="Calibri"/>
              </a:rPr>
              <a:t>The</a:t>
            </a:r>
            <a:r>
              <a:rPr sz="1800" b="1" spc="-35" dirty="0">
                <a:solidFill>
                  <a:srgbClr val="FFFFFF"/>
                </a:solidFill>
                <a:latin typeface="Calibri"/>
                <a:cs typeface="Calibri"/>
              </a:rPr>
              <a:t> </a:t>
            </a:r>
            <a:r>
              <a:rPr sz="1800" b="1" dirty="0">
                <a:solidFill>
                  <a:srgbClr val="FFFFFF"/>
                </a:solidFill>
                <a:latin typeface="Calibri"/>
                <a:cs typeface="Calibri"/>
              </a:rPr>
              <a:t>postholder</a:t>
            </a:r>
            <a:r>
              <a:rPr sz="1800" b="1" spc="-35" dirty="0">
                <a:solidFill>
                  <a:srgbClr val="FFFFFF"/>
                </a:solidFill>
                <a:latin typeface="Calibri"/>
                <a:cs typeface="Calibri"/>
              </a:rPr>
              <a:t> </a:t>
            </a:r>
            <a:r>
              <a:rPr sz="1800" b="1" spc="-10" dirty="0">
                <a:solidFill>
                  <a:srgbClr val="FFFFFF"/>
                </a:solidFill>
                <a:latin typeface="Calibri"/>
                <a:cs typeface="Calibri"/>
              </a:rPr>
              <a:t>will</a:t>
            </a:r>
            <a:r>
              <a:rPr lang="en-GB" sz="1800" b="1" spc="-10" dirty="0">
                <a:solidFill>
                  <a:srgbClr val="FFFFFF"/>
                </a:solidFill>
                <a:latin typeface="Calibri"/>
                <a:cs typeface="Calibri"/>
              </a:rPr>
              <a:t> need to:</a:t>
            </a:r>
            <a:endParaRPr sz="1800" dirty="0">
              <a:latin typeface="Calibri"/>
              <a:cs typeface="Calibri"/>
            </a:endParaRP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Work closely with the Network Support Team and the Yorkshire &amp; Humber Team, to implement regional plans, which ensure that projects, offers and support to community partners are effective. This includes (but not exclusively):</a:t>
            </a:r>
          </a:p>
          <a:p>
            <a:pPr marL="547370" lvl="1" indent="-342900">
              <a:lnSpc>
                <a:spcPts val="2055"/>
              </a:lnSpc>
              <a:spcBef>
                <a:spcPts val="1740"/>
              </a:spcBef>
              <a:buFont typeface="+mj-lt"/>
              <a:buAutoNum type="alphaUcPeriod"/>
              <a:tabLst>
                <a:tab pos="400050" algn="l"/>
              </a:tabLst>
            </a:pPr>
            <a:r>
              <a:rPr lang="en-GB" sz="1600" dirty="0">
                <a:solidFill>
                  <a:srgbClr val="FFFFFF"/>
                </a:solidFill>
                <a:latin typeface="Calibri"/>
                <a:cs typeface="Calibri"/>
              </a:rPr>
              <a:t>Ensuring the StreetGames Core offer is mobilised in Yorkshire &amp; Humber including but not limited to National Governing Body (NGB) and sport offers, as well as Inspiration campaign opportunities.</a:t>
            </a:r>
          </a:p>
          <a:p>
            <a:pPr marL="547370" lvl="1" indent="-342900">
              <a:lnSpc>
                <a:spcPts val="2055"/>
              </a:lnSpc>
              <a:spcBef>
                <a:spcPts val="1740"/>
              </a:spcBef>
              <a:buFont typeface="+mj-lt"/>
              <a:buAutoNum type="alphaUcPeriod"/>
              <a:tabLst>
                <a:tab pos="400050" algn="l"/>
              </a:tabLst>
            </a:pPr>
            <a:r>
              <a:rPr lang="en-GB" sz="1600" dirty="0">
                <a:solidFill>
                  <a:srgbClr val="FFFFFF"/>
                </a:solidFill>
                <a:latin typeface="Calibri"/>
                <a:cs typeface="Calibri"/>
              </a:rPr>
              <a:t>Delivering the offers, linked to national contractual obligations.</a:t>
            </a:r>
          </a:p>
          <a:p>
            <a:pPr marL="547370" lvl="1" indent="-342900">
              <a:lnSpc>
                <a:spcPts val="2055"/>
              </a:lnSpc>
              <a:spcBef>
                <a:spcPts val="1740"/>
              </a:spcBef>
              <a:buFont typeface="+mj-lt"/>
              <a:buAutoNum type="alphaUcPeriod"/>
              <a:tabLst>
                <a:tab pos="400050" algn="l"/>
              </a:tabLst>
            </a:pPr>
            <a:r>
              <a:rPr lang="en-GB" sz="1600" dirty="0">
                <a:solidFill>
                  <a:srgbClr val="FFFFFF"/>
                </a:solidFill>
                <a:latin typeface="Calibri"/>
                <a:cs typeface="Calibri"/>
              </a:rPr>
              <a:t>Project managing, coordinating and where appropriate, delivering the StreetGames Training requirements for the region, including any contractual obligations from Sport England or other partners.</a:t>
            </a:r>
          </a:p>
          <a:p>
            <a:pPr marL="547370" lvl="1" indent="-342900">
              <a:lnSpc>
                <a:spcPts val="2055"/>
              </a:lnSpc>
              <a:spcBef>
                <a:spcPts val="1740"/>
              </a:spcBef>
              <a:buFont typeface="+mj-lt"/>
              <a:buAutoNum type="alphaUcPeriod"/>
              <a:tabLst>
                <a:tab pos="400050" algn="l"/>
              </a:tabLst>
            </a:pPr>
            <a:r>
              <a:rPr lang="en-GB" sz="1600" dirty="0">
                <a:solidFill>
                  <a:srgbClr val="FFFFFF"/>
                </a:solidFill>
                <a:latin typeface="Calibri"/>
                <a:cs typeface="Calibri"/>
              </a:rPr>
              <a:t>Engaging and supporting community partners, through a range of approaches, including digital engagement and face-to-face meetings.</a:t>
            </a: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To co-ordinate the gathering of monitoring and evaluation information for funder reports, in relation to outputs and outcomes of projects delivered across the region/nationally.</a:t>
            </a: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To work closely with the Yorkshire &amp; Humber Place Team ensuring that StreetGames offers and support is positioned in the right areas.</a:t>
            </a: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 To oversee and directly deliver (subject to achieving/possessing the right qualification) a range of workshops and courses which take learners’ needs into account by primarily creating and maintaining a safe, supportive, interactive and enjoyable learning environment in all delivery, and by utilising a range of learning activities covering different learning styles</a:t>
            </a: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To deliver support to the workforce within doorstep sport beyond the workshop environment through CPD groups, bite-size learning and other opportunities for improving practice.</a:t>
            </a: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 To ensure accurate records of attendance, achievement and evaluation are completed.</a:t>
            </a: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 To grow and support a network of casual tutors, in place, working closely with the Workforce Development Manager as required.</a:t>
            </a: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To pro-actively and creatively identify solutions to challenges with delivery in place.</a:t>
            </a: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To adopt a ‘learning approach’ and regularly gather, and share, learning and good practise with community partners from across place, as well as working closely with colleagues from other parts of StreetGames, to draw on the skills, experience and expertise of others within the organisation. </a:t>
            </a: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 To contribute to the wider development of StreetGames as an organisation, particularly in relation to engagement with community partners and the development of Doorstep Sport. </a:t>
            </a:r>
          </a:p>
          <a:p>
            <a:pPr marL="400050" indent="-195580">
              <a:lnSpc>
                <a:spcPts val="2055"/>
              </a:lnSpc>
              <a:spcBef>
                <a:spcPts val="1740"/>
              </a:spcBef>
              <a:buAutoNum type="arabicPeriod"/>
              <a:tabLst>
                <a:tab pos="400050" algn="l"/>
              </a:tabLst>
            </a:pPr>
            <a:endParaRPr lang="en-GB" sz="1800" b="1" dirty="0">
              <a:solidFill>
                <a:srgbClr val="FFFFFF"/>
              </a:solidFill>
              <a:latin typeface="Calibri"/>
              <a:cs typeface="Calibri"/>
            </a:endParaRPr>
          </a:p>
        </p:txBody>
      </p:sp>
      <p:pic>
        <p:nvPicPr>
          <p:cNvPr id="5" name="object 5"/>
          <p:cNvPicPr/>
          <p:nvPr/>
        </p:nvPicPr>
        <p:blipFill>
          <a:blip r:embed="rId2" cstate="print"/>
          <a:stretch>
            <a:fillRect/>
          </a:stretch>
        </p:blipFill>
        <p:spPr>
          <a:xfrm>
            <a:off x="11145797" y="0"/>
            <a:ext cx="7142202" cy="2124074"/>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8</a:t>
            </a:fld>
            <a:endParaRPr spc="-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6000" y="979805"/>
            <a:ext cx="16256000" cy="705321"/>
          </a:xfrm>
          <a:prstGeom prst="rect">
            <a:avLst/>
          </a:prstGeom>
        </p:spPr>
        <p:txBody>
          <a:bodyPr vert="horz" wrap="square" lIns="0" tIns="12700" rIns="0" bIns="0" rtlCol="0">
            <a:spAutoFit/>
          </a:bodyPr>
          <a:lstStyle/>
          <a:p>
            <a:pPr marL="12700">
              <a:lnSpc>
                <a:spcPct val="100000"/>
              </a:lnSpc>
              <a:spcBef>
                <a:spcPts val="100"/>
              </a:spcBef>
            </a:pPr>
            <a:r>
              <a:rPr lang="en-GB" spc="-245" dirty="0"/>
              <a:t>PERSON SPECIFICATION</a:t>
            </a:r>
            <a:endParaRPr spc="-265" dirty="0"/>
          </a:p>
        </p:txBody>
      </p:sp>
      <p:sp>
        <p:nvSpPr>
          <p:cNvPr id="3" name="object 3"/>
          <p:cNvSpPr/>
          <p:nvPr/>
        </p:nvSpPr>
        <p:spPr>
          <a:xfrm>
            <a:off x="1016000" y="1855214"/>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txBox="1"/>
          <p:nvPr/>
        </p:nvSpPr>
        <p:spPr>
          <a:xfrm>
            <a:off x="1044575" y="2072927"/>
            <a:ext cx="16227425" cy="7551426"/>
          </a:xfrm>
          <a:prstGeom prst="rect">
            <a:avLst/>
          </a:prstGeom>
        </p:spPr>
        <p:txBody>
          <a:bodyPr vert="horz" wrap="square" lIns="0" tIns="71755" rIns="0" bIns="0" rtlCol="0">
            <a:spAutoFit/>
          </a:bodyPr>
          <a:lstStyle/>
          <a:p>
            <a:pPr marL="12700">
              <a:spcBef>
                <a:spcPts val="565"/>
              </a:spcBef>
            </a:pPr>
            <a:r>
              <a:rPr lang="en-GB" sz="1800" b="1" spc="-10" dirty="0">
                <a:solidFill>
                  <a:srgbClr val="FFFFFF"/>
                </a:solidFill>
                <a:latin typeface="Calibri"/>
                <a:cs typeface="Calibri"/>
              </a:rPr>
              <a:t>Qualifications/Education/Training</a:t>
            </a:r>
          </a:p>
          <a:p>
            <a:pPr marL="12700">
              <a:spcBef>
                <a:spcPts val="565"/>
              </a:spcBef>
            </a:pPr>
            <a:r>
              <a:rPr lang="en-GB" b="1" u="sng" spc="-10" dirty="0">
                <a:solidFill>
                  <a:srgbClr val="FFFFFF"/>
                </a:solidFill>
                <a:latin typeface="Calibri"/>
                <a:cs typeface="Calibri"/>
              </a:rPr>
              <a:t>Essential</a:t>
            </a:r>
          </a:p>
          <a:p>
            <a:pPr marL="298450" indent="-285750">
              <a:spcBef>
                <a:spcPts val="565"/>
              </a:spcBef>
              <a:buFont typeface="Arial" panose="020B0604020202020204" pitchFamily="34" charset="0"/>
              <a:buChar char="•"/>
            </a:pPr>
            <a:r>
              <a:rPr lang="en-GB" sz="1800" spc="-10" dirty="0">
                <a:solidFill>
                  <a:srgbClr val="FFFFFF"/>
                </a:solidFill>
                <a:latin typeface="Calibri"/>
                <a:cs typeface="Calibri"/>
              </a:rPr>
              <a:t>Qualified to Level 2 (5 GCSE’s A-C including English and Maths)</a:t>
            </a:r>
          </a:p>
          <a:p>
            <a:pPr marL="298450" indent="-285750">
              <a:spcBef>
                <a:spcPts val="565"/>
              </a:spcBef>
              <a:buFont typeface="Arial" panose="020B0604020202020204" pitchFamily="34" charset="0"/>
              <a:buChar char="•"/>
            </a:pPr>
            <a:r>
              <a:rPr lang="en-GB" spc="-10" dirty="0">
                <a:solidFill>
                  <a:srgbClr val="FFFFFF"/>
                </a:solidFill>
                <a:latin typeface="Calibri"/>
                <a:cs typeface="Calibri"/>
              </a:rPr>
              <a:t>Evidence of continuing professional development and training</a:t>
            </a:r>
          </a:p>
          <a:p>
            <a:pPr marL="298450" indent="-285750">
              <a:spcBef>
                <a:spcPts val="565"/>
              </a:spcBef>
              <a:buFont typeface="Arial" panose="020B0604020202020204" pitchFamily="34" charset="0"/>
              <a:buChar char="•"/>
            </a:pPr>
            <a:r>
              <a:rPr lang="en-GB" sz="1800" dirty="0">
                <a:solidFill>
                  <a:srgbClr val="FFFFFF"/>
                </a:solidFill>
                <a:latin typeface="Calibri"/>
                <a:cs typeface="Calibri"/>
              </a:rPr>
              <a:t>Experience of delivering sport and / or working in underserved areas within Yorkshire &amp; Humber.</a:t>
            </a:r>
          </a:p>
          <a:p>
            <a:pPr marL="298450" indent="-285750">
              <a:spcBef>
                <a:spcPts val="565"/>
              </a:spcBef>
              <a:buFont typeface="Arial" panose="020B0604020202020204" pitchFamily="34" charset="0"/>
              <a:buChar char="•"/>
            </a:pPr>
            <a:endParaRPr lang="en-GB" sz="1800" dirty="0">
              <a:latin typeface="Calibri"/>
              <a:cs typeface="Calibri"/>
            </a:endParaRPr>
          </a:p>
          <a:p>
            <a:pPr marL="12700">
              <a:lnSpc>
                <a:spcPct val="100000"/>
              </a:lnSpc>
              <a:spcBef>
                <a:spcPts val="565"/>
              </a:spcBef>
            </a:pPr>
            <a:r>
              <a:rPr lang="en-GB" sz="1800" b="1" u="sng" spc="-10" dirty="0">
                <a:solidFill>
                  <a:srgbClr val="FFFFFF"/>
                </a:solidFill>
                <a:latin typeface="Calibri"/>
                <a:cs typeface="Calibri"/>
              </a:rPr>
              <a:t>Desirable</a:t>
            </a:r>
          </a:p>
          <a:p>
            <a:pPr marL="298450" indent="-285750">
              <a:lnSpc>
                <a:spcPct val="100000"/>
              </a:lnSpc>
              <a:spcBef>
                <a:spcPts val="565"/>
              </a:spcBef>
              <a:buFont typeface="Arial" panose="020B0604020202020204" pitchFamily="34" charset="0"/>
              <a:buChar char="•"/>
            </a:pPr>
            <a:r>
              <a:rPr lang="en-GB" spc="-10" dirty="0">
                <a:solidFill>
                  <a:srgbClr val="FFFFFF"/>
                </a:solidFill>
                <a:latin typeface="Calibri"/>
                <a:cs typeface="Calibri"/>
              </a:rPr>
              <a:t>Level 3 Award in Education and Training (formerly Preparing to Teach in the Lifelong Learning Sector’) or other equivalent tutoring qualification, or willingness to work towards</a:t>
            </a:r>
          </a:p>
          <a:p>
            <a:pPr marL="298450" indent="-285750">
              <a:lnSpc>
                <a:spcPct val="100000"/>
              </a:lnSpc>
              <a:spcBef>
                <a:spcPts val="565"/>
              </a:spcBef>
              <a:buFont typeface="Arial" panose="020B0604020202020204" pitchFamily="34" charset="0"/>
              <a:buChar char="•"/>
            </a:pPr>
            <a:endParaRPr lang="en-GB" b="1" spc="-10" dirty="0">
              <a:solidFill>
                <a:srgbClr val="FFFFFF"/>
              </a:solidFill>
              <a:latin typeface="Calibri"/>
              <a:cs typeface="Calibri"/>
            </a:endParaRPr>
          </a:p>
          <a:p>
            <a:pPr marL="12700">
              <a:lnSpc>
                <a:spcPct val="100000"/>
              </a:lnSpc>
              <a:spcBef>
                <a:spcPts val="565"/>
              </a:spcBef>
            </a:pPr>
            <a:r>
              <a:rPr sz="1800" b="1" u="sng" spc="-10" dirty="0">
                <a:solidFill>
                  <a:srgbClr val="FFFFFF"/>
                </a:solidFill>
                <a:latin typeface="Calibri"/>
                <a:cs typeface="Calibri"/>
              </a:rPr>
              <a:t>Experience</a:t>
            </a:r>
            <a:endParaRPr sz="1800" u="sng" dirty="0">
              <a:latin typeface="Calibri"/>
              <a:cs typeface="Calibri"/>
            </a:endParaRP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of providing face-to-face support to a network of local organisations.</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of project management.</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of planning and delivery of meetings and events.</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of collecting relevant evidence, feedback and monitoring data to evaluate the effectiveness of projects.</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of working with local, regional and national organisations.</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of co-ordinating and/or delivering training opportunities.</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Knowledge or experience of programmes designed to engage young people in to volunteering and training opportunities.</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of managing staff or contractors to deliver effectively.</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 </a:t>
            </a:r>
            <a:r>
              <a:rPr sz="1800" dirty="0">
                <a:solidFill>
                  <a:srgbClr val="FFFFFF"/>
                </a:solidFill>
                <a:latin typeface="Calibri"/>
                <a:cs typeface="Calibri"/>
              </a:rPr>
              <a:t>Excellent</a:t>
            </a:r>
            <a:r>
              <a:rPr sz="1800" spc="-45" dirty="0">
                <a:solidFill>
                  <a:srgbClr val="FFFFFF"/>
                </a:solidFill>
                <a:latin typeface="Calibri"/>
                <a:cs typeface="Calibri"/>
              </a:rPr>
              <a:t> </a:t>
            </a:r>
            <a:r>
              <a:rPr sz="1800" spc="-10" dirty="0">
                <a:solidFill>
                  <a:srgbClr val="FFFFFF"/>
                </a:solidFill>
                <a:latin typeface="Calibri"/>
                <a:cs typeface="Calibri"/>
              </a:rPr>
              <a:t>organisational</a:t>
            </a:r>
            <a:r>
              <a:rPr sz="1800" spc="-40" dirty="0">
                <a:solidFill>
                  <a:srgbClr val="FFFFFF"/>
                </a:solidFill>
                <a:latin typeface="Calibri"/>
                <a:cs typeface="Calibri"/>
              </a:rPr>
              <a:t> </a:t>
            </a:r>
            <a:r>
              <a:rPr sz="1800" dirty="0">
                <a:solidFill>
                  <a:srgbClr val="FFFFFF"/>
                </a:solidFill>
                <a:latin typeface="Calibri"/>
                <a:cs typeface="Calibri"/>
              </a:rPr>
              <a:t>and</a:t>
            </a:r>
            <a:r>
              <a:rPr sz="1800" spc="-45" dirty="0">
                <a:solidFill>
                  <a:srgbClr val="FFFFFF"/>
                </a:solidFill>
                <a:latin typeface="Calibri"/>
                <a:cs typeface="Calibri"/>
              </a:rPr>
              <a:t> </a:t>
            </a:r>
            <a:r>
              <a:rPr sz="1800" dirty="0">
                <a:solidFill>
                  <a:srgbClr val="FFFFFF"/>
                </a:solidFill>
                <a:latin typeface="Calibri"/>
                <a:cs typeface="Calibri"/>
              </a:rPr>
              <a:t>time</a:t>
            </a:r>
            <a:r>
              <a:rPr sz="1800" spc="-40" dirty="0">
                <a:solidFill>
                  <a:srgbClr val="FFFFFF"/>
                </a:solidFill>
                <a:latin typeface="Calibri"/>
                <a:cs typeface="Calibri"/>
              </a:rPr>
              <a:t> </a:t>
            </a:r>
            <a:r>
              <a:rPr sz="1800" spc="-10" dirty="0">
                <a:solidFill>
                  <a:srgbClr val="FFFFFF"/>
                </a:solidFill>
                <a:latin typeface="Calibri"/>
                <a:cs typeface="Calibri"/>
              </a:rPr>
              <a:t>management</a:t>
            </a:r>
            <a:r>
              <a:rPr sz="1800" spc="-45" dirty="0">
                <a:solidFill>
                  <a:srgbClr val="FFFFFF"/>
                </a:solidFill>
                <a:latin typeface="Calibri"/>
                <a:cs typeface="Calibri"/>
              </a:rPr>
              <a:t> </a:t>
            </a:r>
            <a:r>
              <a:rPr sz="1800" dirty="0">
                <a:solidFill>
                  <a:srgbClr val="FFFFFF"/>
                </a:solidFill>
                <a:latin typeface="Calibri"/>
                <a:cs typeface="Calibri"/>
              </a:rPr>
              <a:t>skills</a:t>
            </a:r>
            <a:r>
              <a:rPr sz="1800" spc="-40" dirty="0">
                <a:solidFill>
                  <a:srgbClr val="FFFFFF"/>
                </a:solidFill>
                <a:latin typeface="Calibri"/>
                <a:cs typeface="Calibri"/>
              </a:rPr>
              <a:t> </a:t>
            </a:r>
            <a:r>
              <a:rPr sz="1800" dirty="0">
                <a:solidFill>
                  <a:srgbClr val="FFFFFF"/>
                </a:solidFill>
                <a:latin typeface="Calibri"/>
                <a:cs typeface="Calibri"/>
              </a:rPr>
              <a:t>with</a:t>
            </a:r>
            <a:r>
              <a:rPr sz="1800" spc="-40" dirty="0">
                <a:solidFill>
                  <a:srgbClr val="FFFFFF"/>
                </a:solidFill>
                <a:latin typeface="Calibri"/>
                <a:cs typeface="Calibri"/>
              </a:rPr>
              <a:t> </a:t>
            </a:r>
            <a:r>
              <a:rPr sz="1800" dirty="0">
                <a:solidFill>
                  <a:srgbClr val="FFFFFF"/>
                </a:solidFill>
                <a:latin typeface="Calibri"/>
                <a:cs typeface="Calibri"/>
              </a:rPr>
              <a:t>the</a:t>
            </a:r>
            <a:r>
              <a:rPr sz="1800" spc="-45" dirty="0">
                <a:solidFill>
                  <a:srgbClr val="FFFFFF"/>
                </a:solidFill>
                <a:latin typeface="Calibri"/>
                <a:cs typeface="Calibri"/>
              </a:rPr>
              <a:t> </a:t>
            </a:r>
            <a:r>
              <a:rPr sz="1800" dirty="0">
                <a:solidFill>
                  <a:srgbClr val="FFFFFF"/>
                </a:solidFill>
                <a:latin typeface="Calibri"/>
                <a:cs typeface="Calibri"/>
              </a:rPr>
              <a:t>ability</a:t>
            </a:r>
            <a:r>
              <a:rPr sz="1800" spc="-40" dirty="0">
                <a:solidFill>
                  <a:srgbClr val="FFFFFF"/>
                </a:solidFill>
                <a:latin typeface="Calibri"/>
                <a:cs typeface="Calibri"/>
              </a:rPr>
              <a:t> </a:t>
            </a:r>
            <a:r>
              <a:rPr sz="1800" dirty="0">
                <a:solidFill>
                  <a:srgbClr val="FFFFFF"/>
                </a:solidFill>
                <a:latin typeface="Calibri"/>
                <a:cs typeface="Calibri"/>
              </a:rPr>
              <a:t>to</a:t>
            </a:r>
            <a:r>
              <a:rPr sz="1800" spc="-45" dirty="0">
                <a:solidFill>
                  <a:srgbClr val="FFFFFF"/>
                </a:solidFill>
                <a:latin typeface="Calibri"/>
                <a:cs typeface="Calibri"/>
              </a:rPr>
              <a:t> </a:t>
            </a:r>
            <a:r>
              <a:rPr sz="1800" dirty="0">
                <a:solidFill>
                  <a:srgbClr val="FFFFFF"/>
                </a:solidFill>
                <a:latin typeface="Calibri"/>
                <a:cs typeface="Calibri"/>
              </a:rPr>
              <a:t>prioritise</a:t>
            </a:r>
            <a:r>
              <a:rPr sz="1800" spc="-40" dirty="0">
                <a:solidFill>
                  <a:srgbClr val="FFFFFF"/>
                </a:solidFill>
                <a:latin typeface="Calibri"/>
                <a:cs typeface="Calibri"/>
              </a:rPr>
              <a:t> </a:t>
            </a:r>
            <a:r>
              <a:rPr sz="1800" dirty="0">
                <a:solidFill>
                  <a:srgbClr val="FFFFFF"/>
                </a:solidFill>
                <a:latin typeface="Calibri"/>
                <a:cs typeface="Calibri"/>
              </a:rPr>
              <a:t>work,</a:t>
            </a:r>
            <a:r>
              <a:rPr sz="1800" spc="-40" dirty="0">
                <a:solidFill>
                  <a:srgbClr val="FFFFFF"/>
                </a:solidFill>
                <a:latin typeface="Calibri"/>
                <a:cs typeface="Calibri"/>
              </a:rPr>
              <a:t> </a:t>
            </a:r>
            <a:r>
              <a:rPr sz="1800" dirty="0">
                <a:solidFill>
                  <a:srgbClr val="FFFFFF"/>
                </a:solidFill>
                <a:latin typeface="Calibri"/>
                <a:cs typeface="Calibri"/>
              </a:rPr>
              <a:t>manage</a:t>
            </a:r>
            <a:r>
              <a:rPr sz="1800" spc="-45" dirty="0">
                <a:solidFill>
                  <a:srgbClr val="FFFFFF"/>
                </a:solidFill>
                <a:latin typeface="Calibri"/>
                <a:cs typeface="Calibri"/>
              </a:rPr>
              <a:t> </a:t>
            </a:r>
            <a:r>
              <a:rPr sz="1800" spc="-10" dirty="0">
                <a:solidFill>
                  <a:srgbClr val="FFFFFF"/>
                </a:solidFill>
                <a:latin typeface="Calibri"/>
                <a:cs typeface="Calibri"/>
              </a:rPr>
              <a:t>conflicting</a:t>
            </a:r>
            <a:r>
              <a:rPr sz="1800" spc="-40" dirty="0">
                <a:solidFill>
                  <a:srgbClr val="FFFFFF"/>
                </a:solidFill>
                <a:latin typeface="Calibri"/>
                <a:cs typeface="Calibri"/>
              </a:rPr>
              <a:t> </a:t>
            </a:r>
            <a:r>
              <a:rPr sz="1800" dirty="0">
                <a:solidFill>
                  <a:srgbClr val="FFFFFF"/>
                </a:solidFill>
                <a:latin typeface="Calibri"/>
                <a:cs typeface="Calibri"/>
              </a:rPr>
              <a:t>demands</a:t>
            </a:r>
            <a:r>
              <a:rPr sz="1800" spc="-45" dirty="0">
                <a:solidFill>
                  <a:srgbClr val="FFFFFF"/>
                </a:solidFill>
                <a:latin typeface="Calibri"/>
                <a:cs typeface="Calibri"/>
              </a:rPr>
              <a:t> </a:t>
            </a:r>
            <a:r>
              <a:rPr sz="1800" dirty="0">
                <a:solidFill>
                  <a:srgbClr val="FFFFFF"/>
                </a:solidFill>
                <a:latin typeface="Calibri"/>
                <a:cs typeface="Calibri"/>
              </a:rPr>
              <a:t>and</a:t>
            </a:r>
            <a:r>
              <a:rPr sz="1800" spc="-40" dirty="0">
                <a:solidFill>
                  <a:srgbClr val="FFFFFF"/>
                </a:solidFill>
                <a:latin typeface="Calibri"/>
                <a:cs typeface="Calibri"/>
              </a:rPr>
              <a:t> </a:t>
            </a:r>
            <a:r>
              <a:rPr sz="1800" dirty="0">
                <a:solidFill>
                  <a:srgbClr val="FFFFFF"/>
                </a:solidFill>
                <a:latin typeface="Calibri"/>
                <a:cs typeface="Calibri"/>
              </a:rPr>
              <a:t>meet</a:t>
            </a:r>
            <a:r>
              <a:rPr sz="1800" spc="-40" dirty="0">
                <a:solidFill>
                  <a:srgbClr val="FFFFFF"/>
                </a:solidFill>
                <a:latin typeface="Calibri"/>
                <a:cs typeface="Calibri"/>
              </a:rPr>
              <a:t> </a:t>
            </a:r>
            <a:r>
              <a:rPr sz="1800" dirty="0">
                <a:solidFill>
                  <a:srgbClr val="FFFFFF"/>
                </a:solidFill>
                <a:latin typeface="Calibri"/>
                <a:cs typeface="Calibri"/>
              </a:rPr>
              <a:t>tight</a:t>
            </a:r>
            <a:r>
              <a:rPr sz="1800" spc="-45" dirty="0">
                <a:solidFill>
                  <a:srgbClr val="FFFFFF"/>
                </a:solidFill>
                <a:latin typeface="Calibri"/>
                <a:cs typeface="Calibri"/>
              </a:rPr>
              <a:t> </a:t>
            </a:r>
            <a:r>
              <a:rPr sz="1800" spc="-10" dirty="0">
                <a:solidFill>
                  <a:srgbClr val="FFFFFF"/>
                </a:solidFill>
                <a:latin typeface="Calibri"/>
                <a:cs typeface="Calibri"/>
              </a:rPr>
              <a:t>deadlines.</a:t>
            </a:r>
            <a:endParaRPr lang="en-GB" sz="1800" spc="-10" dirty="0">
              <a:solidFill>
                <a:srgbClr val="FFFFFF"/>
              </a:solidFill>
              <a:latin typeface="Calibri"/>
              <a:cs typeface="Calibri"/>
            </a:endParaRP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 </a:t>
            </a:r>
            <a:r>
              <a:rPr sz="1800" dirty="0">
                <a:solidFill>
                  <a:srgbClr val="FFFFFF"/>
                </a:solidFill>
                <a:latin typeface="Calibri"/>
                <a:cs typeface="Calibri"/>
              </a:rPr>
              <a:t>High</a:t>
            </a:r>
            <a:r>
              <a:rPr sz="1800" spc="-50" dirty="0">
                <a:solidFill>
                  <a:srgbClr val="FFFFFF"/>
                </a:solidFill>
                <a:latin typeface="Calibri"/>
                <a:cs typeface="Calibri"/>
              </a:rPr>
              <a:t> </a:t>
            </a:r>
            <a:r>
              <a:rPr sz="1800" dirty="0">
                <a:solidFill>
                  <a:srgbClr val="FFFFFF"/>
                </a:solidFill>
                <a:latin typeface="Calibri"/>
                <a:cs typeface="Calibri"/>
              </a:rPr>
              <a:t>level</a:t>
            </a:r>
            <a:r>
              <a:rPr sz="1800" spc="-50" dirty="0">
                <a:solidFill>
                  <a:srgbClr val="FFFFFF"/>
                </a:solidFill>
                <a:latin typeface="Calibri"/>
                <a:cs typeface="Calibri"/>
              </a:rPr>
              <a:t> </a:t>
            </a:r>
            <a:r>
              <a:rPr sz="1800" dirty="0">
                <a:solidFill>
                  <a:srgbClr val="FFFFFF"/>
                </a:solidFill>
                <a:latin typeface="Calibri"/>
                <a:cs typeface="Calibri"/>
              </a:rPr>
              <a:t>of</a:t>
            </a:r>
            <a:r>
              <a:rPr sz="1800" spc="-50" dirty="0">
                <a:solidFill>
                  <a:srgbClr val="FFFFFF"/>
                </a:solidFill>
                <a:latin typeface="Calibri"/>
                <a:cs typeface="Calibri"/>
              </a:rPr>
              <a:t> </a:t>
            </a:r>
            <a:r>
              <a:rPr sz="1800" spc="-10" dirty="0">
                <a:solidFill>
                  <a:srgbClr val="FFFFFF"/>
                </a:solidFill>
                <a:latin typeface="Calibri"/>
                <a:cs typeface="Calibri"/>
              </a:rPr>
              <a:t>competence</a:t>
            </a:r>
            <a:r>
              <a:rPr sz="1800" spc="-50" dirty="0">
                <a:solidFill>
                  <a:srgbClr val="FFFFFF"/>
                </a:solidFill>
                <a:latin typeface="Calibri"/>
                <a:cs typeface="Calibri"/>
              </a:rPr>
              <a:t> </a:t>
            </a:r>
            <a:r>
              <a:rPr sz="1800" dirty="0">
                <a:solidFill>
                  <a:srgbClr val="FFFFFF"/>
                </a:solidFill>
                <a:latin typeface="Calibri"/>
                <a:cs typeface="Calibri"/>
              </a:rPr>
              <a:t>in</a:t>
            </a:r>
            <a:r>
              <a:rPr sz="1800" spc="-50" dirty="0">
                <a:solidFill>
                  <a:srgbClr val="FFFFFF"/>
                </a:solidFill>
                <a:latin typeface="Calibri"/>
                <a:cs typeface="Calibri"/>
              </a:rPr>
              <a:t> </a:t>
            </a:r>
            <a:r>
              <a:rPr sz="1800" dirty="0">
                <a:solidFill>
                  <a:srgbClr val="FFFFFF"/>
                </a:solidFill>
                <a:latin typeface="Calibri"/>
                <a:cs typeface="Calibri"/>
              </a:rPr>
              <a:t>use</a:t>
            </a:r>
            <a:r>
              <a:rPr sz="1800" spc="-50" dirty="0">
                <a:solidFill>
                  <a:srgbClr val="FFFFFF"/>
                </a:solidFill>
                <a:latin typeface="Calibri"/>
                <a:cs typeface="Calibri"/>
              </a:rPr>
              <a:t> </a:t>
            </a:r>
            <a:r>
              <a:rPr sz="1800" dirty="0">
                <a:solidFill>
                  <a:srgbClr val="FFFFFF"/>
                </a:solidFill>
                <a:latin typeface="Calibri"/>
                <a:cs typeface="Calibri"/>
              </a:rPr>
              <a:t>of</a:t>
            </a:r>
            <a:r>
              <a:rPr sz="1800" spc="-50" dirty="0">
                <a:solidFill>
                  <a:srgbClr val="FFFFFF"/>
                </a:solidFill>
                <a:latin typeface="Calibri"/>
                <a:cs typeface="Calibri"/>
              </a:rPr>
              <a:t> </a:t>
            </a:r>
            <a:r>
              <a:rPr sz="1800" dirty="0">
                <a:solidFill>
                  <a:srgbClr val="FFFFFF"/>
                </a:solidFill>
                <a:latin typeface="Calibri"/>
                <a:cs typeface="Calibri"/>
              </a:rPr>
              <a:t>IT</a:t>
            </a:r>
            <a:r>
              <a:rPr sz="1800" spc="-50" dirty="0">
                <a:solidFill>
                  <a:srgbClr val="FFFFFF"/>
                </a:solidFill>
                <a:latin typeface="Calibri"/>
                <a:cs typeface="Calibri"/>
              </a:rPr>
              <a:t> </a:t>
            </a:r>
            <a:r>
              <a:rPr sz="1800" dirty="0">
                <a:solidFill>
                  <a:srgbClr val="FFFFFF"/>
                </a:solidFill>
                <a:latin typeface="Calibri"/>
                <a:cs typeface="Calibri"/>
              </a:rPr>
              <a:t>including</a:t>
            </a:r>
            <a:r>
              <a:rPr sz="1800" spc="-50" dirty="0">
                <a:solidFill>
                  <a:srgbClr val="FFFFFF"/>
                </a:solidFill>
                <a:latin typeface="Calibri"/>
                <a:cs typeface="Calibri"/>
              </a:rPr>
              <a:t> </a:t>
            </a:r>
            <a:r>
              <a:rPr sz="1800" dirty="0">
                <a:solidFill>
                  <a:srgbClr val="FFFFFF"/>
                </a:solidFill>
                <a:latin typeface="Calibri"/>
                <a:cs typeface="Calibri"/>
              </a:rPr>
              <a:t>Microsoft</a:t>
            </a:r>
            <a:r>
              <a:rPr sz="1800" spc="-50" dirty="0">
                <a:solidFill>
                  <a:srgbClr val="FFFFFF"/>
                </a:solidFill>
                <a:latin typeface="Calibri"/>
                <a:cs typeface="Calibri"/>
              </a:rPr>
              <a:t> </a:t>
            </a:r>
            <a:r>
              <a:rPr sz="1800" dirty="0">
                <a:solidFill>
                  <a:srgbClr val="FFFFFF"/>
                </a:solidFill>
                <a:latin typeface="Calibri"/>
                <a:cs typeface="Calibri"/>
              </a:rPr>
              <a:t>Office</a:t>
            </a:r>
            <a:r>
              <a:rPr sz="1800" spc="-50" dirty="0">
                <a:solidFill>
                  <a:srgbClr val="FFFFFF"/>
                </a:solidFill>
                <a:latin typeface="Calibri"/>
                <a:cs typeface="Calibri"/>
              </a:rPr>
              <a:t> </a:t>
            </a:r>
            <a:r>
              <a:rPr sz="1800" dirty="0">
                <a:solidFill>
                  <a:srgbClr val="FFFFFF"/>
                </a:solidFill>
                <a:latin typeface="Calibri"/>
                <a:cs typeface="Calibri"/>
              </a:rPr>
              <a:t>packages</a:t>
            </a:r>
            <a:r>
              <a:rPr sz="1800" spc="-50" dirty="0">
                <a:solidFill>
                  <a:srgbClr val="FFFFFF"/>
                </a:solidFill>
                <a:latin typeface="Calibri"/>
                <a:cs typeface="Calibri"/>
              </a:rPr>
              <a:t> </a:t>
            </a:r>
            <a:r>
              <a:rPr sz="1800" dirty="0">
                <a:solidFill>
                  <a:srgbClr val="FFFFFF"/>
                </a:solidFill>
                <a:latin typeface="Calibri"/>
                <a:cs typeface="Calibri"/>
              </a:rPr>
              <a:t>and</a:t>
            </a:r>
            <a:r>
              <a:rPr sz="1800" spc="-50" dirty="0">
                <a:solidFill>
                  <a:srgbClr val="FFFFFF"/>
                </a:solidFill>
                <a:latin typeface="Calibri"/>
                <a:cs typeface="Calibri"/>
              </a:rPr>
              <a:t> </a:t>
            </a:r>
            <a:r>
              <a:rPr sz="1800" dirty="0">
                <a:solidFill>
                  <a:srgbClr val="FFFFFF"/>
                </a:solidFill>
                <a:latin typeface="Calibri"/>
                <a:cs typeface="Calibri"/>
              </a:rPr>
              <a:t>database</a:t>
            </a:r>
            <a:r>
              <a:rPr sz="1800" spc="-50" dirty="0">
                <a:solidFill>
                  <a:srgbClr val="FFFFFF"/>
                </a:solidFill>
                <a:latin typeface="Calibri"/>
                <a:cs typeface="Calibri"/>
              </a:rPr>
              <a:t> </a:t>
            </a:r>
            <a:r>
              <a:rPr sz="1800" dirty="0">
                <a:solidFill>
                  <a:srgbClr val="FFFFFF"/>
                </a:solidFill>
                <a:latin typeface="Calibri"/>
                <a:cs typeface="Calibri"/>
              </a:rPr>
              <a:t>design</a:t>
            </a:r>
            <a:r>
              <a:rPr sz="1800" spc="-50" dirty="0">
                <a:solidFill>
                  <a:srgbClr val="FFFFFF"/>
                </a:solidFill>
                <a:latin typeface="Calibri"/>
                <a:cs typeface="Calibri"/>
              </a:rPr>
              <a:t> </a:t>
            </a:r>
            <a:r>
              <a:rPr sz="1800" dirty="0">
                <a:solidFill>
                  <a:srgbClr val="FFFFFF"/>
                </a:solidFill>
                <a:latin typeface="Calibri"/>
                <a:cs typeface="Calibri"/>
              </a:rPr>
              <a:t>and</a:t>
            </a:r>
            <a:r>
              <a:rPr sz="1800" spc="-50" dirty="0">
                <a:solidFill>
                  <a:srgbClr val="FFFFFF"/>
                </a:solidFill>
                <a:latin typeface="Calibri"/>
                <a:cs typeface="Calibri"/>
              </a:rPr>
              <a:t> </a:t>
            </a:r>
            <a:r>
              <a:rPr sz="1800" spc="-20" dirty="0">
                <a:solidFill>
                  <a:srgbClr val="FFFFFF"/>
                </a:solidFill>
                <a:latin typeface="Calibri"/>
                <a:cs typeface="Calibri"/>
              </a:rPr>
              <a:t>use.</a:t>
            </a:r>
            <a:endParaRPr lang="en-GB" sz="1800" spc="-20" dirty="0">
              <a:solidFill>
                <a:srgbClr val="FFFFFF"/>
              </a:solidFill>
              <a:latin typeface="Calibri"/>
              <a:cs typeface="Calibri"/>
            </a:endParaRPr>
          </a:p>
          <a:p>
            <a:pPr marL="236854" indent="-224154">
              <a:lnSpc>
                <a:spcPct val="100000"/>
              </a:lnSpc>
              <a:spcBef>
                <a:spcPts val="465"/>
              </a:spcBef>
              <a:buSzPct val="97222"/>
              <a:buAutoNum type="arabicPeriod"/>
              <a:tabLst>
                <a:tab pos="236854" algn="l"/>
              </a:tabLst>
            </a:pPr>
            <a:r>
              <a:rPr lang="en-GB" spc="-20" dirty="0">
                <a:solidFill>
                  <a:srgbClr val="FFFFFF"/>
                </a:solidFill>
                <a:latin typeface="Calibri"/>
                <a:cs typeface="Calibri"/>
              </a:rPr>
              <a:t> </a:t>
            </a:r>
            <a:r>
              <a:rPr sz="1800" dirty="0">
                <a:solidFill>
                  <a:srgbClr val="FFFFFF"/>
                </a:solidFill>
                <a:latin typeface="Calibri"/>
                <a:cs typeface="Calibri"/>
              </a:rPr>
              <a:t>Expert</a:t>
            </a:r>
            <a:r>
              <a:rPr sz="1800" spc="-45" dirty="0">
                <a:solidFill>
                  <a:srgbClr val="FFFFFF"/>
                </a:solidFill>
                <a:latin typeface="Calibri"/>
                <a:cs typeface="Calibri"/>
              </a:rPr>
              <a:t> </a:t>
            </a:r>
            <a:r>
              <a:rPr sz="1800" spc="-10" dirty="0">
                <a:solidFill>
                  <a:srgbClr val="FFFFFF"/>
                </a:solidFill>
                <a:latin typeface="Calibri"/>
                <a:cs typeface="Calibri"/>
              </a:rPr>
              <a:t>knowledge</a:t>
            </a:r>
            <a:r>
              <a:rPr sz="1800" spc="-40" dirty="0">
                <a:solidFill>
                  <a:srgbClr val="FFFFFF"/>
                </a:solidFill>
                <a:latin typeface="Calibri"/>
                <a:cs typeface="Calibri"/>
              </a:rPr>
              <a:t> </a:t>
            </a:r>
            <a:r>
              <a:rPr sz="1800" dirty="0">
                <a:solidFill>
                  <a:srgbClr val="FFFFFF"/>
                </a:solidFill>
                <a:latin typeface="Calibri"/>
                <a:cs typeface="Calibri"/>
              </a:rPr>
              <a:t>of</a:t>
            </a:r>
            <a:r>
              <a:rPr sz="1800" spc="-40" dirty="0">
                <a:solidFill>
                  <a:srgbClr val="FFFFFF"/>
                </a:solidFill>
                <a:latin typeface="Calibri"/>
                <a:cs typeface="Calibri"/>
              </a:rPr>
              <a:t> </a:t>
            </a:r>
            <a:r>
              <a:rPr sz="1800" spc="-10" dirty="0">
                <a:solidFill>
                  <a:srgbClr val="FFFFFF"/>
                </a:solidFill>
                <a:latin typeface="Calibri"/>
                <a:cs typeface="Calibri"/>
              </a:rPr>
              <a:t>fundraising</a:t>
            </a:r>
            <a:r>
              <a:rPr sz="1800" spc="-40" dirty="0">
                <a:solidFill>
                  <a:srgbClr val="FFFFFF"/>
                </a:solidFill>
                <a:latin typeface="Calibri"/>
                <a:cs typeface="Calibri"/>
              </a:rPr>
              <a:t> </a:t>
            </a:r>
            <a:r>
              <a:rPr sz="1800" dirty="0">
                <a:solidFill>
                  <a:srgbClr val="FFFFFF"/>
                </a:solidFill>
                <a:latin typeface="Calibri"/>
                <a:cs typeface="Calibri"/>
              </a:rPr>
              <a:t>law,</a:t>
            </a:r>
            <a:r>
              <a:rPr sz="1800" spc="-45" dirty="0">
                <a:solidFill>
                  <a:srgbClr val="FFFFFF"/>
                </a:solidFill>
                <a:latin typeface="Calibri"/>
                <a:cs typeface="Calibri"/>
              </a:rPr>
              <a:t> </a:t>
            </a:r>
            <a:r>
              <a:rPr sz="1800" dirty="0">
                <a:solidFill>
                  <a:srgbClr val="FFFFFF"/>
                </a:solidFill>
                <a:latin typeface="Calibri"/>
                <a:cs typeface="Calibri"/>
              </a:rPr>
              <a:t>standards,</a:t>
            </a:r>
            <a:r>
              <a:rPr sz="1800" spc="-40" dirty="0">
                <a:solidFill>
                  <a:srgbClr val="FFFFFF"/>
                </a:solidFill>
                <a:latin typeface="Calibri"/>
                <a:cs typeface="Calibri"/>
              </a:rPr>
              <a:t> </a:t>
            </a:r>
            <a:r>
              <a:rPr sz="1800" dirty="0">
                <a:solidFill>
                  <a:srgbClr val="FFFFFF"/>
                </a:solidFill>
                <a:latin typeface="Calibri"/>
                <a:cs typeface="Calibri"/>
              </a:rPr>
              <a:t>and</a:t>
            </a:r>
            <a:r>
              <a:rPr sz="1800" spc="-40" dirty="0">
                <a:solidFill>
                  <a:srgbClr val="FFFFFF"/>
                </a:solidFill>
                <a:latin typeface="Calibri"/>
                <a:cs typeface="Calibri"/>
              </a:rPr>
              <a:t> </a:t>
            </a:r>
            <a:r>
              <a:rPr sz="1800" dirty="0">
                <a:solidFill>
                  <a:srgbClr val="FFFFFF"/>
                </a:solidFill>
                <a:latin typeface="Calibri"/>
                <a:cs typeface="Calibri"/>
              </a:rPr>
              <a:t>best</a:t>
            </a:r>
            <a:r>
              <a:rPr sz="1800" spc="-40" dirty="0">
                <a:solidFill>
                  <a:srgbClr val="FFFFFF"/>
                </a:solidFill>
                <a:latin typeface="Calibri"/>
                <a:cs typeface="Calibri"/>
              </a:rPr>
              <a:t> </a:t>
            </a:r>
            <a:r>
              <a:rPr sz="1800" spc="-10" dirty="0">
                <a:solidFill>
                  <a:srgbClr val="FFFFFF"/>
                </a:solidFill>
                <a:latin typeface="Calibri"/>
                <a:cs typeface="Calibri"/>
              </a:rPr>
              <a:t>practice</a:t>
            </a:r>
            <a:r>
              <a:rPr lang="en-GB" sz="1800" spc="-10" dirty="0">
                <a:solidFill>
                  <a:srgbClr val="FFFFFF"/>
                </a:solidFill>
                <a:latin typeface="Calibri"/>
                <a:cs typeface="Calibri"/>
              </a:rPr>
              <a:t>.</a:t>
            </a:r>
            <a:endParaRPr sz="1800" dirty="0">
              <a:latin typeface="Calibri"/>
              <a:cs typeface="Calibri"/>
            </a:endParaRPr>
          </a:p>
        </p:txBody>
      </p:sp>
      <p:sp>
        <p:nvSpPr>
          <p:cNvPr id="5" name="object 5"/>
          <p:cNvSpPr/>
          <p:nvPr/>
        </p:nvSpPr>
        <p:spPr>
          <a:xfrm>
            <a:off x="17456587" y="0"/>
            <a:ext cx="831850" cy="10287000"/>
          </a:xfrm>
          <a:custGeom>
            <a:avLst/>
            <a:gdLst/>
            <a:ahLst/>
            <a:cxnLst/>
            <a:rect l="l" t="t" r="r" b="b"/>
            <a:pathLst>
              <a:path w="831850" h="10287000">
                <a:moveTo>
                  <a:pt x="831411" y="10286999"/>
                </a:moveTo>
                <a:lnTo>
                  <a:pt x="0" y="10286999"/>
                </a:lnTo>
                <a:lnTo>
                  <a:pt x="0" y="0"/>
                </a:lnTo>
                <a:lnTo>
                  <a:pt x="831411" y="0"/>
                </a:lnTo>
                <a:lnTo>
                  <a:pt x="831411" y="10286999"/>
                </a:lnTo>
                <a:close/>
              </a:path>
            </a:pathLst>
          </a:custGeom>
          <a:solidFill>
            <a:srgbClr val="C7263D"/>
          </a:solidFill>
        </p:spPr>
        <p:txBody>
          <a:bodyPr wrap="square" lIns="0" tIns="0" rIns="0" bIns="0" rtlCol="0"/>
          <a:lstStyle/>
          <a:p>
            <a:endParaRPr/>
          </a:p>
        </p:txBody>
      </p:sp>
      <p:sp>
        <p:nvSpPr>
          <p:cNvPr id="6" name="object 6"/>
          <p:cNvSpPr txBox="1"/>
          <p:nvPr/>
        </p:nvSpPr>
        <p:spPr>
          <a:xfrm>
            <a:off x="17964368" y="9883342"/>
            <a:ext cx="128905" cy="254000"/>
          </a:xfrm>
          <a:prstGeom prst="rect">
            <a:avLst/>
          </a:prstGeom>
        </p:spPr>
        <p:txBody>
          <a:bodyPr vert="horz" wrap="square" lIns="0" tIns="0" rIns="0" bIns="0" rtlCol="0">
            <a:spAutoFit/>
          </a:bodyPr>
          <a:lstStyle/>
          <a:p>
            <a:pPr>
              <a:lnSpc>
                <a:spcPts val="1900"/>
              </a:lnSpc>
            </a:pPr>
            <a:r>
              <a:rPr sz="2000" b="1" spc="-50" dirty="0">
                <a:solidFill>
                  <a:srgbClr val="FFFFFF"/>
                </a:solidFill>
                <a:latin typeface="Calibri"/>
                <a:cs typeface="Calibri"/>
              </a:rPr>
              <a:t>9</a:t>
            </a:r>
            <a:endParaRPr sz="2000">
              <a:latin typeface="Calibri"/>
              <a:cs typeface="Calibri"/>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2000"/>
              </a:lnSpc>
            </a:pPr>
            <a:fld id="{81D60167-4931-47E6-BA6A-407CBD079E47}" type="slidenum">
              <a:rPr spc="-25" dirty="0"/>
              <a:t>9</a:t>
            </a:fld>
            <a:endParaRPr spc="-2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4017BAA6435341B60717D464D1B494" ma:contentTypeVersion="17" ma:contentTypeDescription="Create a new document." ma:contentTypeScope="" ma:versionID="683504690f5147642267b8c3e4ddbba8">
  <xsd:schema xmlns:xsd="http://www.w3.org/2001/XMLSchema" xmlns:xs="http://www.w3.org/2001/XMLSchema" xmlns:p="http://schemas.microsoft.com/office/2006/metadata/properties" xmlns:ns2="466190fe-a96a-4ad0-afdc-68b9082f2d8f" xmlns:ns3="bb732b9f-c35a-4667-8cf9-75398231ea72" targetNamespace="http://schemas.microsoft.com/office/2006/metadata/properties" ma:root="true" ma:fieldsID="87fb8ccd212bfcbf684a33454fdb1cf7" ns2:_="" ns3:_="">
    <xsd:import namespace="466190fe-a96a-4ad0-afdc-68b9082f2d8f"/>
    <xsd:import namespace="bb732b9f-c35a-4667-8cf9-75398231ea7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190fe-a96a-4ad0-afdc-68b9082f2d8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a3c5432-ed53-4529-8f2c-34e29df83485}" ma:internalName="TaxCatchAll" ma:showField="CatchAllData" ma:web="466190fe-a96a-4ad0-afdc-68b9082f2d8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b732b9f-c35a-4667-8cf9-75398231ea7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a8cf889-1636-4ad7-84b8-517ce47ff9c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b732b9f-c35a-4667-8cf9-75398231ea72">
      <Terms xmlns="http://schemas.microsoft.com/office/infopath/2007/PartnerControls"/>
    </lcf76f155ced4ddcb4097134ff3c332f>
    <TaxCatchAll xmlns="466190fe-a96a-4ad0-afdc-68b9082f2d8f" xsi:nil="true"/>
  </documentManagement>
</p:properties>
</file>

<file path=customXml/itemProps1.xml><?xml version="1.0" encoding="utf-8"?>
<ds:datastoreItem xmlns:ds="http://schemas.openxmlformats.org/officeDocument/2006/customXml" ds:itemID="{F9574669-EA79-4E28-9A9A-9493597581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6190fe-a96a-4ad0-afdc-68b9082f2d8f"/>
    <ds:schemaRef ds:uri="bb732b9f-c35a-4667-8cf9-75398231ea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E60835-6585-4741-A75E-698599058BA1}">
  <ds:schemaRefs>
    <ds:schemaRef ds:uri="http://schemas.microsoft.com/sharepoint/v3/contenttype/forms"/>
  </ds:schemaRefs>
</ds:datastoreItem>
</file>

<file path=customXml/itemProps3.xml><?xml version="1.0" encoding="utf-8"?>
<ds:datastoreItem xmlns:ds="http://schemas.openxmlformats.org/officeDocument/2006/customXml" ds:itemID="{DD9DA75B-8CCB-43F9-98C7-96FAC52E095F}">
  <ds:schemaRefs>
    <ds:schemaRef ds:uri="http://schemas.microsoft.com/office/2006/metadata/properties"/>
    <ds:schemaRef ds:uri="http://schemas.microsoft.com/office/infopath/2007/PartnerControls"/>
    <ds:schemaRef ds:uri="bb732b9f-c35a-4667-8cf9-75398231ea72"/>
    <ds:schemaRef ds:uri="466190fe-a96a-4ad0-afdc-68b9082f2d8f"/>
  </ds:schemaRefs>
</ds:datastoreItem>
</file>

<file path=docProps/app.xml><?xml version="1.0" encoding="utf-8"?>
<Properties xmlns="http://schemas.openxmlformats.org/officeDocument/2006/extended-properties" xmlns:vt="http://schemas.openxmlformats.org/officeDocument/2006/docPropsVTypes">
  <Template/>
  <TotalTime>395</TotalTime>
  <Words>2357</Words>
  <Application>Microsoft Office PowerPoint</Application>
  <PresentationFormat>Custom</PresentationFormat>
  <Paragraphs>183</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CONTENTS</vt:lpstr>
      <vt:lpstr>ABOUT STREETGAMES</vt:lpstr>
      <vt:lpstr>OUR VALUES</vt:lpstr>
      <vt:lpstr>OUR COMMITMENTS</vt:lpstr>
      <vt:lpstr> EQUALITY, DIVERSITY, INCLUSION and BELONGING</vt:lpstr>
      <vt:lpstr>JOB DESCRIPTION</vt:lpstr>
      <vt:lpstr>KEY RESPONSIBILITIES</vt:lpstr>
      <vt:lpstr>PERSON SPECIFICATION</vt:lpstr>
      <vt:lpstr>PERSON SPECIFICATION CONTINUED…</vt:lpstr>
      <vt:lpstr>HOW TO APPLY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StreetGames</dc:title>
  <dc:creator>Jamie W</dc:creator>
  <cp:keywords>DAGGnrZXMJQ,BAEwEm22nsM</cp:keywords>
  <cp:lastModifiedBy>Rebecca Rus-Schupler</cp:lastModifiedBy>
  <cp:revision>8</cp:revision>
  <dcterms:created xsi:type="dcterms:W3CDTF">2024-07-24T11:14:33Z</dcterms:created>
  <dcterms:modified xsi:type="dcterms:W3CDTF">2025-10-14T10:37:39Z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2024-05-31T00:00:00Z</vt:filetime>
  </property>
  <property fmtid="{D5CDD505-2E9C-101B-9397-08002B2CF9AE}" pid="3" name="Creator">
    <vt:lpwstr>Canva</vt:lpwstr>
  </property>
  <property fmtid="{D5CDD505-2E9C-101B-9397-08002B2CF9AE}" pid="4" name="LastSaved">
    <vt:filetime>2024-07-24T00:00:00Z</vt:filetime>
  </property>
  <property fmtid="{D5CDD505-2E9C-101B-9397-08002B2CF9AE}" pid="5" name="Producer">
    <vt:lpwstr>Canva</vt:lpwstr>
  </property>
  <property fmtid="{D5CDD505-2E9C-101B-9397-08002B2CF9AE}" pid="6" name="ContentTypeId">
    <vt:lpwstr>0x010100034017BAA6435341B60717D464D1B494</vt:lpwstr>
  </property>
</Properties>
</file>