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0"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10/14/2025</a:t>
            </a:fld>
            <a:endParaRPr lang="en-US"/>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 Id="rId4" Type="http://schemas.openxmlformats.org/officeDocument/2006/relationships/hyperlink" Target="mailto:ian.hepplewhite@streetgam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q08bYSekQ9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dirty="0"/>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a:latin typeface="Calibri"/>
              <a:cs typeface="Calibri"/>
            </a:endParaRPr>
          </a:p>
        </p:txBody>
      </p:sp>
      <p:sp>
        <p:nvSpPr>
          <p:cNvPr id="10" name="object 10"/>
          <p:cNvSpPr txBox="1"/>
          <p:nvPr/>
        </p:nvSpPr>
        <p:spPr>
          <a:xfrm>
            <a:off x="910778" y="7601746"/>
            <a:ext cx="16466819" cy="705321"/>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GB" sz="4500" b="1" spc="-10" dirty="0">
                <a:solidFill>
                  <a:srgbClr val="FFFFFF"/>
                </a:solidFill>
                <a:latin typeface="Calibri"/>
                <a:cs typeface="Calibri"/>
              </a:rPr>
              <a:t>Place Partnership Manager (Y&amp;H/NE)</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 CONTINUED…</a:t>
            </a:r>
            <a:endParaRPr spc="-265" dirty="0"/>
          </a:p>
        </p:txBody>
      </p:sp>
      <p:sp>
        <p:nvSpPr>
          <p:cNvPr id="3" name="object 3"/>
          <p:cNvSpPr/>
          <p:nvPr/>
        </p:nvSpPr>
        <p:spPr>
          <a:xfrm>
            <a:off x="1005114" y="1769641"/>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05114" y="1901781"/>
            <a:ext cx="16228060" cy="4582024"/>
          </a:xfrm>
          <a:prstGeom prst="rect">
            <a:avLst/>
          </a:prstGeom>
        </p:spPr>
        <p:txBody>
          <a:bodyPr vert="horz" wrap="square" lIns="0" tIns="33655" rIns="0" bIns="0" rtlCol="0">
            <a:spAutoFit/>
          </a:bodyPr>
          <a:lstStyle/>
          <a:p>
            <a:pPr marL="12700">
              <a:lnSpc>
                <a:spcPct val="100000"/>
              </a:lnSpc>
              <a:spcBef>
                <a:spcPts val="265"/>
              </a:spcBef>
            </a:pPr>
            <a:r>
              <a:rPr lang="en-GB" sz="1800" b="1" dirty="0">
                <a:solidFill>
                  <a:srgbClr val="FFFFFF"/>
                </a:solidFill>
                <a:latin typeface="Calibri"/>
                <a:cs typeface="Calibri"/>
              </a:rPr>
              <a:t>Skills and Abilities</a:t>
            </a:r>
            <a:endParaRPr lang="en-GB" b="1" dirty="0">
              <a:latin typeface="Calibri"/>
              <a:cs typeface="Calibri"/>
            </a:endParaRPr>
          </a:p>
          <a:p>
            <a:pPr marL="12700">
              <a:lnSpc>
                <a:spcPct val="100000"/>
              </a:lnSpc>
              <a:spcBef>
                <a:spcPts val="265"/>
              </a:spcBef>
            </a:pPr>
            <a:r>
              <a:rPr lang="en-GB" sz="1800" spc="-10" dirty="0">
                <a:solidFill>
                  <a:srgbClr val="FFFFFF"/>
                </a:solidFill>
                <a:latin typeface="Calibri"/>
                <a:cs typeface="Calibri"/>
              </a:rPr>
              <a:t>1. Exceptional project management skills, to ensure that projects can deliver on time, within target and within budget </a:t>
            </a:r>
          </a:p>
          <a:p>
            <a:pPr marL="12700">
              <a:lnSpc>
                <a:spcPct val="100000"/>
              </a:lnSpc>
              <a:spcBef>
                <a:spcPts val="265"/>
              </a:spcBef>
            </a:pPr>
            <a:r>
              <a:rPr lang="en-GB" sz="1800" spc="-10" dirty="0">
                <a:solidFill>
                  <a:srgbClr val="FFFFFF"/>
                </a:solidFill>
                <a:latin typeface="Calibri"/>
                <a:cs typeface="Calibri"/>
              </a:rPr>
              <a:t>2. Excellent verbal communication skills for presenting, persuading, negotiating, facilitating discussion, resolving conflict and providing clear instructions.</a:t>
            </a:r>
          </a:p>
          <a:p>
            <a:pPr marL="12700">
              <a:lnSpc>
                <a:spcPct val="100000"/>
              </a:lnSpc>
              <a:spcBef>
                <a:spcPts val="265"/>
              </a:spcBef>
            </a:pPr>
            <a:r>
              <a:rPr lang="en-GB" sz="1800" spc="-10" dirty="0">
                <a:solidFill>
                  <a:srgbClr val="FFFFFF"/>
                </a:solidFill>
                <a:latin typeface="Calibri"/>
                <a:cs typeface="Calibri"/>
              </a:rPr>
              <a:t>3. Excellent written communication skills, with the ability to produce project plans, reports, proposals and case studies.</a:t>
            </a:r>
          </a:p>
          <a:p>
            <a:pPr marL="12700">
              <a:lnSpc>
                <a:spcPct val="100000"/>
              </a:lnSpc>
              <a:spcBef>
                <a:spcPts val="265"/>
              </a:spcBef>
            </a:pPr>
            <a:r>
              <a:rPr lang="en-GB" sz="1800" spc="-10" dirty="0">
                <a:solidFill>
                  <a:srgbClr val="FFFFFF"/>
                </a:solidFill>
                <a:latin typeface="Calibri"/>
                <a:cs typeface="Calibri"/>
              </a:rPr>
              <a:t>4. Strong people management and customer care skills with the ability to make rapid connections with new partners.</a:t>
            </a:r>
          </a:p>
          <a:p>
            <a:pPr marL="12700">
              <a:lnSpc>
                <a:spcPct val="100000"/>
              </a:lnSpc>
              <a:spcBef>
                <a:spcPts val="265"/>
              </a:spcBef>
            </a:pPr>
            <a:r>
              <a:rPr lang="en-GB" sz="1800" spc="-10" dirty="0">
                <a:solidFill>
                  <a:srgbClr val="FFFFFF"/>
                </a:solidFill>
                <a:latin typeface="Calibri"/>
                <a:cs typeface="Calibri"/>
              </a:rPr>
              <a:t>5. Excellent networking skills, with the ability to build strong relationships. </a:t>
            </a:r>
          </a:p>
          <a:p>
            <a:pPr marL="12700">
              <a:lnSpc>
                <a:spcPct val="100000"/>
              </a:lnSpc>
              <a:spcBef>
                <a:spcPts val="265"/>
              </a:spcBef>
            </a:pPr>
            <a:r>
              <a:rPr lang="en-GB" sz="1800" spc="-10" dirty="0">
                <a:solidFill>
                  <a:srgbClr val="FFFFFF"/>
                </a:solidFill>
                <a:latin typeface="Calibri"/>
                <a:cs typeface="Calibri"/>
              </a:rPr>
              <a:t>6. Excellent teamwork skills with the ability to lead and play a role within a team, including motivating colleagues and team members.</a:t>
            </a:r>
          </a:p>
          <a:p>
            <a:pPr marL="12700">
              <a:lnSpc>
                <a:spcPct val="100000"/>
              </a:lnSpc>
              <a:spcBef>
                <a:spcPts val="265"/>
              </a:spcBef>
            </a:pPr>
            <a:r>
              <a:rPr lang="en-GB" spc="-10" dirty="0">
                <a:solidFill>
                  <a:srgbClr val="FFFFFF"/>
                </a:solidFill>
                <a:latin typeface="Calibri"/>
                <a:cs typeface="Calibri"/>
              </a:rPr>
              <a:t>7. </a:t>
            </a:r>
            <a:r>
              <a:rPr lang="en-GB" sz="1800" dirty="0">
                <a:solidFill>
                  <a:schemeClr val="bg1"/>
                </a:solidFill>
                <a:latin typeface="Calibri"/>
                <a:cs typeface="Calibri"/>
              </a:rPr>
              <a:t>Able to employ a facilitative style with staff and partners in keeping with the culture of the organisation</a:t>
            </a:r>
          </a:p>
          <a:p>
            <a:pPr marL="12700">
              <a:lnSpc>
                <a:spcPct val="100000"/>
              </a:lnSpc>
              <a:spcBef>
                <a:spcPts val="165"/>
              </a:spcBef>
              <a:tabLst>
                <a:tab pos="352425" algn="l"/>
              </a:tabLst>
            </a:pPr>
            <a:r>
              <a:rPr lang="en-GB" sz="1800" dirty="0">
                <a:solidFill>
                  <a:schemeClr val="bg1"/>
                </a:solidFill>
                <a:latin typeface="Calibri"/>
                <a:cs typeface="Calibri"/>
              </a:rPr>
              <a:t>8. Able to identify new and innovate ways to develop and grow projects</a:t>
            </a:r>
          </a:p>
          <a:p>
            <a:pPr marL="12700">
              <a:lnSpc>
                <a:spcPct val="100000"/>
              </a:lnSpc>
              <a:spcBef>
                <a:spcPts val="165"/>
              </a:spcBef>
              <a:tabLst>
                <a:tab pos="352425" algn="l"/>
              </a:tabLst>
            </a:pPr>
            <a:r>
              <a:rPr lang="en-GB" sz="1800" dirty="0">
                <a:solidFill>
                  <a:schemeClr val="bg1"/>
                </a:solidFill>
                <a:latin typeface="Calibri"/>
                <a:cs typeface="Calibri"/>
              </a:rPr>
              <a:t>9. Able to collect, analyse and report on findings of data. Including using findings to inform decision making</a:t>
            </a:r>
          </a:p>
          <a:p>
            <a:pPr marL="12700">
              <a:lnSpc>
                <a:spcPct val="100000"/>
              </a:lnSpc>
              <a:spcBef>
                <a:spcPts val="165"/>
              </a:spcBef>
              <a:tabLst>
                <a:tab pos="352425" algn="l"/>
              </a:tabLst>
            </a:pPr>
            <a:r>
              <a:rPr lang="en-GB" dirty="0">
                <a:solidFill>
                  <a:schemeClr val="bg1"/>
                </a:solidFill>
                <a:latin typeface="Calibri"/>
                <a:cs typeface="Calibri"/>
              </a:rPr>
              <a:t>10. </a:t>
            </a:r>
            <a:r>
              <a:rPr lang="en-GB" sz="1800" dirty="0">
                <a:solidFill>
                  <a:schemeClr val="bg1"/>
                </a:solidFill>
                <a:latin typeface="Calibri"/>
                <a:cs typeface="Calibri"/>
              </a:rPr>
              <a:t>Excellent administration and organisational skills and to be IT proficient, including effective use of Microsoft Word, Excel, Power-point, Outlook, Teams and other video calling platforms.</a:t>
            </a:r>
          </a:p>
          <a:p>
            <a:pPr marL="12700">
              <a:lnSpc>
                <a:spcPct val="100000"/>
              </a:lnSpc>
              <a:spcBef>
                <a:spcPts val="165"/>
              </a:spcBef>
              <a:tabLst>
                <a:tab pos="352425" algn="l"/>
              </a:tabLst>
            </a:pPr>
            <a:r>
              <a:rPr lang="en-GB" sz="1800" dirty="0">
                <a:solidFill>
                  <a:schemeClr val="bg1"/>
                </a:solidFill>
                <a:latin typeface="Calibri"/>
                <a:cs typeface="Calibri"/>
              </a:rPr>
              <a:t>11. Able to deal with conflicting and competing priorities and to prioritise workload; work flexibly in response to the needs of an evolving organisation.</a:t>
            </a:r>
          </a:p>
          <a:p>
            <a:pPr marL="12700">
              <a:lnSpc>
                <a:spcPct val="100000"/>
              </a:lnSpc>
              <a:spcBef>
                <a:spcPts val="165"/>
              </a:spcBef>
              <a:tabLst>
                <a:tab pos="352425" algn="l"/>
              </a:tabLst>
            </a:pPr>
            <a:r>
              <a:rPr lang="en-GB" sz="1800" dirty="0">
                <a:solidFill>
                  <a:schemeClr val="bg1"/>
                </a:solidFill>
                <a:latin typeface="Calibri"/>
                <a:cs typeface="Calibri"/>
              </a:rPr>
              <a:t>12. Able to present a professional image of the organisation with external partners.</a:t>
            </a:r>
            <a:endParaRPr sz="1800" dirty="0">
              <a:solidFill>
                <a:schemeClr val="bg1"/>
              </a:solidFill>
              <a:latin typeface="Calibri"/>
              <a:cs typeface="Calibri"/>
            </a:endParaRPr>
          </a:p>
          <a:p>
            <a:pPr marL="12700" marR="5080">
              <a:lnSpc>
                <a:spcPct val="107600"/>
              </a:lnSpc>
              <a:spcBef>
                <a:spcPts val="5"/>
              </a:spcBef>
              <a:tabLst>
                <a:tab pos="393065" algn="l"/>
              </a:tabLst>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a:p>
          </p:txBody>
        </p:sp>
      </p:grpSp>
      <p:sp>
        <p:nvSpPr>
          <p:cNvPr id="8" name="object 8"/>
          <p:cNvSpPr txBox="1"/>
          <p:nvPr/>
        </p:nvSpPr>
        <p:spPr>
          <a:xfrm>
            <a:off x="1028700" y="6398545"/>
            <a:ext cx="5678170" cy="3567771"/>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r>
              <a:rPr lang="en-GB" sz="1800" spc="-10" dirty="0">
                <a:solidFill>
                  <a:srgbClr val="FFFFFF"/>
                </a:solidFill>
                <a:latin typeface="Calibri"/>
                <a:cs typeface="Calibri"/>
              </a:rPr>
              <a:t> (pro rata)</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r>
              <a:rPr lang="en-GB" sz="1800" spc="-20" dirty="0">
                <a:solidFill>
                  <a:srgbClr val="FFFFFF"/>
                </a:solidFill>
                <a:latin typeface="Calibri"/>
                <a:cs typeface="Calibri"/>
              </a:rPr>
              <a:t> (pro rata)</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4208145" cy="711200"/>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dirty="0"/>
              <a:t>TO</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6573210"/>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Support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FF0000"/>
                </a:solidFill>
                <a:latin typeface="+mj-lt"/>
                <a:ea typeface="+mj-ea"/>
                <a:cs typeface="+mj-cs"/>
              </a:rPr>
              <a:t>Closing date for applications is Mon</a:t>
            </a:r>
            <a:r>
              <a:rPr lang="en-US" b="1" kern="1200" dirty="0">
                <a:solidFill>
                  <a:srgbClr val="FF0000"/>
                </a:solidFill>
                <a:latin typeface="+mj-lt"/>
                <a:ea typeface="+mj-ea"/>
                <a:cs typeface="+mj-cs"/>
              </a:rPr>
              <a:t>day 3</a:t>
            </a:r>
            <a:r>
              <a:rPr lang="en-US" b="1" kern="1200" baseline="30000" dirty="0">
                <a:solidFill>
                  <a:srgbClr val="FF0000"/>
                </a:solidFill>
                <a:latin typeface="+mj-lt"/>
                <a:ea typeface="+mj-ea"/>
                <a:cs typeface="+mj-cs"/>
              </a:rPr>
              <a:t>rd</a:t>
            </a:r>
            <a:r>
              <a:rPr lang="en-US" b="1" kern="1200" dirty="0">
                <a:solidFill>
                  <a:srgbClr val="FF0000"/>
                </a:solidFill>
                <a:latin typeface="+mj-lt"/>
                <a:ea typeface="+mj-ea"/>
                <a:cs typeface="+mj-cs"/>
              </a:rPr>
              <a:t> November</a:t>
            </a:r>
            <a:r>
              <a:rPr lang="en-US" sz="1800" b="1" kern="1200" dirty="0">
                <a:solidFill>
                  <a:srgbClr val="FF0000"/>
                </a:solidFill>
                <a:latin typeface="+mj-lt"/>
                <a:ea typeface="+mj-ea"/>
                <a:cs typeface="+mj-cs"/>
              </a:rPr>
              <a:t> @ 9am</a:t>
            </a:r>
            <a:br>
              <a:rPr lang="en-US" sz="1800" b="1" kern="1200" dirty="0">
                <a:solidFill>
                  <a:srgbClr val="FF0000"/>
                </a:solidFill>
                <a:latin typeface="+mj-lt"/>
                <a:ea typeface="+mj-ea"/>
                <a:cs typeface="+mj-cs"/>
              </a:rPr>
            </a:br>
            <a:r>
              <a:rPr lang="en-US" sz="1800" b="1" kern="1200" dirty="0">
                <a:solidFill>
                  <a:srgbClr val="FF0000"/>
                </a:solidFill>
                <a:latin typeface="+mj-lt"/>
                <a:ea typeface="+mj-ea"/>
                <a:cs typeface="+mj-cs"/>
              </a:rPr>
              <a:t>Interviews will be held week commencing </a:t>
            </a:r>
            <a:r>
              <a:rPr lang="en-US" b="1" kern="1200" dirty="0">
                <a:solidFill>
                  <a:srgbClr val="FF0000"/>
                </a:solidFill>
                <a:latin typeface="+mj-lt"/>
                <a:ea typeface="+mj-ea"/>
                <a:cs typeface="+mj-cs"/>
              </a:rPr>
              <a:t>10</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November and/or 17</a:t>
            </a:r>
            <a:r>
              <a:rPr lang="en-US" b="1" kern="1200" baseline="30000" dirty="0">
                <a:solidFill>
                  <a:srgbClr val="FF0000"/>
                </a:solidFill>
                <a:latin typeface="+mj-lt"/>
                <a:ea typeface="+mj-ea"/>
                <a:cs typeface="+mj-cs"/>
              </a:rPr>
              <a:t>th</a:t>
            </a:r>
            <a:r>
              <a:rPr lang="en-US" b="1" kern="1200" dirty="0">
                <a:solidFill>
                  <a:srgbClr val="FF0000"/>
                </a:solidFill>
                <a:latin typeface="+mj-lt"/>
                <a:ea typeface="+mj-ea"/>
                <a:cs typeface="+mj-cs"/>
              </a:rPr>
              <a:t> November</a:t>
            </a:r>
            <a:endParaRPr lang="en-GB" dirty="0">
              <a:solidFill>
                <a:srgbClr val="FF0000"/>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above week, please state this on your application</a:t>
            </a:r>
          </a:p>
          <a:p>
            <a:pPr>
              <a:lnSpc>
                <a:spcPct val="115000"/>
              </a:lnSpc>
              <a:spcAft>
                <a:spcPts val="1000"/>
              </a:spcAft>
            </a:pP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a:lnSpc>
                <a:spcPct val="115000"/>
              </a:lnSpc>
              <a:spcAft>
                <a:spcPts val="1000"/>
              </a:spcAft>
            </a:pP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please contact:</a:t>
            </a:r>
          </a:p>
          <a:p>
            <a:pPr>
              <a:lnSpc>
                <a:spcPct val="115000"/>
              </a:lnSpc>
              <a:spcAft>
                <a:spcPts val="1000"/>
              </a:spcAft>
            </a:pPr>
            <a:r>
              <a:rPr lang="en-GB" dirty="0">
                <a:solidFill>
                  <a:schemeClr val="bg1"/>
                </a:solidFill>
                <a:latin typeface="Calibri"/>
                <a:ea typeface="Calibri" panose="020F0502020204030204" pitchFamily="34" charset="0"/>
                <a:cs typeface="Calibri"/>
              </a:rPr>
              <a:t>Ian Hepplewhite – Place Director:  </a:t>
            </a:r>
            <a:r>
              <a:rPr lang="en-GB" dirty="0">
                <a:solidFill>
                  <a:schemeClr val="bg1"/>
                </a:solidFill>
                <a:latin typeface="Calibri"/>
                <a:ea typeface="Calibri" panose="020F0502020204030204" pitchFamily="34" charset="0"/>
                <a:cs typeface="Calibri"/>
                <a:hlinkClick r:id="rId4"/>
              </a:rPr>
              <a:t>ian.hepplewhite@streetgames.org</a:t>
            </a:r>
            <a:r>
              <a:rPr lang="en-GB" dirty="0">
                <a:solidFill>
                  <a:schemeClr val="bg1"/>
                </a:solidFill>
                <a:latin typeface="Calibri"/>
                <a:ea typeface="Calibri" panose="020F0502020204030204" pitchFamily="34" charset="0"/>
                <a:cs typeface="Calibri"/>
              </a:rPr>
              <a:t> / 07485918643</a:t>
            </a:r>
          </a:p>
        </p:txBody>
      </p:sp>
      <p:sp>
        <p:nvSpPr>
          <p:cNvPr id="6" name="object 6"/>
          <p:cNvSpPr txBox="1"/>
          <p:nvPr/>
        </p:nvSpPr>
        <p:spPr>
          <a:xfrm>
            <a:off x="9413877" y="5448300"/>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GB" b="1" dirty="0">
                <a:solidFill>
                  <a:srgbClr val="FFFFFF"/>
                </a:solidFill>
                <a:latin typeface="Calibri"/>
                <a:cs typeface="Calibri"/>
              </a:rPr>
              <a:t>M</a:t>
            </a:r>
            <a:r>
              <a:rPr sz="1800" b="1" dirty="0" err="1">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GB" b="1" dirty="0">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GB" b="1" dirty="0">
                <a:solidFill>
                  <a:srgbClr val="FFFFFF"/>
                </a:solidFill>
                <a:latin typeface="Calibri"/>
                <a:cs typeface="Calibri"/>
              </a:rPr>
              <a:t>W</a:t>
            </a:r>
            <a:r>
              <a:rPr sz="1800" b="1" dirty="0" err="1">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GB"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a:t>
            </a:r>
            <a:r>
              <a:rPr lang="en-GB" sz="1800" dirty="0">
                <a:solidFill>
                  <a:srgbClr val="FFFFFF"/>
                </a:solidFill>
                <a:latin typeface="Calibri"/>
                <a:cs typeface="Calibri"/>
              </a:rPr>
              <a:t>6</a:t>
            </a:r>
            <a:r>
              <a:rPr sz="1800" dirty="0">
                <a:solidFill>
                  <a:srgbClr val="FFFFFF"/>
                </a:solidFill>
                <a:latin typeface="Calibri"/>
                <a:cs typeface="Calibri"/>
              </a:rPr>
              <a:t>00</a:t>
            </a:r>
            <a:r>
              <a:rPr sz="1800" spc="-45" dirty="0">
                <a:solidFill>
                  <a:srgbClr val="FFFFFF"/>
                </a:solidFill>
                <a:latin typeface="Calibri"/>
                <a:cs typeface="Calibri"/>
              </a:rPr>
              <a:t> </a:t>
            </a:r>
            <a:r>
              <a:rPr lang="en-GB" sz="1800" dirty="0">
                <a:solidFill>
                  <a:srgbClr val="FFFFFF"/>
                </a:solidFill>
                <a:latin typeface="Calibri"/>
                <a:cs typeface="Calibri"/>
              </a:rPr>
              <a:t>community partners</a:t>
            </a:r>
            <a:r>
              <a:rPr sz="1800" spc="-10" dirty="0">
                <a:solidFill>
                  <a:srgbClr val="FFFFFF"/>
                </a:solidFill>
                <a:latin typeface="Calibri"/>
                <a:cs typeface="Calibri"/>
              </a:rPr>
              <a:t>,</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dirty="0">
              <a:latin typeface="Calibri"/>
              <a:cs typeface="Calibri"/>
            </a:endParaRPr>
          </a:p>
          <a:p>
            <a:pPr>
              <a:lnSpc>
                <a:spcPct val="100000"/>
              </a:lnSpc>
            </a:pPr>
            <a:endParaRPr sz="1800" dirty="0">
              <a:latin typeface="Calibri"/>
              <a:cs typeface="Calibri"/>
            </a:endParaRPr>
          </a:p>
          <a:p>
            <a:pPr>
              <a:lnSpc>
                <a:spcPct val="100000"/>
              </a:lnSpc>
              <a:spcBef>
                <a:spcPts val="550"/>
              </a:spcBef>
            </a:pPr>
            <a:endParaRPr sz="1800" dirty="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a:p>
            <a:pPr>
              <a:lnSpc>
                <a:spcPct val="100000"/>
              </a:lnSpc>
              <a:spcBef>
                <a:spcPts val="590"/>
              </a:spcBef>
            </a:pPr>
            <a:endParaRPr sz="180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3" name="object 3"/>
          <p:cNvSpPr txBox="1">
            <a:spLocks noGrp="1"/>
          </p:cNvSpPr>
          <p:nvPr>
            <p:ph type="title"/>
          </p:nvPr>
        </p:nvSpPr>
        <p:spPr>
          <a:xfrm>
            <a:off x="1016000" y="979805"/>
            <a:ext cx="5566410" cy="711200"/>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dirty="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dirty="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dirty="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 </a:t>
            </a:r>
            <a:r>
              <a:rPr spc="-170" dirty="0"/>
              <a:t>DIVERSITY</a:t>
            </a:r>
            <a:r>
              <a:rPr lang="en-GB" spc="-170" dirty="0"/>
              <a:t>, </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7" name="object 7"/>
          <p:cNvSpPr txBox="1"/>
          <p:nvPr/>
        </p:nvSpPr>
        <p:spPr>
          <a:xfrm>
            <a:off x="1016000" y="2426298"/>
            <a:ext cx="13982065" cy="6363409"/>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lang="en-GB"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lang="en-GB" spc="-10" dirty="0">
              <a:solidFill>
                <a:srgbClr val="FFFFFF"/>
              </a:solidFill>
              <a:latin typeface="Arial"/>
              <a:cs typeface="Arial"/>
            </a:endParaRPr>
          </a:p>
          <a:p>
            <a:pPr marL="12700" marR="72390">
              <a:lnSpc>
                <a:spcPct val="114599"/>
              </a:lnSpc>
              <a:spcBef>
                <a:spcPts val="5"/>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spc="-195" dirty="0"/>
              <a:t>DESCRIPTION</a:t>
            </a:r>
          </a:p>
        </p:txBody>
      </p:sp>
      <p:sp>
        <p:nvSpPr>
          <p:cNvPr id="4" name="object 4"/>
          <p:cNvSpPr/>
          <p:nvPr/>
        </p:nvSpPr>
        <p:spPr>
          <a:xfrm>
            <a:off x="1048657" y="236787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5" name="object 5"/>
          <p:cNvSpPr txBox="1"/>
          <p:nvPr/>
        </p:nvSpPr>
        <p:spPr>
          <a:xfrm>
            <a:off x="981493" y="2542078"/>
            <a:ext cx="9229307" cy="9923999"/>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FFFF"/>
                </a:solidFill>
                <a:latin typeface="Calibri"/>
                <a:cs typeface="Calibri"/>
              </a:rPr>
              <a:t>Job</a:t>
            </a:r>
            <a:r>
              <a:rPr sz="1800" b="1" spc="-25" dirty="0">
                <a:solidFill>
                  <a:srgbClr val="FFFFFF"/>
                </a:solidFill>
                <a:latin typeface="Calibri"/>
                <a:cs typeface="Calibri"/>
              </a:rPr>
              <a:t> </a:t>
            </a:r>
            <a:r>
              <a:rPr sz="1800" b="1" dirty="0">
                <a:solidFill>
                  <a:srgbClr val="FFFFFF"/>
                </a:solidFill>
                <a:latin typeface="Calibri"/>
                <a:cs typeface="Calibri"/>
              </a:rPr>
              <a:t>Title:</a:t>
            </a:r>
            <a:r>
              <a:rPr sz="1800" b="1" spc="-20" dirty="0">
                <a:solidFill>
                  <a:srgbClr val="FFFFFF"/>
                </a:solidFill>
                <a:latin typeface="Calibri"/>
                <a:cs typeface="Calibri"/>
              </a:rPr>
              <a:t> </a:t>
            </a:r>
            <a:r>
              <a:rPr lang="en-GB" sz="1800" b="1" spc="-20" dirty="0">
                <a:solidFill>
                  <a:srgbClr val="FFFFFF"/>
                </a:solidFill>
                <a:latin typeface="Calibri"/>
                <a:cs typeface="Calibri"/>
              </a:rPr>
              <a:t>Place Partnership Manager Y&amp;H/NE (Maternity Cover – 12 months)</a:t>
            </a:r>
          </a:p>
          <a:p>
            <a:pPr marL="40640" marR="1648460">
              <a:lnSpc>
                <a:spcPct val="114599"/>
              </a:lnSpc>
              <a:spcBef>
                <a:spcPts val="100"/>
              </a:spcBef>
            </a:pPr>
            <a:r>
              <a:rPr lang="en-US" sz="1800" b="1" dirty="0">
                <a:solidFill>
                  <a:srgbClr val="FFFFFF"/>
                </a:solidFill>
                <a:latin typeface="Calibri"/>
                <a:cs typeface="Calibri"/>
              </a:rPr>
              <a:t>Location:</a:t>
            </a:r>
            <a:r>
              <a:rPr lang="en-US" sz="1800" b="1" spc="-60" dirty="0">
                <a:solidFill>
                  <a:srgbClr val="FFFFFF"/>
                </a:solidFill>
                <a:latin typeface="Calibri"/>
                <a:cs typeface="Calibri"/>
              </a:rPr>
              <a:t> </a:t>
            </a:r>
            <a:r>
              <a:rPr lang="en-US" spc="-10" dirty="0">
                <a:solidFill>
                  <a:srgbClr val="FFFFFF"/>
                </a:solidFill>
                <a:latin typeface="Calibri"/>
                <a:cs typeface="Calibri"/>
              </a:rPr>
              <a:t>Regional (</a:t>
            </a:r>
            <a:r>
              <a:rPr lang="en-GB" spc="-10" dirty="0">
                <a:solidFill>
                  <a:srgbClr val="FFFFFF"/>
                </a:solidFill>
                <a:latin typeface="Calibri"/>
                <a:cs typeface="Calibri"/>
              </a:rPr>
              <a:t>Home based but with regular travel throughout the region</a:t>
            </a:r>
            <a:r>
              <a:rPr lang="en-US" spc="-10" dirty="0">
                <a:solidFill>
                  <a:srgbClr val="FFFFFF"/>
                </a:solidFill>
                <a:latin typeface="Calibri"/>
                <a:cs typeface="Calibri"/>
              </a:rPr>
              <a:t>)</a:t>
            </a:r>
          </a:p>
          <a:p>
            <a:pPr marL="40640" marR="1648460">
              <a:lnSpc>
                <a:spcPct val="114599"/>
              </a:lnSpc>
              <a:spcBef>
                <a:spcPts val="100"/>
              </a:spcBef>
            </a:pPr>
            <a:r>
              <a:rPr lang="en-US" spc="-10" dirty="0">
                <a:solidFill>
                  <a:srgbClr val="FFFFFF"/>
                </a:solidFill>
                <a:latin typeface="Calibri"/>
                <a:cs typeface="Calibri"/>
              </a:rPr>
              <a:t> </a:t>
            </a:r>
          </a:p>
          <a:p>
            <a:pPr marL="40640" marR="1648460">
              <a:lnSpc>
                <a:spcPct val="114599"/>
              </a:lnSpc>
              <a:spcBef>
                <a:spcPts val="100"/>
              </a:spcBef>
            </a:pPr>
            <a:r>
              <a:rPr lang="en-US" spc="-10" dirty="0">
                <a:solidFill>
                  <a:srgbClr val="FFFFFF"/>
                </a:solidFill>
                <a:latin typeface="Calibri"/>
                <a:cs typeface="Calibri"/>
              </a:rPr>
              <a:t>Grade/Salary Range:  </a:t>
            </a:r>
            <a:r>
              <a:rPr lang="en-US" sz="1800" dirty="0">
                <a:solidFill>
                  <a:srgbClr val="FFFFFF"/>
                </a:solidFill>
                <a:latin typeface="Calibri"/>
                <a:cs typeface="Calibri"/>
              </a:rPr>
              <a:t>PO4 SCP 41 – 44 £48,391 - £52,110</a:t>
            </a:r>
            <a:br>
              <a:rPr lang="en-US" dirty="0">
                <a:solidFill>
                  <a:srgbClr val="FFFFFF"/>
                </a:solidFill>
                <a:latin typeface="Calibri"/>
                <a:cs typeface="Calibri"/>
              </a:rPr>
            </a:br>
            <a:r>
              <a:rPr lang="en-US" dirty="0">
                <a:solidFill>
                  <a:srgbClr val="FFFFFF"/>
                </a:solidFill>
                <a:latin typeface="Calibri"/>
                <a:cs typeface="Calibri"/>
              </a:rPr>
              <a:t>Type: Fixed term for one year</a:t>
            </a:r>
          </a:p>
          <a:p>
            <a:pPr>
              <a:lnSpc>
                <a:spcPct val="100000"/>
              </a:lnSpc>
              <a:spcBef>
                <a:spcPts val="515"/>
              </a:spcBef>
            </a:pPr>
            <a:endParaRPr lang="en-US" sz="1800" dirty="0">
              <a:latin typeface="Calibri"/>
              <a:cs typeface="Calibri"/>
            </a:endParaRPr>
          </a:p>
          <a:p>
            <a:pPr marL="12700" marR="40005">
              <a:lnSpc>
                <a:spcPct val="114599"/>
              </a:lnSpc>
            </a:pPr>
            <a:r>
              <a:rPr sz="1800" dirty="0">
                <a:solidFill>
                  <a:srgbClr val="FFFFFF"/>
                </a:solidFill>
                <a:latin typeface="Calibri"/>
                <a:cs typeface="Calibri"/>
              </a:rPr>
              <a:t>StreetGames</a:t>
            </a:r>
            <a:r>
              <a:rPr sz="1800" spc="-50"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5" dirty="0">
                <a:solidFill>
                  <a:srgbClr val="FFFFFF"/>
                </a:solidFill>
                <a:latin typeface="Calibri"/>
                <a:cs typeface="Calibri"/>
              </a:rPr>
              <a:t> </a:t>
            </a:r>
            <a:r>
              <a:rPr sz="1800" dirty="0">
                <a:solidFill>
                  <a:srgbClr val="FFFFFF"/>
                </a:solidFill>
                <a:latin typeface="Calibri"/>
                <a:cs typeface="Calibri"/>
              </a:rPr>
              <a:t>UK</a:t>
            </a:r>
            <a:r>
              <a:rPr sz="1800" spc="-45" dirty="0">
                <a:solidFill>
                  <a:srgbClr val="FFFFFF"/>
                </a:solidFill>
                <a:latin typeface="Calibri"/>
                <a:cs typeface="Calibri"/>
              </a:rPr>
              <a:t> </a:t>
            </a:r>
            <a:r>
              <a:rPr sz="1800" dirty="0">
                <a:solidFill>
                  <a:srgbClr val="FFFFFF"/>
                </a:solidFill>
                <a:latin typeface="Calibri"/>
                <a:cs typeface="Calibri"/>
              </a:rPr>
              <a:t>charity</a:t>
            </a:r>
            <a:r>
              <a:rPr sz="1800" spc="-50"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an</a:t>
            </a:r>
            <a:r>
              <a:rPr sz="1800" spc="-45" dirty="0">
                <a:solidFill>
                  <a:srgbClr val="FFFFFF"/>
                </a:solidFill>
                <a:latin typeface="Calibri"/>
                <a:cs typeface="Calibri"/>
              </a:rPr>
              <a:t> </a:t>
            </a:r>
            <a:r>
              <a:rPr sz="1800" dirty="0">
                <a:solidFill>
                  <a:srgbClr val="FFFFFF"/>
                </a:solidFill>
                <a:latin typeface="Calibri"/>
                <a:cs typeface="Calibri"/>
              </a:rPr>
              <a:t>absolute</a:t>
            </a:r>
            <a:r>
              <a:rPr sz="1800" spc="-45" dirty="0">
                <a:solidFill>
                  <a:srgbClr val="FFFFFF"/>
                </a:solidFill>
                <a:latin typeface="Calibri"/>
                <a:cs typeface="Calibri"/>
              </a:rPr>
              <a:t> </a:t>
            </a:r>
            <a:r>
              <a:rPr sz="1800" dirty="0">
                <a:solidFill>
                  <a:srgbClr val="FFFFFF"/>
                </a:solidFill>
                <a:latin typeface="Calibri"/>
                <a:cs typeface="Calibri"/>
              </a:rPr>
              <a:t>focus</a:t>
            </a:r>
            <a:r>
              <a:rPr sz="1800" spc="-45" dirty="0">
                <a:solidFill>
                  <a:srgbClr val="FFFFFF"/>
                </a:solidFill>
                <a:latin typeface="Calibri"/>
                <a:cs typeface="Calibri"/>
              </a:rPr>
              <a:t> </a:t>
            </a:r>
            <a:r>
              <a:rPr sz="1800" dirty="0">
                <a:solidFill>
                  <a:srgbClr val="FFFFFF"/>
                </a:solidFill>
                <a:latin typeface="Calibri"/>
                <a:cs typeface="Calibri"/>
              </a:rPr>
              <a:t>on</a:t>
            </a:r>
            <a:r>
              <a:rPr sz="1800" spc="-45" dirty="0">
                <a:solidFill>
                  <a:srgbClr val="FFFFFF"/>
                </a:solidFill>
                <a:latin typeface="Calibri"/>
                <a:cs typeface="Calibri"/>
              </a:rPr>
              <a:t> </a:t>
            </a:r>
            <a:r>
              <a:rPr sz="1800" spc="-10" dirty="0">
                <a:solidFill>
                  <a:srgbClr val="FFFFFF"/>
                </a:solidFill>
                <a:latin typeface="Calibri"/>
                <a:cs typeface="Calibri"/>
              </a:rPr>
              <a:t>transforming</a:t>
            </a:r>
            <a:r>
              <a:rPr sz="1800" spc="-50"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lives</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children</a:t>
            </a:r>
            <a:r>
              <a:rPr sz="1800" spc="-45"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from</a:t>
            </a:r>
            <a:r>
              <a:rPr sz="1800" spc="-45" dirty="0">
                <a:solidFill>
                  <a:srgbClr val="FFFFFF"/>
                </a:solidFill>
                <a:latin typeface="Calibri"/>
                <a:cs typeface="Calibri"/>
              </a:rPr>
              <a:t> </a:t>
            </a:r>
            <a:r>
              <a:rPr sz="1800" spc="-20" dirty="0">
                <a:solidFill>
                  <a:srgbClr val="FFFFFF"/>
                </a:solidFill>
                <a:latin typeface="Calibri"/>
                <a:cs typeface="Calibri"/>
              </a:rPr>
              <a:t>low-</a:t>
            </a:r>
            <a:r>
              <a:rPr sz="1800" dirty="0">
                <a:solidFill>
                  <a:srgbClr val="FFFFFF"/>
                </a:solidFill>
                <a:latin typeface="Calibri"/>
                <a:cs typeface="Calibri"/>
              </a:rPr>
              <a:t>income,</a:t>
            </a:r>
            <a:r>
              <a:rPr sz="1800" spc="-45" dirty="0">
                <a:solidFill>
                  <a:srgbClr val="FFFFFF"/>
                </a:solidFill>
                <a:latin typeface="Calibri"/>
                <a:cs typeface="Calibri"/>
              </a:rPr>
              <a:t> </a:t>
            </a:r>
            <a:r>
              <a:rPr sz="1800" spc="-10" dirty="0">
                <a:solidFill>
                  <a:srgbClr val="FFFFFF"/>
                </a:solidFill>
                <a:latin typeface="Calibri"/>
                <a:cs typeface="Calibri"/>
              </a:rPr>
              <a:t>underserved</a:t>
            </a:r>
            <a:r>
              <a:rPr sz="1800" spc="-45" dirty="0">
                <a:solidFill>
                  <a:srgbClr val="FFFFFF"/>
                </a:solidFill>
                <a:latin typeface="Calibri"/>
                <a:cs typeface="Calibri"/>
              </a:rPr>
              <a:t> </a:t>
            </a:r>
            <a:r>
              <a:rPr sz="1800" spc="-10" dirty="0">
                <a:solidFill>
                  <a:srgbClr val="FFFFFF"/>
                </a:solidFill>
                <a:latin typeface="Calibri"/>
                <a:cs typeface="Calibri"/>
              </a:rPr>
              <a:t>communities </a:t>
            </a:r>
            <a:r>
              <a:rPr sz="1800" dirty="0">
                <a:solidFill>
                  <a:srgbClr val="FFFFFF"/>
                </a:solidFill>
                <a:latin typeface="Calibri"/>
                <a:cs typeface="Calibri"/>
              </a:rPr>
              <a:t>through</a:t>
            </a:r>
            <a:r>
              <a:rPr sz="1800" spc="-65" dirty="0">
                <a:solidFill>
                  <a:srgbClr val="FFFFFF"/>
                </a:solidFill>
                <a:latin typeface="Calibri"/>
                <a:cs typeface="Calibri"/>
              </a:rPr>
              <a:t> </a:t>
            </a:r>
            <a:r>
              <a:rPr sz="1800" dirty="0">
                <a:solidFill>
                  <a:srgbClr val="FFFFFF"/>
                </a:solidFill>
                <a:latin typeface="Calibri"/>
                <a:cs typeface="Calibri"/>
              </a:rPr>
              <a:t>sport</a:t>
            </a:r>
            <a:r>
              <a:rPr sz="1800" spc="-60" dirty="0">
                <a:solidFill>
                  <a:srgbClr val="FFFFFF"/>
                </a:solidFill>
                <a:latin typeface="Calibri"/>
                <a:cs typeface="Calibri"/>
              </a:rPr>
              <a:t> </a:t>
            </a:r>
            <a:r>
              <a:rPr sz="1800" dirty="0">
                <a:solidFill>
                  <a:srgbClr val="FFFFFF"/>
                </a:solidFill>
                <a:latin typeface="Calibri"/>
                <a:cs typeface="Calibri"/>
              </a:rPr>
              <a:t>and</a:t>
            </a:r>
            <a:r>
              <a:rPr sz="1800" spc="-60" dirty="0">
                <a:solidFill>
                  <a:srgbClr val="FFFFFF"/>
                </a:solidFill>
                <a:latin typeface="Calibri"/>
                <a:cs typeface="Calibri"/>
              </a:rPr>
              <a:t> </a:t>
            </a:r>
            <a:r>
              <a:rPr sz="1800" dirty="0">
                <a:solidFill>
                  <a:srgbClr val="FFFFFF"/>
                </a:solidFill>
                <a:latin typeface="Calibri"/>
                <a:cs typeface="Calibri"/>
              </a:rPr>
              <a:t>physical</a:t>
            </a:r>
            <a:r>
              <a:rPr sz="1800" spc="-60" dirty="0">
                <a:solidFill>
                  <a:srgbClr val="FFFFFF"/>
                </a:solidFill>
                <a:latin typeface="Calibri"/>
                <a:cs typeface="Calibri"/>
              </a:rPr>
              <a:t> </a:t>
            </a:r>
            <a:r>
              <a:rPr sz="1800" spc="-10" dirty="0">
                <a:solidFill>
                  <a:srgbClr val="FFFFFF"/>
                </a:solidFill>
                <a:latin typeface="Calibri"/>
                <a:cs typeface="Calibri"/>
              </a:rPr>
              <a:t>activity.</a:t>
            </a:r>
            <a:endParaRPr sz="1800" dirty="0">
              <a:latin typeface="Calibri"/>
              <a:cs typeface="Calibri"/>
            </a:endParaRPr>
          </a:p>
          <a:p>
            <a:pPr>
              <a:lnSpc>
                <a:spcPct val="100000"/>
              </a:lnSpc>
              <a:spcBef>
                <a:spcPts val="275"/>
              </a:spcBef>
            </a:pPr>
            <a:endParaRPr sz="1800" dirty="0">
              <a:latin typeface="Calibri"/>
              <a:cs typeface="Calibri"/>
            </a:endParaRPr>
          </a:p>
          <a:p>
            <a:pPr marL="12700" marR="10160">
              <a:lnSpc>
                <a:spcPct val="114599"/>
              </a:lnSpc>
              <a:spcBef>
                <a:spcPts val="5"/>
              </a:spcBef>
            </a:pPr>
            <a:r>
              <a:rPr lang="en-GB" sz="1800" b="1" dirty="0">
                <a:solidFill>
                  <a:srgbClr val="FFFFFF"/>
                </a:solidFill>
                <a:latin typeface="Calibri"/>
                <a:cs typeface="Calibri"/>
              </a:rPr>
              <a:t>Role description </a:t>
            </a:r>
            <a:endParaRPr sz="1800" b="1" dirty="0">
              <a:latin typeface="Calibri"/>
              <a:cs typeface="Calibri"/>
            </a:endParaRPr>
          </a:p>
          <a:p>
            <a:pPr>
              <a:lnSpc>
                <a:spcPct val="100000"/>
              </a:lnSpc>
              <a:spcBef>
                <a:spcPts val="275"/>
              </a:spcBef>
            </a:pPr>
            <a:endParaRPr sz="1800" dirty="0">
              <a:latin typeface="Calibri"/>
              <a:cs typeface="Calibri"/>
            </a:endParaRPr>
          </a:p>
          <a:p>
            <a:pPr marL="12700" marR="5080">
              <a:lnSpc>
                <a:spcPct val="114599"/>
              </a:lnSpc>
            </a:pPr>
            <a:r>
              <a:rPr lang="en-GB" sz="1800" dirty="0">
                <a:solidFill>
                  <a:srgbClr val="FFFFFF"/>
                </a:solidFill>
                <a:latin typeface="Calibri"/>
                <a:cs typeface="Calibri"/>
              </a:rPr>
              <a:t>This is an exciting opportunity for a candidate/s able to lead on an exciting programme of partnership work. The role provides opportunity to blend operational leadership with strategic partnership at regional level and translate this into an effective regional programme. You will connect with a range of community partners from combined authority level to priority housing estate, while working within a strong team across the organisation who work from national policy to place leadership to practice. You will be required work across sectors – sport for development, leisure, health, housing, youth work, youth voice and leadership, youth justice, training and employability, cohesion - with a focus on turning relationships into meaningful opportunities which enable the doorstep sport sector and young people to grow and develop where we are needed the most. </a:t>
            </a: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174177" y="2241288"/>
            <a:ext cx="6424930" cy="6712094"/>
          </a:xfrm>
          <a:prstGeom prst="rect">
            <a:avLst/>
          </a:prstGeom>
        </p:spPr>
        <p:txBody>
          <a:bodyPr vert="horz" wrap="square" lIns="0" tIns="12700" rIns="0" bIns="0" rtlCol="0">
            <a:spAutoFit/>
          </a:bodyPr>
          <a:lstStyle/>
          <a:p>
            <a:pPr marL="12700" marR="5080" algn="just">
              <a:lnSpc>
                <a:spcPct val="114599"/>
              </a:lnSpc>
              <a:spcBef>
                <a:spcPts val="100"/>
              </a:spcBef>
            </a:pPr>
            <a:r>
              <a:rPr lang="en-GB" dirty="0" err="1"/>
              <a:t>StreetGames</a:t>
            </a:r>
            <a:r>
              <a:rPr lang="en-GB" dirty="0"/>
              <a:t> provides a comprehensive offer to communities across England and Wales. The post holder will contribute to the planning, development and implementation of this offer across Yorkshire Humber and the North East.</a:t>
            </a:r>
          </a:p>
          <a:p>
            <a:pPr marL="12700" marR="5080" algn="just">
              <a:lnSpc>
                <a:spcPct val="114599"/>
              </a:lnSpc>
              <a:spcBef>
                <a:spcPts val="100"/>
              </a:spcBef>
            </a:pPr>
            <a:endParaRPr spc="-10" dirty="0"/>
          </a:p>
          <a:p>
            <a:pPr marL="12700" marR="5080" algn="just">
              <a:lnSpc>
                <a:spcPct val="114599"/>
              </a:lnSpc>
            </a:pPr>
            <a:r>
              <a:rPr lang="en-GB" dirty="0"/>
              <a:t>The Place Partnership Manager (YH/NE) will work closely with the Place Director to establish and deliver regional priorities and opportunities which benefit our network of community partners helping to mobilise our wider team, stakeholder connections and budget through good planning, tracking and communication.</a:t>
            </a:r>
          </a:p>
          <a:p>
            <a:pPr marL="12700" marR="5080" algn="just">
              <a:lnSpc>
                <a:spcPct val="114599"/>
              </a:lnSpc>
            </a:pPr>
            <a:endParaRPr lang="en-GB" dirty="0"/>
          </a:p>
          <a:p>
            <a:pPr marL="12700" marR="5080" algn="just">
              <a:lnSpc>
                <a:spcPct val="114599"/>
              </a:lnSpc>
            </a:pPr>
            <a:r>
              <a:rPr lang="en-GB" dirty="0"/>
              <a:t>The role is agile and varied. We are looking for candidate who have a successful track record operating across multiple strands (internally and externally), has a track record in generating income and project management.</a:t>
            </a:r>
          </a:p>
          <a:p>
            <a:pPr marL="12700" marR="5080" algn="just">
              <a:lnSpc>
                <a:spcPct val="114599"/>
              </a:lnSpc>
            </a:pPr>
            <a:endParaRPr lang="en-GB" spc="-10" dirty="0"/>
          </a:p>
          <a:p>
            <a:pPr marL="12700" marR="5080" algn="just">
              <a:lnSpc>
                <a:spcPct val="114599"/>
              </a:lnSpc>
            </a:pPr>
            <a:r>
              <a:rPr lang="en-GB" spc="-10" dirty="0"/>
              <a:t>No candidate will meet every single desired requirement. If your experience looks a little different from what we have identified and you think you can bring value to the role, we would love to learn more about you!</a:t>
            </a:r>
            <a:endParaRPr spc="-10" dirty="0"/>
          </a:p>
          <a:p>
            <a:pPr>
              <a:lnSpc>
                <a:spcPct val="100000"/>
              </a:lnSpc>
              <a:spcBef>
                <a:spcPts val="275"/>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spc="-290" dirty="0"/>
              <a:t>RESPONSIBILITIES</a:t>
            </a:r>
          </a:p>
        </p:txBody>
      </p:sp>
      <p:sp>
        <p:nvSpPr>
          <p:cNvPr id="3" name="object 3"/>
          <p:cNvSpPr/>
          <p:nvPr/>
        </p:nvSpPr>
        <p:spPr>
          <a:xfrm>
            <a:off x="1021443" y="179070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532765" y="2241288"/>
            <a:ext cx="16739235" cy="705321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The</a:t>
            </a:r>
            <a:r>
              <a:rPr sz="1800" b="1" spc="-35" dirty="0">
                <a:solidFill>
                  <a:srgbClr val="FFFFFF"/>
                </a:solidFill>
                <a:latin typeface="Calibri"/>
                <a:cs typeface="Calibri"/>
              </a:rPr>
              <a:t> </a:t>
            </a:r>
            <a:r>
              <a:rPr sz="1800" b="1" dirty="0">
                <a:solidFill>
                  <a:srgbClr val="FFFFFF"/>
                </a:solidFill>
                <a:latin typeface="Calibri"/>
                <a:cs typeface="Calibri"/>
              </a:rPr>
              <a:t>postholder</a:t>
            </a:r>
            <a:r>
              <a:rPr sz="1800" b="1" spc="-35" dirty="0">
                <a:solidFill>
                  <a:srgbClr val="FFFFFF"/>
                </a:solidFill>
                <a:latin typeface="Calibri"/>
                <a:cs typeface="Calibri"/>
              </a:rPr>
              <a:t> </a:t>
            </a:r>
            <a:r>
              <a:rPr sz="1800" b="1" spc="-10" dirty="0">
                <a:solidFill>
                  <a:srgbClr val="FFFFFF"/>
                </a:solidFill>
                <a:latin typeface="Calibri"/>
                <a:cs typeface="Calibri"/>
              </a:rPr>
              <a:t>will</a:t>
            </a:r>
            <a:r>
              <a:rPr lang="en-GB" sz="1800" b="1" spc="-10" dirty="0">
                <a:solidFill>
                  <a:srgbClr val="FFFFFF"/>
                </a:solidFill>
                <a:latin typeface="Calibri"/>
                <a:cs typeface="Calibri"/>
              </a:rPr>
              <a:t> need:</a:t>
            </a:r>
            <a:endParaRPr lang="en-GB" b="1" spc="-10" dirty="0">
              <a:latin typeface="Calibri"/>
              <a:cs typeface="Calibri"/>
            </a:endParaRPr>
          </a:p>
          <a:p>
            <a:pPr marL="12700">
              <a:lnSpc>
                <a:spcPct val="100000"/>
              </a:lnSpc>
              <a:spcBef>
                <a:spcPts val="100"/>
              </a:spcBef>
            </a:pPr>
            <a:endParaRPr lang="en-GB" sz="1600" b="1" spc="-10" dirty="0">
              <a:solidFill>
                <a:srgbClr val="FFFFFF"/>
              </a:solidFill>
              <a:latin typeface="Calibri"/>
              <a:cs typeface="Calibri"/>
            </a:endParaRPr>
          </a:p>
          <a:p>
            <a:pPr marL="355600" indent="-342900">
              <a:lnSpc>
                <a:spcPct val="100000"/>
              </a:lnSpc>
              <a:spcBef>
                <a:spcPts val="100"/>
              </a:spcBef>
              <a:buFont typeface="+mj-lt"/>
              <a:buAutoNum type="arabicPeriod"/>
            </a:pPr>
            <a:r>
              <a:rPr lang="en-GB" dirty="0">
                <a:solidFill>
                  <a:srgbClr val="FFFFFF"/>
                </a:solidFill>
                <a:latin typeface="Calibri"/>
                <a:cs typeface="Calibri"/>
              </a:rPr>
              <a:t>To support the Place Director (YHNE) with the strategic and tactical development and positioning of </a:t>
            </a:r>
            <a:r>
              <a:rPr lang="en-GB" dirty="0" err="1">
                <a:solidFill>
                  <a:srgbClr val="FFFFFF"/>
                </a:solidFill>
                <a:latin typeface="Calibri"/>
                <a:cs typeface="Calibri"/>
              </a:rPr>
              <a:t>StreetGames</a:t>
            </a:r>
            <a:r>
              <a:rPr lang="en-GB" dirty="0">
                <a:solidFill>
                  <a:srgbClr val="FFFFFF"/>
                </a:solidFill>
                <a:latin typeface="Calibri"/>
                <a:cs typeface="Calibri"/>
              </a:rPr>
              <a:t> with partners in place.</a:t>
            </a:r>
          </a:p>
          <a:p>
            <a:pPr marL="355600" indent="-342900">
              <a:lnSpc>
                <a:spcPct val="100000"/>
              </a:lnSpc>
              <a:spcBef>
                <a:spcPts val="100"/>
              </a:spcBef>
              <a:buFont typeface="+mj-lt"/>
              <a:buAutoNum type="arabicPeriod"/>
            </a:pPr>
            <a:r>
              <a:rPr lang="en-GB" dirty="0">
                <a:solidFill>
                  <a:srgbClr val="FFFFFF"/>
                </a:solidFill>
                <a:latin typeface="Calibri"/>
                <a:cs typeface="Calibri"/>
              </a:rPr>
              <a:t>To ensure that the work of other areas within </a:t>
            </a:r>
            <a:r>
              <a:rPr lang="en-GB" dirty="0" err="1">
                <a:solidFill>
                  <a:srgbClr val="FFFFFF"/>
                </a:solidFill>
                <a:latin typeface="Calibri"/>
                <a:cs typeface="Calibri"/>
              </a:rPr>
              <a:t>StreetGames</a:t>
            </a:r>
            <a:r>
              <a:rPr lang="en-GB" dirty="0">
                <a:solidFill>
                  <a:srgbClr val="FFFFFF"/>
                </a:solidFill>
                <a:latin typeface="Calibri"/>
                <a:cs typeface="Calibri"/>
              </a:rPr>
              <a:t> including the Network Support Team and those leading on community safety, the holiday gap and workforce is well integrated with the strategic work for place and that community partners benefit from the </a:t>
            </a:r>
            <a:r>
              <a:rPr lang="en-GB" dirty="0" err="1">
                <a:solidFill>
                  <a:srgbClr val="FFFFFF"/>
                </a:solidFill>
                <a:latin typeface="Calibri"/>
                <a:cs typeface="Calibri"/>
              </a:rPr>
              <a:t>StreetGames</a:t>
            </a:r>
            <a:r>
              <a:rPr lang="en-GB" dirty="0">
                <a:solidFill>
                  <a:srgbClr val="FFFFFF"/>
                </a:solidFill>
                <a:latin typeface="Calibri"/>
                <a:cs typeface="Calibri"/>
              </a:rPr>
              <a:t> Offer.</a:t>
            </a:r>
          </a:p>
          <a:p>
            <a:pPr marL="355600" indent="-342900">
              <a:lnSpc>
                <a:spcPct val="100000"/>
              </a:lnSpc>
              <a:spcBef>
                <a:spcPts val="100"/>
              </a:spcBef>
              <a:buFont typeface="+mj-lt"/>
              <a:buAutoNum type="arabicPeriod"/>
            </a:pPr>
            <a:r>
              <a:rPr lang="en-GB" dirty="0">
                <a:solidFill>
                  <a:srgbClr val="FFFFFF"/>
                </a:solidFill>
                <a:latin typeface="Calibri"/>
                <a:cs typeface="Calibri"/>
              </a:rPr>
              <a:t>To lead on </a:t>
            </a:r>
            <a:r>
              <a:rPr lang="en-GB" dirty="0" err="1">
                <a:solidFill>
                  <a:srgbClr val="FFFFFF"/>
                </a:solidFill>
                <a:latin typeface="Calibri"/>
                <a:cs typeface="Calibri"/>
              </a:rPr>
              <a:t>StreetGames</a:t>
            </a:r>
            <a:r>
              <a:rPr lang="en-GB" dirty="0">
                <a:solidFill>
                  <a:srgbClr val="FFFFFF"/>
                </a:solidFill>
                <a:latin typeface="Calibri"/>
                <a:cs typeface="Calibri"/>
              </a:rPr>
              <a:t>’ operational planning for place, including oversight of budget and resources.</a:t>
            </a:r>
          </a:p>
          <a:p>
            <a:pPr marL="355600" indent="-342900">
              <a:lnSpc>
                <a:spcPct val="100000"/>
              </a:lnSpc>
              <a:spcBef>
                <a:spcPts val="100"/>
              </a:spcBef>
              <a:buFont typeface="+mj-lt"/>
              <a:buAutoNum type="arabicPeriod"/>
            </a:pPr>
            <a:r>
              <a:rPr lang="en-GB" dirty="0">
                <a:solidFill>
                  <a:srgbClr val="FFFFFF"/>
                </a:solidFill>
                <a:latin typeface="Calibri"/>
                <a:cs typeface="Calibri"/>
              </a:rPr>
              <a:t>To establish and maintain strong working relationships with regional and local NGB teams, to create an enhanced range of opportunities for young people.</a:t>
            </a:r>
          </a:p>
          <a:p>
            <a:pPr marL="355600" indent="-342900">
              <a:lnSpc>
                <a:spcPct val="100000"/>
              </a:lnSpc>
              <a:spcBef>
                <a:spcPts val="100"/>
              </a:spcBef>
              <a:buFont typeface="+mj-lt"/>
              <a:buAutoNum type="arabicPeriod"/>
            </a:pPr>
            <a:r>
              <a:rPr lang="en-GB" dirty="0">
                <a:solidFill>
                  <a:srgbClr val="FFFFFF"/>
                </a:solidFill>
                <a:latin typeface="Calibri"/>
                <a:cs typeface="Calibri"/>
              </a:rPr>
              <a:t>Working closely with the Place Director, to liaise with key partners/funders, across place, to advocate for new Doorstep Sport interventions and support for community partners.</a:t>
            </a:r>
          </a:p>
          <a:p>
            <a:pPr marL="355600" indent="-342900">
              <a:lnSpc>
                <a:spcPct val="100000"/>
              </a:lnSpc>
              <a:spcBef>
                <a:spcPts val="100"/>
              </a:spcBef>
              <a:buFont typeface="+mj-lt"/>
              <a:buAutoNum type="arabicPeriod"/>
            </a:pPr>
            <a:r>
              <a:rPr lang="en-GB" dirty="0">
                <a:solidFill>
                  <a:srgbClr val="FFFFFF"/>
                </a:solidFill>
                <a:latin typeface="Calibri"/>
                <a:cs typeface="Calibri"/>
              </a:rPr>
              <a:t>To manage place-based contractual relationships, including budget, reporting and performance.</a:t>
            </a:r>
          </a:p>
          <a:p>
            <a:pPr marL="355600" indent="-342900">
              <a:lnSpc>
                <a:spcPct val="100000"/>
              </a:lnSpc>
              <a:spcBef>
                <a:spcPts val="100"/>
              </a:spcBef>
              <a:buFont typeface="+mj-lt"/>
              <a:buAutoNum type="arabicPeriod"/>
            </a:pPr>
            <a:r>
              <a:rPr lang="en-GB" dirty="0">
                <a:solidFill>
                  <a:srgbClr val="FFFFFF"/>
                </a:solidFill>
                <a:latin typeface="Calibri"/>
                <a:cs typeface="Calibri"/>
              </a:rPr>
              <a:t>To produce proposals and funding bids that support </a:t>
            </a:r>
            <a:r>
              <a:rPr lang="en-GB" dirty="0" err="1">
                <a:solidFill>
                  <a:srgbClr val="FFFFFF"/>
                </a:solidFill>
                <a:latin typeface="Calibri"/>
                <a:cs typeface="Calibri"/>
              </a:rPr>
              <a:t>StreetGames</a:t>
            </a:r>
            <a:r>
              <a:rPr lang="en-GB" dirty="0">
                <a:solidFill>
                  <a:srgbClr val="FFFFFF"/>
                </a:solidFill>
                <a:latin typeface="Calibri"/>
                <a:cs typeface="Calibri"/>
              </a:rPr>
              <a:t>’ strategic approach and fundraising strategy in place.</a:t>
            </a:r>
          </a:p>
          <a:p>
            <a:pPr marL="355600" indent="-342900">
              <a:lnSpc>
                <a:spcPct val="100000"/>
              </a:lnSpc>
              <a:spcBef>
                <a:spcPts val="100"/>
              </a:spcBef>
              <a:buFont typeface="+mj-lt"/>
              <a:buAutoNum type="arabicPeriod"/>
            </a:pPr>
            <a:r>
              <a:rPr lang="en-GB" dirty="0">
                <a:solidFill>
                  <a:srgbClr val="FFFFFF"/>
                </a:solidFill>
                <a:latin typeface="Calibri"/>
                <a:cs typeface="Calibri"/>
              </a:rPr>
              <a:t>To develop new relationships with key stakeholders in place, that will enable greater levels of innovation and effective scaling of Doorstep Sport.</a:t>
            </a:r>
          </a:p>
          <a:p>
            <a:pPr marL="355600" indent="-342900">
              <a:lnSpc>
                <a:spcPct val="100000"/>
              </a:lnSpc>
              <a:spcBef>
                <a:spcPts val="100"/>
              </a:spcBef>
              <a:buFont typeface="+mj-lt"/>
              <a:buAutoNum type="arabicPeriod"/>
            </a:pPr>
            <a:r>
              <a:rPr lang="en-GB" dirty="0">
                <a:solidFill>
                  <a:srgbClr val="FFFFFF"/>
                </a:solidFill>
                <a:latin typeface="Calibri"/>
                <a:cs typeface="Calibri"/>
              </a:rPr>
              <a:t>To provide management support and mentoring to the Place Leads.</a:t>
            </a:r>
          </a:p>
          <a:p>
            <a:pPr marL="355600" indent="-342900">
              <a:lnSpc>
                <a:spcPct val="100000"/>
              </a:lnSpc>
              <a:spcBef>
                <a:spcPts val="100"/>
              </a:spcBef>
              <a:buFont typeface="+mj-lt"/>
              <a:buAutoNum type="arabicPeriod"/>
            </a:pPr>
            <a:r>
              <a:rPr lang="en-GB" dirty="0">
                <a:solidFill>
                  <a:srgbClr val="FFFFFF"/>
                </a:solidFill>
                <a:latin typeface="Calibri"/>
                <a:cs typeface="Calibri"/>
              </a:rPr>
              <a:t>To represent </a:t>
            </a:r>
            <a:r>
              <a:rPr lang="en-GB" dirty="0" err="1">
                <a:solidFill>
                  <a:srgbClr val="FFFFFF"/>
                </a:solidFill>
                <a:latin typeface="Calibri"/>
                <a:cs typeface="Calibri"/>
              </a:rPr>
              <a:t>StreetGames</a:t>
            </a:r>
            <a:r>
              <a:rPr lang="en-GB" dirty="0">
                <a:solidFill>
                  <a:srgbClr val="FFFFFF"/>
                </a:solidFill>
                <a:latin typeface="Calibri"/>
                <a:cs typeface="Calibri"/>
              </a:rPr>
              <a:t> at external events, including conferences partnership groups, raising the profile of our work and sharing insight that maintains our role as a sector leader.</a:t>
            </a:r>
          </a:p>
          <a:p>
            <a:pPr marL="355600" indent="-342900">
              <a:lnSpc>
                <a:spcPct val="100000"/>
              </a:lnSpc>
              <a:spcBef>
                <a:spcPts val="100"/>
              </a:spcBef>
              <a:buFont typeface="+mj-lt"/>
              <a:buAutoNum type="arabicPeriod"/>
            </a:pPr>
            <a:r>
              <a:rPr lang="en-GB" dirty="0">
                <a:solidFill>
                  <a:srgbClr val="FFFFFF"/>
                </a:solidFill>
                <a:latin typeface="Calibri"/>
                <a:cs typeface="Calibri"/>
              </a:rPr>
              <a:t>To lead and participate in a range of cross-organisational working group and work collaboratively in keeping with the </a:t>
            </a:r>
            <a:r>
              <a:rPr lang="en-GB" dirty="0" err="1">
                <a:solidFill>
                  <a:srgbClr val="FFFFFF"/>
                </a:solidFill>
                <a:latin typeface="Calibri"/>
                <a:cs typeface="Calibri"/>
              </a:rPr>
              <a:t>StreetGames</a:t>
            </a:r>
            <a:r>
              <a:rPr lang="en-GB" dirty="0">
                <a:solidFill>
                  <a:srgbClr val="FFFFFF"/>
                </a:solidFill>
                <a:latin typeface="Calibri"/>
                <a:cs typeface="Calibri"/>
              </a:rPr>
              <a:t> culture and values. </a:t>
            </a:r>
          </a:p>
          <a:p>
            <a:pPr marL="355600" indent="-342900">
              <a:lnSpc>
                <a:spcPct val="100000"/>
              </a:lnSpc>
              <a:spcBef>
                <a:spcPts val="100"/>
              </a:spcBef>
              <a:buFont typeface="+mj-lt"/>
              <a:buAutoNum type="arabicPeriod"/>
            </a:pPr>
            <a:r>
              <a:rPr lang="en-GB" dirty="0">
                <a:solidFill>
                  <a:srgbClr val="FFFFFF"/>
                </a:solidFill>
                <a:latin typeface="Calibri"/>
                <a:cs typeface="Calibri"/>
              </a:rPr>
              <a:t>To adhere to existing working practices, methods, procedures, undertake relevant training and development activities and to respond positively to new and alternative systems</a:t>
            </a:r>
          </a:p>
          <a:p>
            <a:pPr marL="355600" indent="-342900">
              <a:lnSpc>
                <a:spcPct val="100000"/>
              </a:lnSpc>
              <a:spcBef>
                <a:spcPts val="100"/>
              </a:spcBef>
              <a:buFont typeface="+mj-lt"/>
              <a:buAutoNum type="arabicPeriod"/>
            </a:pPr>
            <a:r>
              <a:rPr lang="en-GB" dirty="0">
                <a:solidFill>
                  <a:srgbClr val="FFFFFF"/>
                </a:solidFill>
                <a:latin typeface="Calibri"/>
                <a:cs typeface="Calibri"/>
              </a:rPr>
              <a:t>To work with information technology and associated systems in accordance with </a:t>
            </a:r>
            <a:r>
              <a:rPr lang="en-GB" dirty="0" err="1">
                <a:solidFill>
                  <a:srgbClr val="FFFFFF"/>
                </a:solidFill>
                <a:latin typeface="Calibri"/>
                <a:cs typeface="Calibri"/>
              </a:rPr>
              <a:t>StreetGames</a:t>
            </a:r>
            <a:r>
              <a:rPr lang="en-GB" dirty="0">
                <a:solidFill>
                  <a:srgbClr val="FFFFFF"/>
                </a:solidFill>
                <a:latin typeface="Calibri"/>
                <a:cs typeface="Calibri"/>
              </a:rPr>
              <a:t> policies</a:t>
            </a:r>
          </a:p>
          <a:p>
            <a:pPr marL="355600" indent="-342900">
              <a:lnSpc>
                <a:spcPct val="100000"/>
              </a:lnSpc>
              <a:spcBef>
                <a:spcPts val="100"/>
              </a:spcBef>
              <a:buFont typeface="+mj-lt"/>
              <a:buAutoNum type="arabicPeriod"/>
            </a:pPr>
            <a:r>
              <a:rPr lang="en-GB" dirty="0">
                <a:solidFill>
                  <a:srgbClr val="FFFFFF"/>
                </a:solidFill>
                <a:latin typeface="Calibri"/>
                <a:cs typeface="Calibri"/>
              </a:rPr>
              <a:t>To co-operate with </a:t>
            </a:r>
            <a:r>
              <a:rPr lang="en-GB" dirty="0" err="1">
                <a:solidFill>
                  <a:srgbClr val="FFFFFF"/>
                </a:solidFill>
                <a:latin typeface="Calibri"/>
                <a:cs typeface="Calibri"/>
              </a:rPr>
              <a:t>StreetGames</a:t>
            </a:r>
            <a:r>
              <a:rPr lang="en-GB" dirty="0">
                <a:solidFill>
                  <a:srgbClr val="FFFFFF"/>
                </a:solidFill>
                <a:latin typeface="Calibri"/>
                <a:cs typeface="Calibri"/>
              </a:rPr>
              <a:t> in complying with relevant health and safety legislation, policies and procedures in the performance of the duties of the post</a:t>
            </a:r>
          </a:p>
          <a:p>
            <a:pPr marL="355600" indent="-342900">
              <a:lnSpc>
                <a:spcPct val="100000"/>
              </a:lnSpc>
              <a:spcBef>
                <a:spcPts val="100"/>
              </a:spcBef>
              <a:buFont typeface="+mj-lt"/>
              <a:buAutoNum type="arabicPeriod"/>
            </a:pPr>
            <a:r>
              <a:rPr lang="en-GB" dirty="0">
                <a:solidFill>
                  <a:srgbClr val="FFFFFF"/>
                </a:solidFill>
                <a:latin typeface="Calibri"/>
                <a:cs typeface="Calibri"/>
              </a:rPr>
              <a:t>To carry out the duties and responsibilities of the post in compliance with the </a:t>
            </a:r>
            <a:r>
              <a:rPr lang="en-GB" dirty="0" err="1">
                <a:solidFill>
                  <a:srgbClr val="FFFFFF"/>
                </a:solidFill>
                <a:latin typeface="Calibri"/>
                <a:cs typeface="Calibri"/>
              </a:rPr>
              <a:t>StreetGames</a:t>
            </a:r>
            <a:r>
              <a:rPr lang="en-GB" dirty="0">
                <a:solidFill>
                  <a:srgbClr val="FFFFFF"/>
                </a:solidFill>
                <a:latin typeface="Calibri"/>
                <a:cs typeface="Calibri"/>
              </a:rPr>
              <a:t> equity policy</a:t>
            </a:r>
          </a:p>
          <a:p>
            <a:pPr marL="355600" indent="-342900">
              <a:lnSpc>
                <a:spcPct val="100000"/>
              </a:lnSpc>
              <a:spcBef>
                <a:spcPts val="100"/>
              </a:spcBef>
              <a:buFont typeface="+mj-lt"/>
              <a:buAutoNum type="arabicPeriod"/>
            </a:pPr>
            <a:r>
              <a:rPr lang="en-GB" dirty="0">
                <a:solidFill>
                  <a:srgbClr val="FFFFFF"/>
                </a:solidFill>
                <a:latin typeface="Calibri"/>
                <a:cs typeface="Calibri"/>
              </a:rPr>
              <a:t>To maintain confidentiality and observe data protection and associated guidelines where appropriate</a:t>
            </a:r>
          </a:p>
          <a:p>
            <a:pPr marL="355600" indent="-342900">
              <a:lnSpc>
                <a:spcPct val="100000"/>
              </a:lnSpc>
              <a:spcBef>
                <a:spcPts val="100"/>
              </a:spcBef>
              <a:buFont typeface="+mj-lt"/>
              <a:buAutoNum type="arabicPeriod"/>
            </a:pPr>
            <a:r>
              <a:rPr lang="en-GB" dirty="0">
                <a:solidFill>
                  <a:srgbClr val="FFFFFF"/>
                </a:solidFill>
                <a:latin typeface="Calibri"/>
                <a:cs typeface="Calibri"/>
              </a:rPr>
              <a:t>To carry out any other reasonable duties and responsibilities within the overall function, commensurate with the grading and level of responsibilities of the post</a:t>
            </a:r>
          </a:p>
          <a:p>
            <a:pPr marL="355600" indent="-342900">
              <a:lnSpc>
                <a:spcPct val="100000"/>
              </a:lnSpc>
              <a:spcBef>
                <a:spcPts val="100"/>
              </a:spcBef>
              <a:buFont typeface="+mj-lt"/>
              <a:buAutoNum type="arabicPeriod"/>
            </a:pPr>
            <a:endParaRPr lang="en-GB" sz="1600" dirty="0">
              <a:solidFill>
                <a:srgbClr val="FFFFFF"/>
              </a:solidFill>
              <a:latin typeface="Calibri"/>
              <a:cs typeface="Calibri"/>
            </a:endParaRPr>
          </a:p>
          <a:p>
            <a:pPr marL="400050" indent="-195580">
              <a:lnSpc>
                <a:spcPts val="2055"/>
              </a:lnSpc>
              <a:spcBef>
                <a:spcPts val="1740"/>
              </a:spcBef>
              <a:buAutoNum type="arabicPeriod"/>
              <a:tabLst>
                <a:tab pos="400050" algn="l"/>
              </a:tabLst>
            </a:pPr>
            <a:endParaRPr lang="en-GB" sz="1800" b="1" dirty="0">
              <a:solidFill>
                <a:srgbClr val="FFFFFF"/>
              </a:solidFill>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lang="en-GB" spc="-245" dirty="0"/>
              <a:t>PERSON SPECIFICATION</a:t>
            </a:r>
            <a:endParaRPr spc="-265" dirty="0"/>
          </a:p>
        </p:txBody>
      </p:sp>
      <p:sp>
        <p:nvSpPr>
          <p:cNvPr id="3" name="object 3"/>
          <p:cNvSpPr/>
          <p:nvPr/>
        </p:nvSpPr>
        <p:spPr>
          <a:xfrm>
            <a:off x="1016000" y="1855214"/>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a:p>
        </p:txBody>
      </p:sp>
      <p:sp>
        <p:nvSpPr>
          <p:cNvPr id="4" name="object 4"/>
          <p:cNvSpPr txBox="1"/>
          <p:nvPr/>
        </p:nvSpPr>
        <p:spPr>
          <a:xfrm>
            <a:off x="1044575" y="2072927"/>
            <a:ext cx="16227425" cy="6225422"/>
          </a:xfrm>
          <a:prstGeom prst="rect">
            <a:avLst/>
          </a:prstGeom>
        </p:spPr>
        <p:txBody>
          <a:bodyPr vert="horz" wrap="square" lIns="0" tIns="71755" rIns="0" bIns="0" rtlCol="0">
            <a:spAutoFit/>
          </a:bodyPr>
          <a:lstStyle/>
          <a:p>
            <a:pPr marL="12700">
              <a:spcBef>
                <a:spcPts val="565"/>
              </a:spcBef>
            </a:pPr>
            <a:r>
              <a:rPr lang="en-GB" sz="1800" b="1" spc="-10" dirty="0">
                <a:solidFill>
                  <a:srgbClr val="FFFFFF"/>
                </a:solidFill>
                <a:latin typeface="Calibri"/>
                <a:cs typeface="Calibri"/>
              </a:rPr>
              <a:t>Qualifications/Education/Training</a:t>
            </a:r>
          </a:p>
          <a:p>
            <a:pPr marL="12700">
              <a:spcBef>
                <a:spcPts val="565"/>
              </a:spcBef>
            </a:pPr>
            <a:r>
              <a:rPr lang="en-GB" b="1" u="sng" spc="-10" dirty="0">
                <a:solidFill>
                  <a:srgbClr val="FFFFFF"/>
                </a:solidFill>
                <a:latin typeface="Calibri"/>
                <a:cs typeface="Calibri"/>
              </a:rPr>
              <a:t>Essential</a:t>
            </a:r>
          </a:p>
          <a:p>
            <a:pPr marL="298450" indent="-285750">
              <a:spcBef>
                <a:spcPts val="565"/>
              </a:spcBef>
              <a:buFont typeface="Arial" panose="020B0604020202020204" pitchFamily="34" charset="0"/>
              <a:buChar char="•"/>
            </a:pPr>
            <a:r>
              <a:rPr lang="en-GB" sz="1800" spc="-10" dirty="0">
                <a:solidFill>
                  <a:srgbClr val="FFFFFF"/>
                </a:solidFill>
                <a:latin typeface="Calibri"/>
                <a:cs typeface="Calibri"/>
              </a:rPr>
              <a:t> Educated to degree level or able to demonstrate a level of operation and understanding consistent with degree level.</a:t>
            </a:r>
          </a:p>
          <a:p>
            <a:pPr marL="298450" indent="-285750">
              <a:spcBef>
                <a:spcPts val="565"/>
              </a:spcBef>
              <a:buFont typeface="Arial" panose="020B0604020202020204" pitchFamily="34" charset="0"/>
              <a:buChar char="•"/>
            </a:pPr>
            <a:r>
              <a:rPr lang="en-GB" spc="-10" dirty="0">
                <a:solidFill>
                  <a:srgbClr val="FFFFFF"/>
                </a:solidFill>
                <a:latin typeface="Calibri"/>
                <a:cs typeface="Calibri"/>
              </a:rPr>
              <a:t> </a:t>
            </a:r>
            <a:r>
              <a:rPr lang="en-GB" sz="1800" spc="-10" dirty="0">
                <a:solidFill>
                  <a:srgbClr val="FFFFFF"/>
                </a:solidFill>
                <a:latin typeface="Calibri"/>
                <a:cs typeface="Calibri"/>
              </a:rPr>
              <a:t>Evidence of on-going professional development</a:t>
            </a:r>
          </a:p>
          <a:p>
            <a:pPr marL="298450" indent="-285750">
              <a:spcBef>
                <a:spcPts val="565"/>
              </a:spcBef>
              <a:buFont typeface="Arial" panose="020B0604020202020204" pitchFamily="34" charset="0"/>
              <a:buChar char="•"/>
            </a:pPr>
            <a:endParaRPr lang="en-GB" sz="1800" dirty="0">
              <a:latin typeface="Calibri"/>
              <a:cs typeface="Calibri"/>
            </a:endParaRPr>
          </a:p>
          <a:p>
            <a:pPr marL="12700">
              <a:lnSpc>
                <a:spcPct val="100000"/>
              </a:lnSpc>
              <a:spcBef>
                <a:spcPts val="565"/>
              </a:spcBef>
            </a:pPr>
            <a:endParaRPr lang="en-GB" b="1" spc="-10" dirty="0">
              <a:solidFill>
                <a:srgbClr val="FFFFFF"/>
              </a:solidFill>
              <a:latin typeface="Calibri"/>
              <a:cs typeface="Calibri"/>
            </a:endParaRPr>
          </a:p>
          <a:p>
            <a:pPr marL="12700">
              <a:lnSpc>
                <a:spcPct val="100000"/>
              </a:lnSpc>
              <a:spcBef>
                <a:spcPts val="565"/>
              </a:spcBef>
            </a:pPr>
            <a:r>
              <a:rPr sz="1800" b="1" u="sng" spc="-10" dirty="0">
                <a:solidFill>
                  <a:srgbClr val="FFFFFF"/>
                </a:solidFill>
                <a:latin typeface="Calibri"/>
                <a:cs typeface="Calibri"/>
              </a:rPr>
              <a:t>Experience</a:t>
            </a:r>
            <a:endParaRPr sz="1800" u="sng" dirty="0">
              <a:latin typeface="Calibri"/>
              <a:cs typeface="Calibri"/>
            </a:endParaRP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managing a range of projects and programmes involving internal and external partners within Yorkshire &amp; Humber.</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or understanding of Doorstep Sport and mobilising young people from underserved communities to be physically active.</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with a range of external agencies and developing partnerships that deliver results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influencing the practise and thinking of partners and stakeholders.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working at a regional level.</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developing new partnerships and networks.</a:t>
            </a:r>
          </a:p>
          <a:p>
            <a:pPr marL="236854" indent="-224154">
              <a:lnSpc>
                <a:spcPct val="100000"/>
              </a:lnSpc>
              <a:spcBef>
                <a:spcPts val="465"/>
              </a:spcBef>
              <a:buSzPct val="97222"/>
              <a:buAutoNum type="arabicPeriod"/>
              <a:tabLst>
                <a:tab pos="236854" algn="l"/>
              </a:tabLst>
            </a:pPr>
            <a:r>
              <a:rPr lang="en-GB" sz="1800" dirty="0">
                <a:solidFill>
                  <a:srgbClr val="FFFFFF"/>
                </a:solidFill>
                <a:latin typeface="Calibri"/>
                <a:cs typeface="Calibri"/>
              </a:rPr>
              <a:t>Experience of developing proposals or funding bids to different funders or partners.</a:t>
            </a:r>
          </a:p>
          <a:p>
            <a:pPr marL="236854" indent="-224154">
              <a:lnSpc>
                <a:spcPct val="100000"/>
              </a:lnSpc>
              <a:spcBef>
                <a:spcPts val="465"/>
              </a:spcBef>
              <a:buSzPct val="97222"/>
              <a:buAutoNum type="arabicPeriod"/>
              <a:tabLst>
                <a:tab pos="236854" algn="l"/>
              </a:tabLst>
            </a:pPr>
            <a:endParaRPr lang="en-GB" dirty="0">
              <a:solidFill>
                <a:srgbClr val="FFFFFF"/>
              </a:solidFill>
              <a:latin typeface="Calibri"/>
              <a:cs typeface="Calibri"/>
            </a:endParaRPr>
          </a:p>
          <a:p>
            <a:pPr marL="12700">
              <a:lnSpc>
                <a:spcPct val="100000"/>
              </a:lnSpc>
              <a:spcBef>
                <a:spcPts val="465"/>
              </a:spcBef>
              <a:buSzPct val="97222"/>
              <a:tabLst>
                <a:tab pos="236854" algn="l"/>
              </a:tabLst>
            </a:pPr>
            <a:r>
              <a:rPr lang="en-GB" sz="1800" b="1" u="sng" dirty="0">
                <a:solidFill>
                  <a:srgbClr val="FFFFFF"/>
                </a:solidFill>
                <a:latin typeface="Calibri"/>
                <a:cs typeface="Calibri"/>
              </a:rPr>
              <a:t>Knowledge</a:t>
            </a:r>
          </a:p>
          <a:p>
            <a:pPr marL="12700">
              <a:lnSpc>
                <a:spcPct val="100000"/>
              </a:lnSpc>
              <a:spcBef>
                <a:spcPts val="465"/>
              </a:spcBef>
              <a:buSzPct val="97222"/>
              <a:tabLst>
                <a:tab pos="236854" algn="l"/>
              </a:tabLst>
            </a:pPr>
            <a:r>
              <a:rPr lang="en-GB" sz="1800" dirty="0">
                <a:solidFill>
                  <a:srgbClr val="FFFFFF"/>
                </a:solidFill>
                <a:latin typeface="Calibri"/>
                <a:cs typeface="Calibri"/>
              </a:rPr>
              <a:t>1.	Knowledge of the respective place landscape, as it relates to young people, sport, communities and deprivation.</a:t>
            </a:r>
          </a:p>
          <a:p>
            <a:pPr marL="12700">
              <a:lnSpc>
                <a:spcPct val="100000"/>
              </a:lnSpc>
              <a:spcBef>
                <a:spcPts val="465"/>
              </a:spcBef>
              <a:buSzPct val="97222"/>
              <a:tabLst>
                <a:tab pos="236854" algn="l"/>
              </a:tabLst>
            </a:pPr>
            <a:r>
              <a:rPr lang="en-GB" sz="1800" dirty="0">
                <a:solidFill>
                  <a:srgbClr val="FFFFFF"/>
                </a:solidFill>
                <a:latin typeface="Calibri"/>
                <a:cs typeface="Calibri"/>
              </a:rPr>
              <a:t>2.	Legislative expectations on charitable organisations and those delivering in community sport settings relating to safeguarding, health and safety and equal opportunities.</a:t>
            </a: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customXml/itemProps2.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E60835-6585-4741-A75E-698599058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TotalTime>
  <Words>2342</Words>
  <Application>Microsoft Office PowerPoint</Application>
  <PresentationFormat>Custom</PresentationFormat>
  <Paragraphs>178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CONTENTS</vt:lpstr>
      <vt:lpstr>ABOUT STREETGAMES</vt:lpstr>
      <vt:lpstr>OUR VALUES</vt:lpstr>
      <vt:lpstr>OUR COMMITMENTS</vt:lpstr>
      <vt:lpstr> EQUALITY, DIVERSITY, INCLUSION and BELONGING</vt:lpstr>
      <vt:lpstr>JOB DESCRIPTION</vt:lpstr>
      <vt:lpstr>KEY RESPONSIBILITIES</vt:lpstr>
      <vt:lpstr>PERSON SPECIFICATION</vt:lpstr>
      <vt:lpstr>PERSON SPECIFICATION CONTINUED…</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Rebecca Rus-Schupler</cp:lastModifiedBy>
  <cp:revision>10</cp:revision>
  <dcterms:created xsi:type="dcterms:W3CDTF">2024-07-24T11:14:33Z</dcterms:created>
  <dcterms:modified xsi:type="dcterms:W3CDTF">2025-10-14T10:33:59Z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ies>
</file>