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4340" r:id="rId5"/>
    <p:sldId id="4319" r:id="rId6"/>
    <p:sldId id="4331" r:id="rId7"/>
    <p:sldId id="4332" r:id="rId8"/>
    <p:sldId id="4343" r:id="rId9"/>
    <p:sldId id="4337" r:id="rId10"/>
    <p:sldId id="4338" r:id="rId11"/>
    <p:sldId id="4341" r:id="rId12"/>
    <p:sldId id="4333" r:id="rId13"/>
    <p:sldId id="4334" r:id="rId14"/>
    <p:sldId id="4342" r:id="rId15"/>
    <p:sldId id="4335" r:id="rId16"/>
    <p:sldId id="4336" r:id="rId17"/>
    <p:sldId id="4306" r:id="rId18"/>
    <p:sldId id="4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C5D"/>
    <a:srgbClr val="F3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6040" autoAdjust="0"/>
  </p:normalViewPr>
  <p:slideViewPr>
    <p:cSldViewPr snapToGrid="0" snapToObjects="1">
      <p:cViewPr varScale="1">
        <p:scale>
          <a:sx n="50" d="100"/>
          <a:sy n="50" d="100"/>
        </p:scale>
        <p:origin x="64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85BD9-60F4-4374-BCC3-BF66A91DB81F}" type="datetimeFigureOut">
              <a:rPr lang="en-GB" smtClean="0"/>
              <a:t>04/08/2025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96FDA-CAC9-48B2-B101-55E17698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3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Emily - Tees Valley example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C7030-5E3D-4976-BC4D-3DF19AC85F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DFA60C-54AA-A5DF-D075-06A200C2C4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82C8D-C3DA-43B8-75F4-EF324CA125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169" y="1510807"/>
            <a:ext cx="11523662" cy="4708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C5D"/>
                </a:solidFill>
              </a:defRPr>
            </a:lvl1pPr>
            <a:lvl2pPr>
              <a:defRPr>
                <a:solidFill>
                  <a:srgbClr val="092C5D"/>
                </a:solidFill>
              </a:defRPr>
            </a:lvl2pPr>
            <a:lvl3pPr>
              <a:defRPr>
                <a:solidFill>
                  <a:srgbClr val="092C5D"/>
                </a:solidFill>
              </a:defRPr>
            </a:lvl3pPr>
            <a:lvl4pPr>
              <a:defRPr>
                <a:solidFill>
                  <a:srgbClr val="092C5D"/>
                </a:solidFill>
              </a:defRPr>
            </a:lvl4pPr>
            <a:lvl5pPr>
              <a:defRPr>
                <a:solidFill>
                  <a:srgbClr val="092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92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D90B1-20D3-999D-FE84-B6344DF35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29" y="1392238"/>
            <a:ext cx="5661744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C5D"/>
                </a:solidFill>
              </a:defRPr>
            </a:lvl1pPr>
            <a:lvl2pPr>
              <a:defRPr>
                <a:solidFill>
                  <a:srgbClr val="092C5D"/>
                </a:solidFill>
              </a:defRPr>
            </a:lvl2pPr>
            <a:lvl3pPr>
              <a:defRPr>
                <a:solidFill>
                  <a:srgbClr val="092C5D"/>
                </a:solidFill>
              </a:defRPr>
            </a:lvl3pPr>
            <a:lvl4pPr>
              <a:defRPr>
                <a:solidFill>
                  <a:srgbClr val="092C5D"/>
                </a:solidFill>
              </a:defRPr>
            </a:lvl4pPr>
            <a:lvl5pPr>
              <a:defRPr>
                <a:solidFill>
                  <a:srgbClr val="092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C97FB48-1BA2-3BB0-A518-B8D6288ED8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533" y="1392238"/>
            <a:ext cx="5661744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C5D"/>
                </a:solidFill>
              </a:defRPr>
            </a:lvl1pPr>
            <a:lvl2pPr>
              <a:defRPr>
                <a:solidFill>
                  <a:srgbClr val="092C5D"/>
                </a:solidFill>
              </a:defRPr>
            </a:lvl2pPr>
            <a:lvl3pPr>
              <a:defRPr>
                <a:solidFill>
                  <a:srgbClr val="092C5D"/>
                </a:solidFill>
              </a:defRPr>
            </a:lvl3pPr>
            <a:lvl4pPr>
              <a:defRPr>
                <a:solidFill>
                  <a:srgbClr val="092C5D"/>
                </a:solidFill>
              </a:defRPr>
            </a:lvl4pPr>
            <a:lvl5pPr>
              <a:defRPr>
                <a:solidFill>
                  <a:srgbClr val="092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31C-A76E-A844-95B4-82EEB4F6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233"/>
            <a:ext cx="10515600" cy="73903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619D-5295-A344-BC0A-E8924964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5897"/>
            <a:ext cx="5181600" cy="39410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B7697-08E4-324A-875C-194CA9BAB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5897"/>
            <a:ext cx="5181600" cy="39410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bg>
      <p:bgPr>
        <a:gradFill flip="none" rotWithShape="1">
          <a:gsLst>
            <a:gs pos="34000">
              <a:srgbClr val="092C5D"/>
            </a:gs>
            <a:gs pos="100000">
              <a:srgbClr val="C7263D">
                <a:lumMod val="98852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4CE4-9393-3D4F-B5FC-FC8D5AA2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80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1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P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D90B1-20D3-999D-FE84-B6344DF35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887" y="1392238"/>
            <a:ext cx="5519121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C5D"/>
                </a:solidFill>
              </a:defRPr>
            </a:lvl1pPr>
            <a:lvl2pPr>
              <a:defRPr>
                <a:solidFill>
                  <a:srgbClr val="092C5D"/>
                </a:solidFill>
              </a:defRPr>
            </a:lvl2pPr>
            <a:lvl3pPr>
              <a:defRPr>
                <a:solidFill>
                  <a:srgbClr val="092C5D"/>
                </a:solidFill>
              </a:defRPr>
            </a:lvl3pPr>
            <a:lvl4pPr>
              <a:defRPr>
                <a:solidFill>
                  <a:srgbClr val="092C5D"/>
                </a:solidFill>
              </a:defRPr>
            </a:lvl4pPr>
            <a:lvl5pPr>
              <a:defRPr>
                <a:solidFill>
                  <a:srgbClr val="092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18F9EE-215C-B0AB-4A29-59972A540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9260" y="1392238"/>
            <a:ext cx="5709054" cy="5099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2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P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D90B1-20D3-999D-FE84-B6344DF35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888" y="1392238"/>
            <a:ext cx="7529512" cy="5076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2C5D"/>
                </a:solidFill>
              </a:defRPr>
            </a:lvl1pPr>
            <a:lvl2pPr>
              <a:defRPr>
                <a:solidFill>
                  <a:srgbClr val="092C5D"/>
                </a:solidFill>
              </a:defRPr>
            </a:lvl2pPr>
            <a:lvl3pPr>
              <a:defRPr>
                <a:solidFill>
                  <a:srgbClr val="092C5D"/>
                </a:solidFill>
              </a:defRPr>
            </a:lvl3pPr>
            <a:lvl4pPr>
              <a:defRPr>
                <a:solidFill>
                  <a:srgbClr val="092C5D"/>
                </a:solidFill>
              </a:defRPr>
            </a:lvl4pPr>
            <a:lvl5pPr>
              <a:defRPr>
                <a:solidFill>
                  <a:srgbClr val="092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18F9EE-215C-B0AB-4A29-59972A540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5300" y="1392238"/>
            <a:ext cx="3783013" cy="50990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DFA60C-54AA-A5DF-D075-06A200C2C4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55244"/>
            <a:ext cx="12192000" cy="5802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DFA60C-54AA-A5DF-D075-06A200C2C4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478" y="1239490"/>
            <a:ext cx="4394578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47A8F04-9DE8-9B8B-6C29-CE6859BFA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2125" y="1239490"/>
            <a:ext cx="4394578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01DF45C-4DA8-27BA-45CF-98AC71DB8B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9442" y="4045885"/>
            <a:ext cx="4542433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AFC076B-0269-F689-3EC0-B2BFF7A7E2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0149" y="4039061"/>
            <a:ext cx="4394578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F6439FA-938C-F9C8-33BC-1A39D8018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125" y="4039061"/>
            <a:ext cx="2545308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F4A1015-A561-9FAD-EE8E-29FD3D823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07772" y="1234447"/>
            <a:ext cx="2717895" cy="261600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5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CD71-5748-464D-B31B-63491B8E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16002"/>
            <a:ext cx="6853740" cy="858033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DFA60C-54AA-A5DF-D075-06A200C2C4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302" y="1219017"/>
            <a:ext cx="2879677" cy="54479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B6486D0-2FF9-8CEC-EB2C-D0B9D3455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56045" y="1219017"/>
            <a:ext cx="2879677" cy="54479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6F13E25-AFFE-70F6-8386-E1CF3092C8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8788" y="1219017"/>
            <a:ext cx="2879677" cy="54479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12DFDD2-95F2-FFBC-425B-6044B7F59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2669" y="1219017"/>
            <a:ext cx="2879677" cy="54479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3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85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5" r:id="rId3"/>
    <p:sldLayoutId id="2147483656" r:id="rId4"/>
    <p:sldLayoutId id="2147483661" r:id="rId5"/>
    <p:sldLayoutId id="2147483659" r:id="rId6"/>
    <p:sldLayoutId id="2147483658" r:id="rId7"/>
    <p:sldLayoutId id="2147483662" r:id="rId8"/>
    <p:sldLayoutId id="2147483663" r:id="rId9"/>
    <p:sldLayoutId id="2147483657" r:id="rId10"/>
    <p:sldLayoutId id="2147483660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D3956-59F6-7A2D-3936-780B0F35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3469"/>
            <a:ext cx="5849166" cy="58110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0BF3F9A-91C1-8987-7308-7EDA11E8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783" y="2768599"/>
            <a:ext cx="10515600" cy="1325563"/>
          </a:xfrm>
        </p:spPr>
        <p:txBody>
          <a:bodyPr/>
          <a:lstStyle/>
          <a:p>
            <a:r>
              <a:rPr lang="en-GB" dirty="0"/>
              <a:t>Feedback </a:t>
            </a:r>
            <a:br>
              <a:rPr lang="en-GB" dirty="0"/>
            </a:br>
            <a:r>
              <a:rPr lang="en-GB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40767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91C8-9823-9FD2-6854-325B029D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needs to change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0EE0D-7D2B-890C-6BD4-431146B82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27" y="1392239"/>
            <a:ext cx="10461873" cy="4652962"/>
          </a:xfrm>
        </p:spPr>
        <p:txBody>
          <a:bodyPr/>
          <a:lstStyle/>
          <a:p>
            <a:r>
              <a:rPr lang="en-GB" b="1" dirty="0"/>
              <a:t>Time</a:t>
            </a:r>
            <a:r>
              <a:rPr lang="en-GB" dirty="0"/>
              <a:t> – Having less homework</a:t>
            </a:r>
          </a:p>
          <a:p>
            <a:r>
              <a:rPr lang="en-GB" b="1" dirty="0"/>
              <a:t>Motivation</a:t>
            </a:r>
            <a:r>
              <a:rPr lang="en-GB" dirty="0"/>
              <a:t> – Provide incentives </a:t>
            </a:r>
          </a:p>
          <a:p>
            <a:r>
              <a:rPr lang="en-GB" b="1" dirty="0"/>
              <a:t>Fear of Judgement </a:t>
            </a:r>
            <a:r>
              <a:rPr lang="en-GB" dirty="0"/>
              <a:t>– More informal opportunities, including ‘social’ time, clothing </a:t>
            </a:r>
          </a:p>
          <a:p>
            <a:r>
              <a:rPr lang="en-GB" b="1" dirty="0"/>
              <a:t>Feeling self-conscious </a:t>
            </a:r>
            <a:r>
              <a:rPr lang="en-GB" dirty="0"/>
              <a:t>– Less ‘sporty’ leaders, girls only sessions</a:t>
            </a:r>
          </a:p>
          <a:p>
            <a:r>
              <a:rPr lang="en-GB" b="1" dirty="0"/>
              <a:t>Can’t get there </a:t>
            </a:r>
            <a:r>
              <a:rPr lang="en-GB" dirty="0"/>
              <a:t>– Better transport</a:t>
            </a:r>
          </a:p>
          <a:p>
            <a:r>
              <a:rPr lang="en-GB" b="1" dirty="0"/>
              <a:t>Cost</a:t>
            </a:r>
            <a:r>
              <a:rPr lang="en-GB" dirty="0"/>
              <a:t> – Offer discount/free passes for young people to leisure centres</a:t>
            </a:r>
          </a:p>
          <a:p>
            <a:r>
              <a:rPr lang="en-GB" b="1" dirty="0"/>
              <a:t>Safety Concerns </a:t>
            </a:r>
            <a:r>
              <a:rPr lang="en-GB" dirty="0"/>
              <a:t>– Better lighting, maintenance &amp; activation of parks</a:t>
            </a:r>
          </a:p>
          <a:p>
            <a:r>
              <a:rPr lang="en-GB" b="1" dirty="0"/>
              <a:t>Lack of awareness </a:t>
            </a:r>
            <a:r>
              <a:rPr lang="en-GB" dirty="0"/>
              <a:t>– More targeted information for young people</a:t>
            </a:r>
          </a:p>
        </p:txBody>
      </p:sp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D200F767-D58A-F727-6E70-77EC86B8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2680" y="2376009"/>
            <a:ext cx="2231720" cy="22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46CD-8E6F-71E3-4386-976745DC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47FB-29D4-5FDC-D922-FFD0DACC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AND 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5805-3AC2-44BA-59A6-1C19A31DE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0529" y="2471739"/>
            <a:ext cx="5470771" cy="1731962"/>
          </a:xfrm>
        </p:spPr>
        <p:txBody>
          <a:bodyPr/>
          <a:lstStyle/>
          <a:p>
            <a:r>
              <a:rPr lang="en-GB" sz="4000" dirty="0"/>
              <a:t>Hear your reflections</a:t>
            </a:r>
          </a:p>
          <a:p>
            <a:r>
              <a:rPr lang="en-GB" sz="4000" dirty="0"/>
              <a:t>Check &amp; Challenge</a:t>
            </a:r>
          </a:p>
          <a:p>
            <a:r>
              <a:rPr lang="en-GB" sz="4000" dirty="0"/>
              <a:t>Hear ‘stories’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53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0F3C7A-159F-37BF-4499-A71D457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Youth Segments (from the Survey)</a:t>
            </a:r>
          </a:p>
        </p:txBody>
      </p:sp>
      <p:pic>
        <p:nvPicPr>
          <p:cNvPr id="2" name="Picture 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2984B56-E6CE-0BDD-8782-2F58B353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3" y="1210187"/>
            <a:ext cx="11835114" cy="57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9589-B569-361B-81CE-993D280A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</a:t>
            </a:r>
            <a:r>
              <a:rPr lang="en-GB" u="sng" dirty="0"/>
              <a:t>one homogenous </a:t>
            </a:r>
            <a:r>
              <a:rPr lang="en-GB" dirty="0"/>
              <a:t>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D27F83-2818-D42F-5AC7-4BA7E391431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70641822"/>
              </p:ext>
            </p:extLst>
          </p:nvPr>
        </p:nvGraphicFramePr>
        <p:xfrm>
          <a:off x="334963" y="1511300"/>
          <a:ext cx="11522073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590">
                  <a:extLst>
                    <a:ext uri="{9D8B030D-6E8A-4147-A177-3AD203B41FA5}">
                      <a16:colId xmlns:a16="http://schemas.microsoft.com/office/drawing/2014/main" val="490706685"/>
                    </a:ext>
                  </a:extLst>
                </a:gridCol>
                <a:gridCol w="4621792">
                  <a:extLst>
                    <a:ext uri="{9D8B030D-6E8A-4147-A177-3AD203B41FA5}">
                      <a16:colId xmlns:a16="http://schemas.microsoft.com/office/drawing/2014/main" val="1375004697"/>
                    </a:ext>
                  </a:extLst>
                </a:gridCol>
                <a:gridCol w="3840691">
                  <a:extLst>
                    <a:ext uri="{9D8B030D-6E8A-4147-A177-3AD203B41FA5}">
                      <a16:colId xmlns:a16="http://schemas.microsoft.com/office/drawing/2014/main" val="1297855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Segments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‘</a:t>
                      </a:r>
                      <a:r>
                        <a:rPr lang="en-GB" b="1" dirty="0" err="1"/>
                        <a:t>Reluctants</a:t>
                      </a:r>
                      <a:r>
                        <a:rPr lang="en-GB" b="1" dirty="0"/>
                        <a:t>’ (31%)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 Segment 1 – </a:t>
                      </a:r>
                      <a:r>
                        <a:rPr lang="en-GB" i="1" dirty="0"/>
                        <a:t>I’d love to but lack confidence</a:t>
                      </a:r>
                    </a:p>
                    <a:p>
                      <a:r>
                        <a:rPr lang="en-GB" dirty="0"/>
                        <a:t>12% Segment 3 – </a:t>
                      </a:r>
                      <a:r>
                        <a:rPr lang="en-GB" i="1" dirty="0"/>
                        <a:t>It’s not for me…sport is boring, I prefer other things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Greater intervention &amp; support will be needed. Sport needs a ‘re-brand’ for segment 3 and a supportive approach for segment 1 to be more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8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‘The Opens’ (34%)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21% Segment 4 – </a:t>
                      </a:r>
                      <a:r>
                        <a:rPr lang="en-GB" i="1" dirty="0"/>
                        <a:t>Sports a laugh, let’s not get serious</a:t>
                      </a:r>
                    </a:p>
                    <a:p>
                      <a:r>
                        <a:rPr lang="en-GB" dirty="0"/>
                        <a:t>6% Segment 6 – </a:t>
                      </a:r>
                      <a:r>
                        <a:rPr lang="en-GB" i="1" dirty="0"/>
                        <a:t>Keep calm &amp; let off steam</a:t>
                      </a:r>
                    </a:p>
                    <a:p>
                      <a:r>
                        <a:rPr lang="en-GB" dirty="0"/>
                        <a:t>7% Segment 7 – </a:t>
                      </a:r>
                      <a:r>
                        <a:rPr lang="en-GB" i="1" dirty="0"/>
                        <a:t>I’m all about looking &amp; feeling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Segments 2, 6 and 7 do take part but for (differing) ‘extrinsic’ reasons &amp; are receptive to initiatives to increase activity levels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30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Sport Positive &amp; Developers (35%)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 Segment 2 – </a:t>
                      </a:r>
                      <a:r>
                        <a:rPr lang="en-GB" i="1" dirty="0"/>
                        <a:t>Like what sport does for me</a:t>
                      </a:r>
                    </a:p>
                    <a:p>
                      <a:r>
                        <a:rPr lang="en-GB" dirty="0"/>
                        <a:t>18% Segment 5 – </a:t>
                      </a:r>
                      <a:r>
                        <a:rPr lang="en-GB" i="1" dirty="0"/>
                        <a:t>It’s for me, results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Segments 2 and 5 are active &amp; sport positive but their future participation relies on developing opportunities for lifelong participation</a:t>
                      </a:r>
                      <a:r>
                        <a:rPr lang="en-GB" sz="1800" b="0" dirty="0"/>
                        <a:t>.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8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1AEF4A-2BC8-E555-8390-05CE7E8B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23" y="154586"/>
            <a:ext cx="10515600" cy="739035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Audience &amp; Influence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BA493-5E2A-EC09-F560-F58423138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77" y="1220506"/>
            <a:ext cx="4469165" cy="5353293"/>
          </a:xfrm>
        </p:spPr>
        <p:txBody>
          <a:bodyPr>
            <a:noAutofit/>
          </a:bodyPr>
          <a:lstStyle/>
          <a:p>
            <a:r>
              <a:rPr lang="en-GB" sz="2000" dirty="0"/>
              <a:t>Are there other changes and ‘adjustments’ which young people shared are needed in their local area to (</a:t>
            </a:r>
            <a:r>
              <a:rPr lang="en-GB" sz="1600" i="1" dirty="0"/>
              <a:t>using these different ‘layers’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Are there some young people who might be interested in sharing their views with key organisations and partners locally to help influence change. (</a:t>
            </a:r>
            <a:r>
              <a:rPr lang="en-GB" sz="1600" i="1" dirty="0"/>
              <a:t>Asking those organisations to think about how they can help change things in their part of the ‘system’)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DB2B5-153D-FC5B-CF42-5123F3DCA5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E6D3397-2B04-40D2-AFA5-9F619DF7AB33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B27E3-82CC-FA09-40E8-699D1BB3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3" t="44760" r="55010" b="14022"/>
          <a:stretch/>
        </p:blipFill>
        <p:spPr>
          <a:xfrm>
            <a:off x="4636396" y="1172430"/>
            <a:ext cx="4478544" cy="4513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AD565-D380-B2FD-3398-57E3F92D0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94" t="51350" r="23770" b="14022"/>
          <a:stretch/>
        </p:blipFill>
        <p:spPr>
          <a:xfrm>
            <a:off x="8945778" y="4368835"/>
            <a:ext cx="3190527" cy="21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3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E9B4-7769-3DBD-19C6-59FF5989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200" y="184933"/>
            <a:ext cx="10515600" cy="73903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next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723F5-B013-AB72-D763-94720F2E1C05}"/>
              </a:ext>
            </a:extLst>
          </p:cNvPr>
          <p:cNvSpPr txBox="1"/>
          <p:nvPr/>
        </p:nvSpPr>
        <p:spPr>
          <a:xfrm>
            <a:off x="1752600" y="1803400"/>
            <a:ext cx="8636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Refinements 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Bringing the data to life</a:t>
            </a:r>
          </a:p>
          <a:p>
            <a:pPr marL="285750" indent="-285750">
              <a:buFontTx/>
              <a:buChar char="-"/>
            </a:pPr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INFLUENCE  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Where to share ?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How to share ?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Who to share ?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002060"/>
                </a:solidFill>
              </a:rPr>
              <a:t>What influence do we want?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50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9F5C-D57A-85E5-C3C5-B71F435A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/>
              <a:t>Hull – Active Listening with Young People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09CB1-D1EB-4733-9840-6398F5888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What has happened so far……</a:t>
            </a:r>
          </a:p>
          <a:p>
            <a:r>
              <a:rPr lang="en-GB" dirty="0"/>
              <a:t>Discussion Groups with young people  (final numbers TBC)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Xx</a:t>
            </a:r>
            <a:r>
              <a:rPr lang="en-GB" dirty="0"/>
              <a:t> Led by LTOs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Xx</a:t>
            </a:r>
            <a:r>
              <a:rPr lang="en-GB" dirty="0"/>
              <a:t> Led by StreetGames 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Xx</a:t>
            </a:r>
            <a:r>
              <a:rPr lang="en-GB" dirty="0"/>
              <a:t> led by Peer Researchers </a:t>
            </a:r>
          </a:p>
          <a:p>
            <a:r>
              <a:rPr lang="en-GB" dirty="0"/>
              <a:t>500 Completed Surveys</a:t>
            </a:r>
          </a:p>
          <a:p>
            <a:r>
              <a:rPr lang="en-GB" dirty="0"/>
              <a:t>Feedback Activities:</a:t>
            </a:r>
          </a:p>
          <a:p>
            <a:pPr lvl="1"/>
            <a:r>
              <a:rPr lang="en-GB" dirty="0"/>
              <a:t>Barriers &amp; Motivations</a:t>
            </a:r>
          </a:p>
          <a:p>
            <a:pPr lvl="1"/>
            <a:r>
              <a:rPr lang="en-GB" dirty="0"/>
              <a:t>Light bulbs </a:t>
            </a:r>
          </a:p>
          <a:p>
            <a:pPr lvl="1"/>
            <a:r>
              <a:rPr lang="en-GB" dirty="0"/>
              <a:t>Hands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9AA57-B170-7BE2-BAEB-49D2685BD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Today’s Session</a:t>
            </a:r>
          </a:p>
          <a:p>
            <a:r>
              <a:rPr lang="en-GB" dirty="0"/>
              <a:t>Share initial findings &amp; feedback </a:t>
            </a:r>
          </a:p>
          <a:p>
            <a:r>
              <a:rPr lang="en-GB" dirty="0"/>
              <a:t>Hear your reflections</a:t>
            </a:r>
          </a:p>
          <a:p>
            <a:r>
              <a:rPr lang="en-GB" dirty="0"/>
              <a:t>Check &amp; Challenge</a:t>
            </a:r>
          </a:p>
          <a:p>
            <a:r>
              <a:rPr lang="en-GB" dirty="0"/>
              <a:t>Hear ‘stories’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Graphic 5" descr="Group brainstorm with solid fill">
            <a:extLst>
              <a:ext uri="{FF2B5EF4-FFF2-40B4-BE49-F238E27FC236}">
                <a16:creationId xmlns:a16="http://schemas.microsoft.com/office/drawing/2014/main" id="{6F31F9B7-2668-AB92-2933-D7C625F5D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3015" y="3580435"/>
            <a:ext cx="3277565" cy="32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D2434-8144-CA02-563A-96BB31B8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4CF81-A70F-65A8-49E6-91CF5F063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29" y="1241926"/>
            <a:ext cx="5265657" cy="50768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Young People’s opinions about what ‘counts’ as physical activity: </a:t>
            </a:r>
          </a:p>
          <a:p>
            <a:r>
              <a:rPr lang="en-GB" sz="2600" dirty="0"/>
              <a:t>Some had a clear understanding, but some were unsure: </a:t>
            </a:r>
          </a:p>
          <a:p>
            <a:pPr lvl="1"/>
            <a:r>
              <a:rPr lang="en-GB" dirty="0"/>
              <a:t>Felt it had to be ‘traditional sport’</a:t>
            </a:r>
          </a:p>
          <a:p>
            <a:pPr lvl="1"/>
            <a:r>
              <a:rPr lang="en-GB" dirty="0"/>
              <a:t>Or had to be cardio fitness/sport</a:t>
            </a:r>
          </a:p>
          <a:p>
            <a:r>
              <a:rPr lang="en-GB" sz="2600" dirty="0"/>
              <a:t>Some ‘surprises’ at what ‘counts’:</a:t>
            </a:r>
          </a:p>
          <a:p>
            <a:pPr lvl="1"/>
            <a:r>
              <a:rPr lang="en-GB" dirty="0"/>
              <a:t>Walking  </a:t>
            </a:r>
          </a:p>
          <a:p>
            <a:r>
              <a:rPr lang="en-GB" sz="2600" dirty="0"/>
              <a:t>Some were surprised at the levels required to meet CMO guidelines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BB10F-FEDD-369B-6C36-378D0E3B0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533" y="1256301"/>
            <a:ext cx="5661744" cy="50768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Current Activity Levels</a:t>
            </a:r>
          </a:p>
          <a:p>
            <a:r>
              <a:rPr lang="en-GB" sz="2600" dirty="0"/>
              <a:t>Most (90%) are not currently active enough to meet CMO guidelines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spcBef>
                <a:spcPts val="1800"/>
              </a:spcBef>
            </a:pPr>
            <a:r>
              <a:rPr lang="en-GB" sz="2600" dirty="0"/>
              <a:t>Around half want to be more active – but some showed little interest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1AA92-3143-8329-A7F4-A8909956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95" y="2658396"/>
            <a:ext cx="5176020" cy="31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8BA8-6F2A-AA22-1FCB-F41FA849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/Reasons </a:t>
            </a:r>
            <a:br>
              <a:rPr lang="en-GB" dirty="0"/>
            </a:br>
            <a:r>
              <a:rPr lang="en-GB" dirty="0"/>
              <a:t>to be active…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0E1E5-2A34-92D4-6575-3BD056899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257" y="1129192"/>
            <a:ext cx="5661744" cy="507682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Motivations</a:t>
            </a:r>
          </a:p>
          <a:p>
            <a:r>
              <a:rPr lang="en-GB" b="1" i="1" dirty="0"/>
              <a:t>Social Aspects</a:t>
            </a:r>
          </a:p>
          <a:p>
            <a:pPr lvl="1"/>
            <a:r>
              <a:rPr lang="en-GB" sz="2000" dirty="0"/>
              <a:t>Having fun (50%)</a:t>
            </a:r>
          </a:p>
          <a:p>
            <a:pPr lvl="1"/>
            <a:r>
              <a:rPr lang="en-GB" sz="2000" dirty="0"/>
              <a:t>Being with friends (38%)</a:t>
            </a:r>
          </a:p>
          <a:p>
            <a:pPr lvl="1"/>
            <a:r>
              <a:rPr lang="en-GB" sz="2000" dirty="0"/>
              <a:t>Making new friends (34%)</a:t>
            </a:r>
          </a:p>
          <a:p>
            <a:pPr lvl="1"/>
            <a:r>
              <a:rPr lang="en-GB" sz="2000" dirty="0"/>
              <a:t>Improve social skills (28%)</a:t>
            </a:r>
          </a:p>
          <a:p>
            <a:r>
              <a:rPr lang="en-GB" b="1" i="1" dirty="0"/>
              <a:t>Health &amp; Wellbeing</a:t>
            </a:r>
          </a:p>
          <a:p>
            <a:pPr lvl="1"/>
            <a:r>
              <a:rPr lang="en-GB" sz="2000" dirty="0"/>
              <a:t>To improve health/fitness (66%)</a:t>
            </a:r>
          </a:p>
          <a:p>
            <a:pPr lvl="1"/>
            <a:r>
              <a:rPr lang="en-GB" sz="2000" dirty="0"/>
              <a:t>To feel good (33%)</a:t>
            </a:r>
          </a:p>
          <a:p>
            <a:pPr lvl="1"/>
            <a:r>
              <a:rPr lang="en-GB" sz="2000" dirty="0"/>
              <a:t>To improve body image (24%)</a:t>
            </a:r>
          </a:p>
          <a:p>
            <a:pPr lvl="1"/>
            <a:r>
              <a:rPr lang="en-GB" sz="2000" dirty="0"/>
              <a:t>To improve mental health (23%)</a:t>
            </a:r>
          </a:p>
          <a:p>
            <a:r>
              <a:rPr lang="en-GB" b="1" i="1" dirty="0"/>
              <a:t>Personal Development</a:t>
            </a:r>
          </a:p>
          <a:p>
            <a:pPr lvl="1"/>
            <a:r>
              <a:rPr lang="en-GB" sz="2000" dirty="0"/>
              <a:t>To improve skills (42%)</a:t>
            </a:r>
          </a:p>
          <a:p>
            <a:pPr lvl="1"/>
            <a:r>
              <a:rPr lang="en-GB" sz="2000" dirty="0"/>
              <a:t>To improve performance 28%)</a:t>
            </a:r>
          </a:p>
          <a:p>
            <a:pPr lvl="1"/>
            <a:r>
              <a:rPr lang="en-GB" sz="2000" dirty="0"/>
              <a:t>To compete 21%</a:t>
            </a:r>
          </a:p>
          <a:p>
            <a:pPr lvl="1"/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7AAF4AF-407A-E625-3162-A6D9A8448BB1}"/>
              </a:ext>
            </a:extLst>
          </p:cNvPr>
          <p:cNvSpPr/>
          <p:nvPr/>
        </p:nvSpPr>
        <p:spPr>
          <a:xfrm>
            <a:off x="4447212" y="1540365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enjoy the social </a:t>
            </a:r>
            <a:r>
              <a:rPr lang="en-GB" dirty="0" err="1"/>
              <a:t>aspects..it’s</a:t>
            </a:r>
            <a:r>
              <a:rPr lang="en-GB" dirty="0"/>
              <a:t> fun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4ECE9EE-2C1E-1146-453A-FE216358A18A}"/>
              </a:ext>
            </a:extLst>
          </p:cNvPr>
          <p:cNvSpPr/>
          <p:nvPr/>
        </p:nvSpPr>
        <p:spPr>
          <a:xfrm>
            <a:off x="9258249" y="4525028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Sense of relief – to eat ‘guilt free’ once exercised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6572B07-8644-E047-D7CD-AE5893DEF988}"/>
              </a:ext>
            </a:extLst>
          </p:cNvPr>
          <p:cNvSpPr/>
          <p:nvPr/>
        </p:nvSpPr>
        <p:spPr>
          <a:xfrm>
            <a:off x="4707127" y="3444174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Helps to escape worries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B7F0D5B-8A96-E346-258F-7368AC3125F3}"/>
              </a:ext>
            </a:extLst>
          </p:cNvPr>
          <p:cNvSpPr/>
          <p:nvPr/>
        </p:nvSpPr>
        <p:spPr>
          <a:xfrm>
            <a:off x="8553167" y="1540365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Informal…relaxed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C25F596-3E20-28DC-AE47-015BFDEBECB5}"/>
              </a:ext>
            </a:extLst>
          </p:cNvPr>
          <p:cNvSpPr/>
          <p:nvPr/>
        </p:nvSpPr>
        <p:spPr>
          <a:xfrm>
            <a:off x="7915877" y="2999983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Want to improve strength &amp; body shape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2311254-7FFB-EDF5-2874-24B1BC635478}"/>
              </a:ext>
            </a:extLst>
          </p:cNvPr>
          <p:cNvSpPr/>
          <p:nvPr/>
        </p:nvSpPr>
        <p:spPr>
          <a:xfrm>
            <a:off x="6189001" y="5213629"/>
            <a:ext cx="2684745" cy="858033"/>
          </a:xfrm>
          <a:prstGeom prst="wedgeRectCallout">
            <a:avLst>
              <a:gd name="adj1" fmla="val -53026"/>
              <a:gd name="adj2" fmla="val 727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Enjoy being part of a </a:t>
            </a:r>
            <a:r>
              <a:rPr lang="en-GB" dirty="0" err="1"/>
              <a:t>team..belonging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6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395C-72FD-777E-FE21-9F50AC67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C584-A14B-BF6C-16CA-81F44B05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AND 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1BF3E-AB2C-80D3-D66A-F6B0D55C4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0529" y="2471739"/>
            <a:ext cx="5470771" cy="1731962"/>
          </a:xfrm>
        </p:spPr>
        <p:txBody>
          <a:bodyPr/>
          <a:lstStyle/>
          <a:p>
            <a:r>
              <a:rPr lang="en-GB" sz="4000" dirty="0"/>
              <a:t>Hear your reflections</a:t>
            </a:r>
          </a:p>
          <a:p>
            <a:r>
              <a:rPr lang="en-GB" sz="4000" dirty="0"/>
              <a:t>Check &amp; Challenge</a:t>
            </a:r>
          </a:p>
          <a:p>
            <a:r>
              <a:rPr lang="en-GB" sz="4000" dirty="0"/>
              <a:t>Hear ‘stories’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36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27E9C-E3C5-E737-162D-032A682C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5373-A9B4-4775-E5AA-B53B22E3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be active…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285C9-F853-21E2-7308-F78C5C601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255" y="1254452"/>
            <a:ext cx="6159304" cy="548754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What they enjoy / would like to do?</a:t>
            </a:r>
          </a:p>
          <a:p>
            <a:r>
              <a:rPr lang="en-GB" b="1" i="1" dirty="0"/>
              <a:t>Informal Activities</a:t>
            </a:r>
          </a:p>
          <a:p>
            <a:pPr lvl="1"/>
            <a:r>
              <a:rPr lang="en-GB" dirty="0"/>
              <a:t>Walking / walking the dog</a:t>
            </a:r>
          </a:p>
          <a:p>
            <a:pPr lvl="1"/>
            <a:r>
              <a:rPr lang="en-GB" dirty="0"/>
              <a:t>Riding bike</a:t>
            </a:r>
          </a:p>
          <a:p>
            <a:pPr lvl="1"/>
            <a:r>
              <a:rPr lang="en-GB" dirty="0"/>
              <a:t>Play</a:t>
            </a:r>
          </a:p>
          <a:p>
            <a:r>
              <a:rPr lang="en-GB" b="1" i="1" dirty="0"/>
              <a:t>Sports</a:t>
            </a:r>
          </a:p>
          <a:p>
            <a:pPr lvl="1"/>
            <a:r>
              <a:rPr lang="en-GB" dirty="0"/>
              <a:t>Football, rugby, netball, tennis, table tennis</a:t>
            </a:r>
          </a:p>
          <a:p>
            <a:pPr lvl="1"/>
            <a:r>
              <a:rPr lang="en-GB" dirty="0"/>
              <a:t>Mult-sports</a:t>
            </a:r>
          </a:p>
          <a:p>
            <a:pPr lvl="1"/>
            <a:r>
              <a:rPr lang="en-GB" dirty="0" err="1"/>
              <a:t>Wheelsports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Boxing</a:t>
            </a:r>
          </a:p>
          <a:p>
            <a:r>
              <a:rPr lang="en-GB" dirty="0"/>
              <a:t>Fitness/Gym</a:t>
            </a:r>
          </a:p>
          <a:p>
            <a:r>
              <a:rPr lang="en-GB" dirty="0"/>
              <a:t>Dance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BBCC9A2-FFA2-059C-6612-ACE3A9C01BF9}"/>
              </a:ext>
            </a:extLst>
          </p:cNvPr>
          <p:cNvSpPr/>
          <p:nvPr/>
        </p:nvSpPr>
        <p:spPr>
          <a:xfrm>
            <a:off x="9169053" y="2439088"/>
            <a:ext cx="2091846" cy="1143356"/>
          </a:xfrm>
          <a:prstGeom prst="wedgeRectCallout">
            <a:avLst>
              <a:gd name="adj1" fmla="val -59640"/>
              <a:gd name="adj2" fmla="val 340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Good for my mental health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AD30F-8F6C-3987-6B26-DFCC16D6DDD3}"/>
              </a:ext>
            </a:extLst>
          </p:cNvPr>
          <p:cNvSpPr txBox="1"/>
          <p:nvPr/>
        </p:nvSpPr>
        <p:spPr>
          <a:xfrm>
            <a:off x="6522559" y="1141718"/>
            <a:ext cx="61314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What is it that they like about these activities?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4CC2385-10A7-757B-3EA5-40CFEA6718CF}"/>
              </a:ext>
            </a:extLst>
          </p:cNvPr>
          <p:cNvSpPr/>
          <p:nvPr/>
        </p:nvSpPr>
        <p:spPr>
          <a:xfrm>
            <a:off x="6799883" y="3736932"/>
            <a:ext cx="2091846" cy="1143356"/>
          </a:xfrm>
          <a:prstGeom prst="wedgeRectCallout">
            <a:avLst>
              <a:gd name="adj1" fmla="val -67424"/>
              <a:gd name="adj2" fmla="val 340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Socialising</a:t>
            </a:r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CBA3706-B82D-B497-B1F7-4392C2C83879}"/>
              </a:ext>
            </a:extLst>
          </p:cNvPr>
          <p:cNvSpPr/>
          <p:nvPr/>
        </p:nvSpPr>
        <p:spPr>
          <a:xfrm>
            <a:off x="9421662" y="4880288"/>
            <a:ext cx="2091846" cy="1143356"/>
          </a:xfrm>
          <a:prstGeom prst="wedgeRectCallout">
            <a:avLst>
              <a:gd name="adj1" fmla="val -68622"/>
              <a:gd name="adj2" fmla="val 340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Spending time with my mates</a:t>
            </a:r>
          </a:p>
        </p:txBody>
      </p:sp>
    </p:spTree>
    <p:extLst>
      <p:ext uri="{BB962C8B-B14F-4D97-AF65-F5344CB8AC3E}">
        <p14:creationId xmlns:p14="http://schemas.microsoft.com/office/powerpoint/2010/main" val="21819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A8DDDD-791C-56C4-851A-9D6D9954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781" y="138059"/>
            <a:ext cx="7064369" cy="858033"/>
          </a:xfrm>
        </p:spPr>
        <p:txBody>
          <a:bodyPr/>
          <a:lstStyle/>
          <a:p>
            <a:r>
              <a:rPr lang="en-GB" dirty="0"/>
              <a:t>Places to be active…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4A04D-2E8C-5790-2906-EAFC9F110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168" y="1510807"/>
            <a:ext cx="11857831" cy="470824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Where they would like to be active: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Parks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Leisure Centres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School/College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Gym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Sports Club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Swimming pools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Youth Clubs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Outdoors/countryside</a:t>
            </a:r>
          </a:p>
          <a:p>
            <a:pPr marL="0" indent="0">
              <a:buNone/>
            </a:pPr>
            <a:r>
              <a:rPr lang="en-GB" sz="2400" dirty="0"/>
              <a:t>There was not much ‘appetite’ to be active at home or on the local roads/ pavements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6F76421-4812-D558-A6F2-6E86A2F00923}"/>
              </a:ext>
            </a:extLst>
          </p:cNvPr>
          <p:cNvSpPr/>
          <p:nvPr/>
        </p:nvSpPr>
        <p:spPr>
          <a:xfrm>
            <a:off x="6801633" y="1334171"/>
            <a:ext cx="4196219" cy="722760"/>
          </a:xfrm>
          <a:prstGeom prst="wedgeRectCallout">
            <a:avLst>
              <a:gd name="adj1" fmla="val -40501"/>
              <a:gd name="adj2" fmla="val 682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Need to improve the facilities in Hull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B9C520E-A629-F000-F86C-1920AB8C3911}"/>
              </a:ext>
            </a:extLst>
          </p:cNvPr>
          <p:cNvSpPr/>
          <p:nvPr/>
        </p:nvSpPr>
        <p:spPr>
          <a:xfrm>
            <a:off x="5676378" y="2728815"/>
            <a:ext cx="3632548" cy="939452"/>
          </a:xfrm>
          <a:prstGeom prst="wedgeRectCallout">
            <a:avLst>
              <a:gd name="adj1" fmla="val -40501"/>
              <a:gd name="adj2" fmla="val 682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Concerns over high crime rates…parks feel unsafe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DDB24D-3C2C-9B45-73E7-C0C73A26A485}"/>
              </a:ext>
            </a:extLst>
          </p:cNvPr>
          <p:cNvSpPr/>
          <p:nvPr/>
        </p:nvSpPr>
        <p:spPr>
          <a:xfrm>
            <a:off x="3987453" y="4340151"/>
            <a:ext cx="3632548" cy="722760"/>
          </a:xfrm>
          <a:prstGeom prst="wedgeRectCallout">
            <a:avLst>
              <a:gd name="adj1" fmla="val -40501"/>
              <a:gd name="adj2" fmla="val 682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Age restrictions at the gym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CD10159-4F00-EBD6-3421-5D6BECDB17E1}"/>
              </a:ext>
            </a:extLst>
          </p:cNvPr>
          <p:cNvSpPr/>
          <p:nvPr/>
        </p:nvSpPr>
        <p:spPr>
          <a:xfrm>
            <a:off x="8204548" y="4037285"/>
            <a:ext cx="3632548" cy="722760"/>
          </a:xfrm>
          <a:prstGeom prst="wedgeRectCallout">
            <a:avLst>
              <a:gd name="adj1" fmla="val -40501"/>
              <a:gd name="adj2" fmla="val 682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Feeling self conscious in kit on the roads/pavements</a:t>
            </a:r>
          </a:p>
        </p:txBody>
      </p:sp>
    </p:spTree>
    <p:extLst>
      <p:ext uri="{BB962C8B-B14F-4D97-AF65-F5344CB8AC3E}">
        <p14:creationId xmlns:p14="http://schemas.microsoft.com/office/powerpoint/2010/main" val="162697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0110-CD25-5512-0E3B-6E881B49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AND 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19340-C594-6057-8854-72D44A704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0529" y="2471739"/>
            <a:ext cx="5470771" cy="1731962"/>
          </a:xfrm>
        </p:spPr>
        <p:txBody>
          <a:bodyPr/>
          <a:lstStyle/>
          <a:p>
            <a:r>
              <a:rPr lang="en-GB" sz="4000" dirty="0"/>
              <a:t>Hear your reflections</a:t>
            </a:r>
          </a:p>
          <a:p>
            <a:r>
              <a:rPr lang="en-GB" sz="4000" dirty="0"/>
              <a:t>Check &amp; Challenge</a:t>
            </a:r>
          </a:p>
          <a:p>
            <a:r>
              <a:rPr lang="en-GB" sz="4000" dirty="0"/>
              <a:t>Hear ‘stories’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1F8-9CB7-733B-9324-BF9D4FC1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04" y="116002"/>
            <a:ext cx="7390046" cy="858033"/>
          </a:xfrm>
        </p:spPr>
        <p:txBody>
          <a:bodyPr/>
          <a:lstStyle/>
          <a:p>
            <a:r>
              <a:rPr lang="en-GB" dirty="0"/>
              <a:t>Key Barriers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1D050-3E9C-BA25-0402-30FE94FC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29" y="1091613"/>
            <a:ext cx="5661744" cy="507682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What stops you being more active?</a:t>
            </a:r>
          </a:p>
          <a:p>
            <a:r>
              <a:rPr lang="en-GB" b="1" i="1" dirty="0"/>
              <a:t>Psychological Factors</a:t>
            </a:r>
          </a:p>
          <a:p>
            <a:pPr lvl="1"/>
            <a:r>
              <a:rPr lang="en-GB" sz="2000" dirty="0"/>
              <a:t>Lack confidence (39%)</a:t>
            </a:r>
          </a:p>
          <a:p>
            <a:pPr lvl="1"/>
            <a:r>
              <a:rPr lang="en-GB" sz="2000" dirty="0"/>
              <a:t>Too anxious (27%)</a:t>
            </a:r>
          </a:p>
          <a:p>
            <a:pPr lvl="1"/>
            <a:r>
              <a:rPr lang="en-GB" sz="2000" dirty="0"/>
              <a:t>Too self-conscious (27%)</a:t>
            </a:r>
          </a:p>
          <a:p>
            <a:pPr lvl="1"/>
            <a:r>
              <a:rPr lang="en-GB" sz="2000" dirty="0"/>
              <a:t>Not ‘sporty’ (15%)</a:t>
            </a:r>
          </a:p>
          <a:p>
            <a:r>
              <a:rPr lang="en-GB" b="1" i="1" dirty="0"/>
              <a:t>Physical Factors</a:t>
            </a:r>
          </a:p>
          <a:p>
            <a:pPr lvl="1"/>
            <a:r>
              <a:rPr lang="en-GB" sz="2000" dirty="0"/>
              <a:t>Not able to get there (19%)</a:t>
            </a:r>
          </a:p>
          <a:p>
            <a:pPr lvl="1"/>
            <a:r>
              <a:rPr lang="en-GB" sz="2000" dirty="0"/>
              <a:t>Can’t afford it (16%)</a:t>
            </a:r>
          </a:p>
          <a:p>
            <a:pPr lvl="1"/>
            <a:r>
              <a:rPr lang="en-GB" sz="2000" dirty="0"/>
              <a:t>Don’t know what’s on in the area  (19%)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AD14D-1B70-2F49-C1D3-B3323AF68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i="1" dirty="0"/>
              <a:t>Individual Factors</a:t>
            </a:r>
          </a:p>
          <a:p>
            <a:pPr lvl="1"/>
            <a:r>
              <a:rPr lang="en-GB" sz="2000" dirty="0"/>
              <a:t>Lack of time (40%)</a:t>
            </a:r>
          </a:p>
          <a:p>
            <a:pPr lvl="1"/>
            <a:r>
              <a:rPr lang="en-GB" sz="2000" dirty="0"/>
              <a:t>No-one to go with (32%)</a:t>
            </a:r>
          </a:p>
          <a:p>
            <a:pPr lvl="1">
              <a:spcAft>
                <a:spcPts val="1200"/>
              </a:spcAft>
            </a:pPr>
            <a:r>
              <a:rPr lang="en-GB" sz="2000" dirty="0"/>
              <a:t>Lack of energy (37%)</a:t>
            </a:r>
          </a:p>
          <a:p>
            <a:r>
              <a:rPr lang="en-GB" b="1" i="1" dirty="0"/>
              <a:t>Motivational Factors</a:t>
            </a:r>
          </a:p>
          <a:p>
            <a:pPr lvl="1"/>
            <a:r>
              <a:rPr lang="en-GB" sz="2000" dirty="0"/>
              <a:t>Prefer to do other things (16%)</a:t>
            </a:r>
          </a:p>
          <a:p>
            <a:pPr lvl="1"/>
            <a:r>
              <a:rPr lang="en-GB" sz="2000" dirty="0"/>
              <a:t>Don’t enjoy sport (15%)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6FBE04D-FAFE-6CCA-A76D-D33CAA5633A9}"/>
              </a:ext>
            </a:extLst>
          </p:cNvPr>
          <p:cNvSpPr/>
          <p:nvPr/>
        </p:nvSpPr>
        <p:spPr>
          <a:xfrm>
            <a:off x="1435757" y="5094646"/>
            <a:ext cx="3507287" cy="1396022"/>
          </a:xfrm>
          <a:prstGeom prst="wedgeRoundRectCallout">
            <a:avLst>
              <a:gd name="adj1" fmla="val -60476"/>
              <a:gd name="adj2" fmla="val 6429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Because of school buses – can’t stay behind</a:t>
            </a:r>
          </a:p>
          <a:p>
            <a:pPr algn="ctr"/>
            <a:r>
              <a:rPr lang="en-GB" i="1" dirty="0"/>
              <a:t>Needs to be less Competitive</a:t>
            </a:r>
          </a:p>
          <a:p>
            <a:pPr algn="ctr"/>
            <a:r>
              <a:rPr lang="en-GB" i="1" dirty="0"/>
              <a:t>Other people Judging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4DB8CBB-0365-390B-6C01-2954CBDD0AC1}"/>
              </a:ext>
            </a:extLst>
          </p:cNvPr>
          <p:cNvSpPr/>
          <p:nvPr/>
        </p:nvSpPr>
        <p:spPr>
          <a:xfrm>
            <a:off x="7617913" y="4772416"/>
            <a:ext cx="3507287" cy="1396022"/>
          </a:xfrm>
          <a:prstGeom prst="wedgeRoundRectCallout">
            <a:avLst>
              <a:gd name="adj1" fmla="val -60476"/>
              <a:gd name="adj2" fmla="val 6429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Just don’t like exercise</a:t>
            </a:r>
          </a:p>
          <a:p>
            <a:pPr algn="ctr"/>
            <a:r>
              <a:rPr lang="en-GB" i="1" dirty="0"/>
              <a:t>Would need an ‘incentive’</a:t>
            </a:r>
          </a:p>
          <a:p>
            <a:pPr algn="ctr"/>
            <a:r>
              <a:rPr lang="en-GB" i="1" dirty="0"/>
              <a:t>No idea what’s on</a:t>
            </a:r>
          </a:p>
        </p:txBody>
      </p:sp>
    </p:spTree>
    <p:extLst>
      <p:ext uri="{BB962C8B-B14F-4D97-AF65-F5344CB8AC3E}">
        <p14:creationId xmlns:p14="http://schemas.microsoft.com/office/powerpoint/2010/main" val="160733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9128E37A23B43AD44F6796B1AFB84" ma:contentTypeVersion="13" ma:contentTypeDescription="Create a new document." ma:contentTypeScope="" ma:versionID="4023c688928e55b679fcb7020715f58a">
  <xsd:schema xmlns:xsd="http://www.w3.org/2001/XMLSchema" xmlns:xs="http://www.w3.org/2001/XMLSchema" xmlns:p="http://schemas.microsoft.com/office/2006/metadata/properties" xmlns:ns2="929cb3b0-4bd8-4932-94bb-94f81d8789d0" xmlns:ns3="cd7b790e-0373-43e0-9c5b-107ea664eea6" targetNamespace="http://schemas.microsoft.com/office/2006/metadata/properties" ma:root="true" ma:fieldsID="2acc6b8e4d3cf60ab13c81597f570b4a" ns2:_="" ns3:_="">
    <xsd:import namespace="929cb3b0-4bd8-4932-94bb-94f81d8789d0"/>
    <xsd:import namespace="cd7b790e-0373-43e0-9c5b-107ea664eea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cb3b0-4bd8-4932-94bb-94f81d8789d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a8cf889-1636-4ad7-84b8-517ce47ff9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b790e-0373-43e0-9c5b-107ea664eea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445f090-976b-4f90-9d2e-e1a39ebdff44}" ma:internalName="TaxCatchAll" ma:showField="CatchAllData" ma:web="cd7b790e-0373-43e0-9c5b-107ea664e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7b790e-0373-43e0-9c5b-107ea664eea6" xsi:nil="true"/>
    <lcf76f155ced4ddcb4097134ff3c332f xmlns="929cb3b0-4bd8-4932-94bb-94f81d8789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84A420-3A74-49A4-B728-6600F033F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B2A10-B127-4F0E-A276-8CDCDDA72A8A}"/>
</file>

<file path=customXml/itemProps3.xml><?xml version="1.0" encoding="utf-8"?>
<ds:datastoreItem xmlns:ds="http://schemas.openxmlformats.org/officeDocument/2006/customXml" ds:itemID="{77C1CF94-353C-4FA5-82CB-340A108A7589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documentManagement/types"/>
    <ds:schemaRef ds:uri="466190fe-a96a-4ad0-afdc-68b9082f2d8f"/>
    <ds:schemaRef ds:uri="http://purl.org/dc/elements/1.1/"/>
    <ds:schemaRef ds:uri="http://purl.org/dc/terms/"/>
    <ds:schemaRef ds:uri="http://schemas.openxmlformats.org/package/2006/metadata/core-properties"/>
    <ds:schemaRef ds:uri="3c2ea198-6510-47a6-b5d6-bf771344f2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979</Words>
  <Application>Microsoft Office PowerPoint</Application>
  <PresentationFormat>Widescreen</PresentationFormat>
  <Paragraphs>167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Aptos</vt:lpstr>
      <vt:lpstr>Arial</vt:lpstr>
      <vt:lpstr>Office Theme</vt:lpstr>
      <vt:lpstr>Feedback  Session</vt:lpstr>
      <vt:lpstr>Hull – Active Listening with Young People </vt:lpstr>
      <vt:lpstr>Physical Activity</vt:lpstr>
      <vt:lpstr>Benefits /Reasons  to be active…</vt:lpstr>
      <vt:lpstr>STOP AND PAUSE</vt:lpstr>
      <vt:lpstr>Ways to be active…</vt:lpstr>
      <vt:lpstr>Places to be active… </vt:lpstr>
      <vt:lpstr>STOP AND PAUSE</vt:lpstr>
      <vt:lpstr>Key Barriers</vt:lpstr>
      <vt:lpstr>What needs to change ?</vt:lpstr>
      <vt:lpstr>STOP AND PAUSE</vt:lpstr>
      <vt:lpstr>Youth Segments (from the Survey)</vt:lpstr>
      <vt:lpstr>Not one homogenous Group</vt:lpstr>
      <vt:lpstr>Audience &amp; Influence  </vt:lpstr>
      <vt:lpstr>What next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Mughal</dc:creator>
  <cp:lastModifiedBy>Kate Roberts</cp:lastModifiedBy>
  <cp:revision>28</cp:revision>
  <dcterms:created xsi:type="dcterms:W3CDTF">2021-12-09T21:38:11Z</dcterms:created>
  <dcterms:modified xsi:type="dcterms:W3CDTF">2025-08-04T09:41:41Z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0x01010093F9128E37A23B43AD44F6796B1AFB84</vt:lpwstr>
  </property>
  <property fmtid="{D5CDD505-2E9C-101B-9397-08002B2CF9AE}" pid="3" name="MediaServiceImageTags">
    <vt:lpwstr/>
  </property>
</Properties>
</file>