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1"/>
  </p:notesMasterIdLst>
  <p:sldIdLst>
    <p:sldId id="262" r:id="rId5"/>
    <p:sldId id="266" r:id="rId6"/>
    <p:sldId id="265" r:id="rId7"/>
    <p:sldId id="272" r:id="rId8"/>
    <p:sldId id="4348" r:id="rId9"/>
    <p:sldId id="4347" r:id="rId10"/>
    <p:sldId id="267" r:id="rId11"/>
    <p:sldId id="268" r:id="rId12"/>
    <p:sldId id="271" r:id="rId13"/>
    <p:sldId id="4286" r:id="rId14"/>
    <p:sldId id="4346" r:id="rId15"/>
    <p:sldId id="269" r:id="rId16"/>
    <p:sldId id="4349" r:id="rId17"/>
    <p:sldId id="263" r:id="rId18"/>
    <p:sldId id="270" r:id="rId19"/>
    <p:sldId id="26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092C5D"/>
    <a:srgbClr val="F39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87"/>
    <p:restoredTop sz="94699"/>
  </p:normalViewPr>
  <p:slideViewPr>
    <p:cSldViewPr snapToGrid="0" snapToObjects="1">
      <p:cViewPr varScale="1">
        <p:scale>
          <a:sx n="54" d="100"/>
          <a:sy n="54" d="100"/>
        </p:scale>
        <p:origin x="106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72630F-51AD-4F05-A583-A7D4B2DCE29C}" type="datetimeFigureOut">
              <a:t>7/20/2025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4A3806-DAD5-4CE8-99E2-F872AF95CD5E}" type="slidenum">
              <a:t>‹#›</a:t>
            </a:fld>
            <a:endParaRPr lang="en-GB"/>
          </a:p>
        </p:txBody>
      </p:sp>
    </p:spTree>
    <p:extLst>
      <p:ext uri="{BB962C8B-B14F-4D97-AF65-F5344CB8AC3E}">
        <p14:creationId xmlns:p14="http://schemas.microsoft.com/office/powerpoint/2010/main" val="2204685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Who we are</a:t>
            </a:r>
          </a:p>
          <a:p>
            <a:endParaRPr lang="en-US" dirty="0">
              <a:ea typeface="Calibri"/>
              <a:cs typeface="Calibri"/>
            </a:endParaRPr>
          </a:p>
          <a:p>
            <a:r>
              <a:rPr lang="en-US" dirty="0">
                <a:ea typeface="Calibri"/>
                <a:cs typeface="Calibri"/>
              </a:rPr>
              <a:t>What and how we approached the work in.  Huge </a:t>
            </a:r>
            <a:r>
              <a:rPr lang="en-US" dirty="0" err="1">
                <a:ea typeface="Calibri"/>
                <a:cs typeface="Calibri"/>
              </a:rPr>
              <a:t>recognistion</a:t>
            </a:r>
            <a:r>
              <a:rPr lang="en-US" dirty="0">
                <a:ea typeface="Calibri"/>
                <a:cs typeface="Calibri"/>
              </a:rPr>
              <a:t> to the system in Hull who have enabled this level and quality of engagement. </a:t>
            </a:r>
          </a:p>
          <a:p>
            <a:endParaRPr lang="en-US" dirty="0">
              <a:ea typeface="Calibri"/>
              <a:cs typeface="Calibri"/>
            </a:endParaRPr>
          </a:p>
          <a:p>
            <a:r>
              <a:rPr lang="en-US" dirty="0">
                <a:ea typeface="Calibri"/>
                <a:cs typeface="Calibri"/>
              </a:rPr>
              <a:t>Many more than 500 young people participated (we just cannot calculate the exact number)</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A4A3806-DAD5-4CE8-99E2-F872AF95CD5E}" type="slidenum">
              <a:t>3</a:t>
            </a:fld>
            <a:endParaRPr lang="en-GB"/>
          </a:p>
        </p:txBody>
      </p:sp>
    </p:spTree>
    <p:extLst>
      <p:ext uri="{BB962C8B-B14F-4D97-AF65-F5344CB8AC3E}">
        <p14:creationId xmlns:p14="http://schemas.microsoft.com/office/powerpoint/2010/main" val="1194869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Further understanding around young people’s motivations and types of activities and oﬀers which are most</a:t>
            </a:r>
          </a:p>
          <a:p>
            <a:r>
              <a:rPr lang="en-US" dirty="0"/>
              <a:t>likely to appeal, was also gained from the survey data.</a:t>
            </a:r>
            <a:endParaRPr lang="en-GB" dirty="0"/>
          </a:p>
          <a:p>
            <a:endParaRPr lang="en-US" dirty="0"/>
          </a:p>
          <a:p>
            <a:r>
              <a:rPr lang="en-US" dirty="0"/>
              <a:t>Data analysis of the responses young people shared in relation to their key barriers, motivations and</a:t>
            </a:r>
            <a:endParaRPr lang="en-GB" dirty="0"/>
          </a:p>
          <a:p>
            <a:r>
              <a:rPr lang="en-US" dirty="0"/>
              <a:t>emotions they feel when taking part in sport and physical activity, and insight from </a:t>
            </a:r>
            <a:r>
              <a:rPr lang="en-US" dirty="0" err="1"/>
              <a:t>StreetGames</a:t>
            </a:r>
            <a:r>
              <a:rPr lang="en-US" dirty="0"/>
              <a:t> 1,000</a:t>
            </a:r>
            <a:endParaRPr lang="en-GB" dirty="0"/>
          </a:p>
          <a:p>
            <a:r>
              <a:rPr lang="en-US" dirty="0"/>
              <a:t>Young Voices, provided data re which of the seven Youth Segments the young people most closely align</a:t>
            </a:r>
            <a:endParaRPr lang="en-GB" dirty="0"/>
          </a:p>
          <a:p>
            <a:r>
              <a:rPr lang="en-US" dirty="0"/>
              <a:t>with – see Table 1 below.</a:t>
            </a:r>
            <a:endParaRPr lang="en-GB"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A4A3806-DAD5-4CE8-99E2-F872AF95CD5E}" type="slidenum">
              <a:t>9</a:t>
            </a:fld>
            <a:endParaRPr lang="en-GB"/>
          </a:p>
        </p:txBody>
      </p:sp>
    </p:spTree>
    <p:extLst>
      <p:ext uri="{BB962C8B-B14F-4D97-AF65-F5344CB8AC3E}">
        <p14:creationId xmlns:p14="http://schemas.microsoft.com/office/powerpoint/2010/main" val="233664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lnSpc>
                <a:spcPct val="107000"/>
              </a:lnSpc>
              <a:spcAft>
                <a:spcPts val="800"/>
              </a:spcAft>
              <a:buFont typeface="Wingdings" panose="05000000000000000000" pitchFamily="2" charset="2"/>
              <a:buNone/>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The 7 segments can also be ‘grouped’, which is perhaps best illustrated on this graph, </a:t>
            </a:r>
          </a:p>
          <a:p>
            <a:pPr marL="742950" lvl="1" indent="-285750">
              <a:lnSpc>
                <a:spcPct val="107000"/>
              </a:lnSpc>
              <a:spcAft>
                <a:spcPts val="800"/>
              </a:spcAft>
              <a:buFont typeface="Wingdings" panose="05000000000000000000" pitchFamily="2" charset="2"/>
              <a:buChar char=""/>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It shows how active the YP are on the vertical (Y axis) so those higher up the axis are currently the most active and</a:t>
            </a:r>
          </a:p>
          <a:p>
            <a:pPr marL="742950" lvl="1" indent="-285750">
              <a:lnSpc>
                <a:spcPct val="107000"/>
              </a:lnSpc>
              <a:spcAft>
                <a:spcPts val="800"/>
              </a:spcAft>
              <a:buFont typeface="Wingdings" panose="05000000000000000000" pitchFamily="2" charset="2"/>
              <a:buChar char=""/>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what % would like to do more activity in the future on the horizontal (x axis) so those segments furthest to the right are most likely to want to do more….so we have</a:t>
            </a:r>
          </a:p>
          <a:p>
            <a:pPr marL="1143000" lvl="2" indent="-228600">
              <a:lnSpc>
                <a:spcPct val="107000"/>
              </a:lnSpc>
              <a:spcAft>
                <a:spcPts val="800"/>
              </a:spcAft>
              <a:buFont typeface="+mj-lt"/>
              <a:buAutoNum type="romanLcPeriod"/>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Group 1: The </a:t>
            </a:r>
            <a:r>
              <a:rPr lang="en-GB" sz="1100" kern="100" dirty="0" err="1">
                <a:effectLst/>
                <a:latin typeface="Aptos" panose="020B0004020202020204" pitchFamily="34" charset="0"/>
                <a:ea typeface="Aptos" panose="020B0004020202020204" pitchFamily="34" charset="0"/>
                <a:cs typeface="Times New Roman" panose="02020603050405020304" pitchFamily="18" charset="0"/>
              </a:rPr>
              <a:t>Reluctants</a:t>
            </a:r>
            <a:r>
              <a:rPr lang="en-GB" sz="1100" kern="100" dirty="0">
                <a:effectLst/>
                <a:latin typeface="Aptos" panose="020B0004020202020204" pitchFamily="34" charset="0"/>
                <a:ea typeface="Aptos" panose="020B0004020202020204" pitchFamily="34" charset="0"/>
                <a:cs typeface="Times New Roman" panose="02020603050405020304" pitchFamily="18" charset="0"/>
              </a:rPr>
              <a:t> (bottom left quadrant) which include segments 3 and 1….where interventions are likely to require a supportive approach to appeal </a:t>
            </a:r>
          </a:p>
          <a:p>
            <a:pPr marL="1143000" lvl="2" indent="-228600">
              <a:lnSpc>
                <a:spcPct val="107000"/>
              </a:lnSpc>
              <a:spcAft>
                <a:spcPts val="800"/>
              </a:spcAft>
              <a:buFont typeface="+mj-lt"/>
              <a:buAutoNum type="romanLcPeriod"/>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Group 2: The Opens (bottom right quadrant(which includes segments 6 and 7….who are most receptive to initiatives to increase participation, but currently have lower than average activity levels.   Segment 4 intersects into the opens and the develop and maintain…- this is a group who are active and want to do more in the future as they enjoy taking part to have fun/ a laugh</a:t>
            </a:r>
          </a:p>
          <a:p>
            <a:pPr marL="1143000" lvl="2" indent="-228600">
              <a:lnSpc>
                <a:spcPct val="107000"/>
              </a:lnSpc>
              <a:spcAft>
                <a:spcPts val="1200"/>
              </a:spcAft>
              <a:buFont typeface="+mj-lt"/>
              <a:buAutoNum type="romanLcPeriod"/>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Group 3: The Develop &amp; Maintain (top right quadrant which includes segments 5 and 2 (and 4)….they are already active – but for different reasons for segment 4 it’s to have fun/laugh, for 5 it’s about results and competition, for 2 they just enjoy it and what sport does for them, but future participation relies on developing opportunities for a lifelong habit</a:t>
            </a:r>
          </a:p>
          <a:p>
            <a:endParaRPr lang="en-US" dirty="0"/>
          </a:p>
        </p:txBody>
      </p:sp>
      <p:sp>
        <p:nvSpPr>
          <p:cNvPr id="4" name="Slide Number Placeholder 3"/>
          <p:cNvSpPr>
            <a:spLocks noGrp="1"/>
          </p:cNvSpPr>
          <p:nvPr>
            <p:ph type="sldNum" sz="quarter" idx="5"/>
          </p:nvPr>
        </p:nvSpPr>
        <p:spPr/>
        <p:txBody>
          <a:bodyPr/>
          <a:lstStyle/>
          <a:p>
            <a:fld id="{860C7030-5E3D-4976-BC4D-3DF19AC85FF1}" type="slidenum">
              <a:rPr lang="en-GB" smtClean="0"/>
              <a:t>10</a:t>
            </a:fld>
            <a:endParaRPr lang="en-GB"/>
          </a:p>
        </p:txBody>
      </p:sp>
    </p:spTree>
    <p:extLst>
      <p:ext uri="{BB962C8B-B14F-4D97-AF65-F5344CB8AC3E}">
        <p14:creationId xmlns:p14="http://schemas.microsoft.com/office/powerpoint/2010/main" val="41435391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ADFA60C-54AA-A5DF-D075-06A200C2C4F9}"/>
              </a:ext>
            </a:extLst>
          </p:cNvPr>
          <p:cNvSpPr>
            <a:spLocks noGrp="1"/>
          </p:cNvSpPr>
          <p:nvPr>
            <p:ph type="pic" sz="quarter" idx="10"/>
          </p:nvPr>
        </p:nvSpPr>
        <p:spPr>
          <a:xfrm>
            <a:off x="1" y="0"/>
            <a:ext cx="12192000" cy="6858000"/>
          </a:xfrm>
          <a:prstGeom prst="rect">
            <a:avLst/>
          </a:prstGeom>
        </p:spPr>
        <p:txBody>
          <a:bodyPr/>
          <a:lstStyle/>
          <a:p>
            <a:endParaRPr lang="en-GB" dirty="0"/>
          </a:p>
        </p:txBody>
      </p:sp>
    </p:spTree>
    <p:extLst>
      <p:ext uri="{BB962C8B-B14F-4D97-AF65-F5344CB8AC3E}">
        <p14:creationId xmlns:p14="http://schemas.microsoft.com/office/powerpoint/2010/main" val="11452633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ther Ass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ACD71-5748-464D-B31B-63491B8E773A}"/>
              </a:ext>
            </a:extLst>
          </p:cNvPr>
          <p:cNvSpPr>
            <a:spLocks noGrp="1"/>
          </p:cNvSpPr>
          <p:nvPr>
            <p:ph type="title"/>
          </p:nvPr>
        </p:nvSpPr>
        <p:spPr>
          <a:xfrm>
            <a:off x="5158410" y="116002"/>
            <a:ext cx="6853740" cy="858033"/>
          </a:xfrm>
          <a:prstGeom prst="rect">
            <a:avLst/>
          </a:prstGeom>
        </p:spPr>
        <p:txBody>
          <a:bodyPr anchor="ctr"/>
          <a:lstStyle>
            <a:lvl1pPr algn="r">
              <a:defRPr>
                <a:solidFill>
                  <a:schemeClr val="bg1"/>
                </a:solidFill>
              </a:defRPr>
            </a:lvl1pPr>
          </a:lstStyle>
          <a:p>
            <a:r>
              <a:rPr lang="en-GB" dirty="0"/>
              <a:t>Click to edit Master title style</a:t>
            </a:r>
            <a:endParaRPr lang="en-US" dirty="0"/>
          </a:p>
        </p:txBody>
      </p:sp>
      <p:sp>
        <p:nvSpPr>
          <p:cNvPr id="4" name="Content Placeholder 3">
            <a:extLst>
              <a:ext uri="{FF2B5EF4-FFF2-40B4-BE49-F238E27FC236}">
                <a16:creationId xmlns:a16="http://schemas.microsoft.com/office/drawing/2014/main" id="{FA482C8D-C3DA-43B8-75F4-EF324CA125E1}"/>
              </a:ext>
            </a:extLst>
          </p:cNvPr>
          <p:cNvSpPr>
            <a:spLocks noGrp="1"/>
          </p:cNvSpPr>
          <p:nvPr>
            <p:ph sz="quarter" idx="10"/>
          </p:nvPr>
        </p:nvSpPr>
        <p:spPr>
          <a:xfrm>
            <a:off x="334169" y="1510807"/>
            <a:ext cx="11523662" cy="4708249"/>
          </a:xfrm>
          <a:prstGeom prst="rect">
            <a:avLst/>
          </a:prstGeom>
        </p:spPr>
        <p:txBody>
          <a:bodyPr/>
          <a:lstStyle>
            <a:lvl1pPr>
              <a:defRPr>
                <a:solidFill>
                  <a:srgbClr val="092C5D"/>
                </a:solidFill>
              </a:defRPr>
            </a:lvl1pPr>
            <a:lvl2pPr>
              <a:defRPr>
                <a:solidFill>
                  <a:srgbClr val="092C5D"/>
                </a:solidFill>
              </a:defRPr>
            </a:lvl2pPr>
            <a:lvl3pPr>
              <a:defRPr>
                <a:solidFill>
                  <a:srgbClr val="092C5D"/>
                </a:solidFill>
              </a:defRPr>
            </a:lvl3pPr>
            <a:lvl4pPr>
              <a:defRPr>
                <a:solidFill>
                  <a:srgbClr val="092C5D"/>
                </a:solidFill>
              </a:defRPr>
            </a:lvl4pPr>
            <a:lvl5pPr>
              <a:defRPr>
                <a:solidFill>
                  <a:srgbClr val="092C5D"/>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800924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2 Tex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ACD71-5748-464D-B31B-63491B8E773A}"/>
              </a:ext>
            </a:extLst>
          </p:cNvPr>
          <p:cNvSpPr>
            <a:spLocks noGrp="1"/>
          </p:cNvSpPr>
          <p:nvPr>
            <p:ph type="title"/>
          </p:nvPr>
        </p:nvSpPr>
        <p:spPr>
          <a:xfrm>
            <a:off x="5158410" y="116002"/>
            <a:ext cx="6853740" cy="858033"/>
          </a:xfrm>
          <a:prstGeom prst="rect">
            <a:avLst/>
          </a:prstGeom>
        </p:spPr>
        <p:txBody>
          <a:bodyPr anchor="ctr"/>
          <a:lstStyle>
            <a:lvl1pPr algn="r">
              <a:defRPr>
                <a:solidFill>
                  <a:schemeClr val="bg1"/>
                </a:solidFill>
              </a:defRPr>
            </a:lvl1pPr>
          </a:lstStyle>
          <a:p>
            <a:r>
              <a:rPr lang="en-GB" dirty="0"/>
              <a:t>Click to edit Master title style</a:t>
            </a:r>
            <a:endParaRPr lang="en-US" dirty="0"/>
          </a:p>
        </p:txBody>
      </p:sp>
      <p:sp>
        <p:nvSpPr>
          <p:cNvPr id="4" name="Text Placeholder 3">
            <a:extLst>
              <a:ext uri="{FF2B5EF4-FFF2-40B4-BE49-F238E27FC236}">
                <a16:creationId xmlns:a16="http://schemas.microsoft.com/office/drawing/2014/main" id="{A72D90B1-20D3-999D-FE84-B6344DF35A91}"/>
              </a:ext>
            </a:extLst>
          </p:cNvPr>
          <p:cNvSpPr>
            <a:spLocks noGrp="1"/>
          </p:cNvSpPr>
          <p:nvPr>
            <p:ph type="body" sz="quarter" idx="10"/>
          </p:nvPr>
        </p:nvSpPr>
        <p:spPr>
          <a:xfrm>
            <a:off x="358529" y="1392238"/>
            <a:ext cx="5661744" cy="5076825"/>
          </a:xfrm>
          <a:prstGeom prst="rect">
            <a:avLst/>
          </a:prstGeom>
        </p:spPr>
        <p:txBody>
          <a:bodyPr/>
          <a:lstStyle>
            <a:lvl1pPr>
              <a:defRPr>
                <a:solidFill>
                  <a:srgbClr val="092C5D"/>
                </a:solidFill>
              </a:defRPr>
            </a:lvl1pPr>
            <a:lvl2pPr>
              <a:defRPr>
                <a:solidFill>
                  <a:srgbClr val="092C5D"/>
                </a:solidFill>
              </a:defRPr>
            </a:lvl2pPr>
            <a:lvl3pPr>
              <a:defRPr>
                <a:solidFill>
                  <a:srgbClr val="092C5D"/>
                </a:solidFill>
              </a:defRPr>
            </a:lvl3pPr>
            <a:lvl4pPr>
              <a:defRPr>
                <a:solidFill>
                  <a:srgbClr val="092C5D"/>
                </a:solidFill>
              </a:defRPr>
            </a:lvl4pPr>
            <a:lvl5pPr>
              <a:defRPr>
                <a:solidFill>
                  <a:srgbClr val="092C5D"/>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9" name="Text Placeholder 3">
            <a:extLst>
              <a:ext uri="{FF2B5EF4-FFF2-40B4-BE49-F238E27FC236}">
                <a16:creationId xmlns:a16="http://schemas.microsoft.com/office/drawing/2014/main" id="{7C97FB48-1BA2-3BB0-A518-B8D6288ED851}"/>
              </a:ext>
            </a:extLst>
          </p:cNvPr>
          <p:cNvSpPr>
            <a:spLocks noGrp="1"/>
          </p:cNvSpPr>
          <p:nvPr>
            <p:ph type="body" sz="quarter" idx="11"/>
          </p:nvPr>
        </p:nvSpPr>
        <p:spPr>
          <a:xfrm>
            <a:off x="6259533" y="1392238"/>
            <a:ext cx="5661744" cy="5076825"/>
          </a:xfrm>
          <a:prstGeom prst="rect">
            <a:avLst/>
          </a:prstGeom>
        </p:spPr>
        <p:txBody>
          <a:bodyPr/>
          <a:lstStyle>
            <a:lvl1pPr>
              <a:defRPr>
                <a:solidFill>
                  <a:srgbClr val="092C5D"/>
                </a:solidFill>
              </a:defRPr>
            </a:lvl1pPr>
            <a:lvl2pPr>
              <a:defRPr>
                <a:solidFill>
                  <a:srgbClr val="092C5D"/>
                </a:solidFill>
              </a:defRPr>
            </a:lvl2pPr>
            <a:lvl3pPr>
              <a:defRPr>
                <a:solidFill>
                  <a:srgbClr val="092C5D"/>
                </a:solidFill>
              </a:defRPr>
            </a:lvl3pPr>
            <a:lvl4pPr>
              <a:defRPr>
                <a:solidFill>
                  <a:srgbClr val="092C5D"/>
                </a:solidFill>
              </a:defRPr>
            </a:lvl4pPr>
            <a:lvl5pPr>
              <a:defRPr>
                <a:solidFill>
                  <a:srgbClr val="092C5D"/>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678430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5_Title Slide">
    <p:bg>
      <p:bgRef idx="1001">
        <a:schemeClr val="bg1"/>
      </p:bgRef>
    </p:bg>
    <p:spTree>
      <p:nvGrpSpPr>
        <p:cNvPr id="1" name=""/>
        <p:cNvGrpSpPr/>
        <p:nvPr/>
      </p:nvGrpSpPr>
      <p:grpSpPr>
        <a:xfrm>
          <a:off x="0" y="0"/>
          <a:ext cx="0" cy="0"/>
          <a:chOff x="0" y="0"/>
          <a:chExt cx="0" cy="0"/>
        </a:xfrm>
      </p:grpSpPr>
      <p:sp>
        <p:nvSpPr>
          <p:cNvPr id="14" name="Date Placeholder 3">
            <a:extLst>
              <a:ext uri="{FF2B5EF4-FFF2-40B4-BE49-F238E27FC236}">
                <a16:creationId xmlns:a16="http://schemas.microsoft.com/office/drawing/2014/main" id="{3543B452-5422-6F4C-BC49-23D3F0D7BF9E}"/>
              </a:ext>
            </a:extLst>
          </p:cNvPr>
          <p:cNvSpPr txBox="1">
            <a:spLocks/>
          </p:cNvSpPr>
          <p:nvPr userDrawn="1"/>
        </p:nvSpPr>
        <p:spPr>
          <a:xfrm>
            <a:off x="1011396" y="6308727"/>
            <a:ext cx="2743200" cy="41861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b="1">
              <a:solidFill>
                <a:schemeClr val="bg1"/>
              </a:solidFill>
            </a:endParaRPr>
          </a:p>
        </p:txBody>
      </p:sp>
      <p:sp>
        <p:nvSpPr>
          <p:cNvPr id="15" name="Slide Number Placeholder 5">
            <a:extLst>
              <a:ext uri="{FF2B5EF4-FFF2-40B4-BE49-F238E27FC236}">
                <a16:creationId xmlns:a16="http://schemas.microsoft.com/office/drawing/2014/main" id="{F84CAAB3-E5C3-6749-88B5-DB4D412CC83F}"/>
              </a:ext>
            </a:extLst>
          </p:cNvPr>
          <p:cNvSpPr>
            <a:spLocks noGrp="1"/>
          </p:cNvSpPr>
          <p:nvPr>
            <p:ph type="sldNum" sz="quarter" idx="4"/>
          </p:nvPr>
        </p:nvSpPr>
        <p:spPr>
          <a:xfrm>
            <a:off x="544514" y="6317617"/>
            <a:ext cx="462756" cy="418615"/>
          </a:xfrm>
          <a:prstGeom prst="rect">
            <a:avLst/>
          </a:prstGeom>
        </p:spPr>
        <p:txBody>
          <a:bodyPr vert="horz" lIns="0" tIns="45720" rIns="91440" bIns="45720" rtlCol="0" anchor="ctr"/>
          <a:lstStyle>
            <a:lvl1pPr algn="l">
              <a:defRPr sz="1200" b="1">
                <a:solidFill>
                  <a:schemeClr val="bg1"/>
                </a:solidFill>
              </a:defRPr>
            </a:lvl1pPr>
          </a:lstStyle>
          <a:p>
            <a:fld id="{9933EF61-6E71-6842-812B-82F1E6F76799}" type="slidenum">
              <a:rPr lang="en-GB" smtClean="0"/>
              <a:pPr/>
              <a:t>‹#›</a:t>
            </a:fld>
            <a:endParaRPr lang="en-GB"/>
          </a:p>
        </p:txBody>
      </p:sp>
      <p:cxnSp>
        <p:nvCxnSpPr>
          <p:cNvPr id="16" name="Straight Connector 15">
            <a:extLst>
              <a:ext uri="{FF2B5EF4-FFF2-40B4-BE49-F238E27FC236}">
                <a16:creationId xmlns:a16="http://schemas.microsoft.com/office/drawing/2014/main" id="{12E29387-FEAA-424E-87F8-781181CDE82A}"/>
              </a:ext>
            </a:extLst>
          </p:cNvPr>
          <p:cNvCxnSpPr/>
          <p:nvPr userDrawn="1"/>
        </p:nvCxnSpPr>
        <p:spPr>
          <a:xfrm>
            <a:off x="915829" y="6308727"/>
            <a:ext cx="0" cy="41861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D6851C93-FA75-8B43-969C-D04671C67514}"/>
              </a:ext>
            </a:extLst>
          </p:cNvPr>
          <p:cNvPicPr>
            <a:picLocks noChangeAspect="1"/>
          </p:cNvPicPr>
          <p:nvPr userDrawn="1"/>
        </p:nvPicPr>
        <p:blipFill>
          <a:blip r:embed="rId2"/>
          <a:stretch>
            <a:fillRect/>
          </a:stretch>
        </p:blipFill>
        <p:spPr>
          <a:xfrm>
            <a:off x="10296941" y="6233089"/>
            <a:ext cx="1429855" cy="474375"/>
          </a:xfrm>
          <a:prstGeom prst="rect">
            <a:avLst/>
          </a:prstGeom>
        </p:spPr>
      </p:pic>
    </p:spTree>
    <p:extLst>
      <p:ext uri="{BB962C8B-B14F-4D97-AF65-F5344CB8AC3E}">
        <p14:creationId xmlns:p14="http://schemas.microsoft.com/office/powerpoint/2010/main" val="3357782736"/>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38830-53C4-4244-943E-625B363C59A8}"/>
              </a:ext>
            </a:extLst>
          </p:cNvPr>
          <p:cNvSpPr>
            <a:spLocks noGrp="1"/>
          </p:cNvSpPr>
          <p:nvPr>
            <p:ph type="title"/>
          </p:nvPr>
        </p:nvSpPr>
        <p:spPr>
          <a:xfrm>
            <a:off x="838200" y="1302707"/>
            <a:ext cx="10515600" cy="801666"/>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A4FDEB2-60F0-F645-B4E7-3407E49282E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771010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s">
    <p:bg>
      <p:bgPr>
        <a:gradFill flip="none" rotWithShape="1">
          <a:gsLst>
            <a:gs pos="34000">
              <a:srgbClr val="092C5D"/>
            </a:gs>
            <a:gs pos="100000">
              <a:srgbClr val="C7263D">
                <a:lumMod val="98852"/>
              </a:srgbClr>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E4CE4-9393-3D4F-B5FC-FC8D5AA2463E}"/>
              </a:ext>
            </a:extLst>
          </p:cNvPr>
          <p:cNvSpPr>
            <a:spLocks noGrp="1"/>
          </p:cNvSpPr>
          <p:nvPr>
            <p:ph type="title"/>
          </p:nvPr>
        </p:nvSpPr>
        <p:spPr>
          <a:xfrm>
            <a:off x="838200" y="2766218"/>
            <a:ext cx="10515600" cy="1325563"/>
          </a:xfrm>
          <a:prstGeom prst="rect">
            <a:avLst/>
          </a:prstGeom>
        </p:spPr>
        <p:txBody>
          <a:bodyPr anchor="ctr"/>
          <a:lstStyle>
            <a:lvl1pPr algn="ctr">
              <a:defRPr>
                <a:solidFill>
                  <a:schemeClr val="bg1"/>
                </a:solidFill>
              </a:defRPr>
            </a:lvl1pPr>
          </a:lstStyle>
          <a:p>
            <a:r>
              <a:rPr lang="en-GB" dirty="0"/>
              <a:t>Click to edit Master title style</a:t>
            </a:r>
          </a:p>
        </p:txBody>
      </p:sp>
    </p:spTree>
    <p:extLst>
      <p:ext uri="{BB962C8B-B14F-4D97-AF65-F5344CB8AC3E}">
        <p14:creationId xmlns:p14="http://schemas.microsoft.com/office/powerpoint/2010/main" val="2293803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1715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ACD71-5748-464D-B31B-63491B8E773A}"/>
              </a:ext>
            </a:extLst>
          </p:cNvPr>
          <p:cNvSpPr>
            <a:spLocks noGrp="1"/>
          </p:cNvSpPr>
          <p:nvPr>
            <p:ph type="title"/>
          </p:nvPr>
        </p:nvSpPr>
        <p:spPr>
          <a:xfrm>
            <a:off x="5158410" y="116002"/>
            <a:ext cx="6853740" cy="858033"/>
          </a:xfrm>
          <a:prstGeom prst="rect">
            <a:avLst/>
          </a:prstGeom>
        </p:spPr>
        <p:txBody>
          <a:bodyPr anchor="ctr"/>
          <a:lstStyle>
            <a:lvl1pPr algn="r">
              <a:defRPr>
                <a:solidFill>
                  <a:schemeClr val="bg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3935916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Text Pic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ACD71-5748-464D-B31B-63491B8E773A}"/>
              </a:ext>
            </a:extLst>
          </p:cNvPr>
          <p:cNvSpPr>
            <a:spLocks noGrp="1"/>
          </p:cNvSpPr>
          <p:nvPr>
            <p:ph type="title"/>
          </p:nvPr>
        </p:nvSpPr>
        <p:spPr>
          <a:xfrm>
            <a:off x="5158410" y="116002"/>
            <a:ext cx="6853740" cy="858033"/>
          </a:xfrm>
          <a:prstGeom prst="rect">
            <a:avLst/>
          </a:prstGeom>
        </p:spPr>
        <p:txBody>
          <a:bodyPr anchor="ctr"/>
          <a:lstStyle>
            <a:lvl1pPr algn="r">
              <a:defRPr>
                <a:solidFill>
                  <a:schemeClr val="bg1"/>
                </a:solidFill>
              </a:defRPr>
            </a:lvl1pPr>
          </a:lstStyle>
          <a:p>
            <a:r>
              <a:rPr lang="en-GB" dirty="0"/>
              <a:t>Click to edit Master title style</a:t>
            </a:r>
            <a:endParaRPr lang="en-US" dirty="0"/>
          </a:p>
        </p:txBody>
      </p:sp>
      <p:sp>
        <p:nvSpPr>
          <p:cNvPr id="4" name="Text Placeholder 3">
            <a:extLst>
              <a:ext uri="{FF2B5EF4-FFF2-40B4-BE49-F238E27FC236}">
                <a16:creationId xmlns:a16="http://schemas.microsoft.com/office/drawing/2014/main" id="{A72D90B1-20D3-999D-FE84-B6344DF35A91}"/>
              </a:ext>
            </a:extLst>
          </p:cNvPr>
          <p:cNvSpPr>
            <a:spLocks noGrp="1"/>
          </p:cNvSpPr>
          <p:nvPr>
            <p:ph type="body" sz="quarter" idx="10"/>
          </p:nvPr>
        </p:nvSpPr>
        <p:spPr>
          <a:xfrm>
            <a:off x="369887" y="1392238"/>
            <a:ext cx="5519121" cy="5076825"/>
          </a:xfrm>
          <a:prstGeom prst="rect">
            <a:avLst/>
          </a:prstGeom>
        </p:spPr>
        <p:txBody>
          <a:bodyPr/>
          <a:lstStyle>
            <a:lvl1pPr>
              <a:defRPr>
                <a:solidFill>
                  <a:srgbClr val="092C5D"/>
                </a:solidFill>
              </a:defRPr>
            </a:lvl1pPr>
            <a:lvl2pPr>
              <a:defRPr>
                <a:solidFill>
                  <a:srgbClr val="092C5D"/>
                </a:solidFill>
              </a:defRPr>
            </a:lvl2pPr>
            <a:lvl3pPr>
              <a:defRPr>
                <a:solidFill>
                  <a:srgbClr val="092C5D"/>
                </a:solidFill>
              </a:defRPr>
            </a:lvl3pPr>
            <a:lvl4pPr>
              <a:defRPr>
                <a:solidFill>
                  <a:srgbClr val="092C5D"/>
                </a:solidFill>
              </a:defRPr>
            </a:lvl4pPr>
            <a:lvl5pPr>
              <a:defRPr>
                <a:solidFill>
                  <a:srgbClr val="092C5D"/>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Picture Placeholder 6">
            <a:extLst>
              <a:ext uri="{FF2B5EF4-FFF2-40B4-BE49-F238E27FC236}">
                <a16:creationId xmlns:a16="http://schemas.microsoft.com/office/drawing/2014/main" id="{2418F9EE-215C-B0AB-4A29-59972A5408E3}"/>
              </a:ext>
            </a:extLst>
          </p:cNvPr>
          <p:cNvSpPr>
            <a:spLocks noGrp="1"/>
          </p:cNvSpPr>
          <p:nvPr>
            <p:ph type="pic" sz="quarter" idx="11"/>
          </p:nvPr>
        </p:nvSpPr>
        <p:spPr>
          <a:xfrm>
            <a:off x="6189260" y="1392238"/>
            <a:ext cx="5709054" cy="5099050"/>
          </a:xfrm>
          <a:prstGeom prst="rect">
            <a:avLst/>
          </a:prstGeom>
        </p:spPr>
        <p:txBody>
          <a:bodyPr/>
          <a:lstStyle/>
          <a:p>
            <a:endParaRPr lang="en-GB"/>
          </a:p>
        </p:txBody>
      </p:sp>
    </p:spTree>
    <p:extLst>
      <p:ext uri="{BB962C8B-B14F-4D97-AF65-F5344CB8AC3E}">
        <p14:creationId xmlns:p14="http://schemas.microsoft.com/office/powerpoint/2010/main" val="1683221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Text Pic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ACD71-5748-464D-B31B-63491B8E773A}"/>
              </a:ext>
            </a:extLst>
          </p:cNvPr>
          <p:cNvSpPr>
            <a:spLocks noGrp="1"/>
          </p:cNvSpPr>
          <p:nvPr>
            <p:ph type="title"/>
          </p:nvPr>
        </p:nvSpPr>
        <p:spPr>
          <a:xfrm>
            <a:off x="5158410" y="116002"/>
            <a:ext cx="6853740" cy="858033"/>
          </a:xfrm>
          <a:prstGeom prst="rect">
            <a:avLst/>
          </a:prstGeom>
        </p:spPr>
        <p:txBody>
          <a:bodyPr anchor="ctr"/>
          <a:lstStyle>
            <a:lvl1pPr algn="r">
              <a:defRPr>
                <a:solidFill>
                  <a:schemeClr val="bg1"/>
                </a:solidFill>
              </a:defRPr>
            </a:lvl1pPr>
          </a:lstStyle>
          <a:p>
            <a:r>
              <a:rPr lang="en-GB" dirty="0"/>
              <a:t>Click to edit Master title style</a:t>
            </a:r>
            <a:endParaRPr lang="en-US" dirty="0"/>
          </a:p>
        </p:txBody>
      </p:sp>
      <p:sp>
        <p:nvSpPr>
          <p:cNvPr id="4" name="Text Placeholder 3">
            <a:extLst>
              <a:ext uri="{FF2B5EF4-FFF2-40B4-BE49-F238E27FC236}">
                <a16:creationId xmlns:a16="http://schemas.microsoft.com/office/drawing/2014/main" id="{A72D90B1-20D3-999D-FE84-B6344DF35A91}"/>
              </a:ext>
            </a:extLst>
          </p:cNvPr>
          <p:cNvSpPr>
            <a:spLocks noGrp="1"/>
          </p:cNvSpPr>
          <p:nvPr>
            <p:ph type="body" sz="quarter" idx="10"/>
          </p:nvPr>
        </p:nvSpPr>
        <p:spPr>
          <a:xfrm>
            <a:off x="369888" y="1392238"/>
            <a:ext cx="7529512" cy="5076825"/>
          </a:xfrm>
          <a:prstGeom prst="rect">
            <a:avLst/>
          </a:prstGeom>
        </p:spPr>
        <p:txBody>
          <a:bodyPr/>
          <a:lstStyle>
            <a:lvl1pPr>
              <a:defRPr>
                <a:solidFill>
                  <a:srgbClr val="092C5D"/>
                </a:solidFill>
              </a:defRPr>
            </a:lvl1pPr>
            <a:lvl2pPr>
              <a:defRPr>
                <a:solidFill>
                  <a:srgbClr val="092C5D"/>
                </a:solidFill>
              </a:defRPr>
            </a:lvl2pPr>
            <a:lvl3pPr>
              <a:defRPr>
                <a:solidFill>
                  <a:srgbClr val="092C5D"/>
                </a:solidFill>
              </a:defRPr>
            </a:lvl3pPr>
            <a:lvl4pPr>
              <a:defRPr>
                <a:solidFill>
                  <a:srgbClr val="092C5D"/>
                </a:solidFill>
              </a:defRPr>
            </a:lvl4pPr>
            <a:lvl5pPr>
              <a:defRPr>
                <a:solidFill>
                  <a:srgbClr val="092C5D"/>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Picture Placeholder 6">
            <a:extLst>
              <a:ext uri="{FF2B5EF4-FFF2-40B4-BE49-F238E27FC236}">
                <a16:creationId xmlns:a16="http://schemas.microsoft.com/office/drawing/2014/main" id="{2418F9EE-215C-B0AB-4A29-59972A5408E3}"/>
              </a:ext>
            </a:extLst>
          </p:cNvPr>
          <p:cNvSpPr>
            <a:spLocks noGrp="1"/>
          </p:cNvSpPr>
          <p:nvPr>
            <p:ph type="pic" sz="quarter" idx="11"/>
          </p:nvPr>
        </p:nvSpPr>
        <p:spPr>
          <a:xfrm>
            <a:off x="8115300" y="1392238"/>
            <a:ext cx="3783013" cy="5099050"/>
          </a:xfrm>
          <a:prstGeom prst="rect">
            <a:avLst/>
          </a:prstGeom>
        </p:spPr>
        <p:txBody>
          <a:bodyPr/>
          <a:lstStyle/>
          <a:p>
            <a:endParaRPr lang="en-GB"/>
          </a:p>
        </p:txBody>
      </p:sp>
    </p:spTree>
    <p:extLst>
      <p:ext uri="{BB962C8B-B14F-4D97-AF65-F5344CB8AC3E}">
        <p14:creationId xmlns:p14="http://schemas.microsoft.com/office/powerpoint/2010/main" val="2446853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mp;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ACD71-5748-464D-B31B-63491B8E773A}"/>
              </a:ext>
            </a:extLst>
          </p:cNvPr>
          <p:cNvSpPr>
            <a:spLocks noGrp="1"/>
          </p:cNvSpPr>
          <p:nvPr>
            <p:ph type="title"/>
          </p:nvPr>
        </p:nvSpPr>
        <p:spPr>
          <a:xfrm>
            <a:off x="5158410" y="116002"/>
            <a:ext cx="6853740" cy="858033"/>
          </a:xfrm>
          <a:prstGeom prst="rect">
            <a:avLst/>
          </a:prstGeom>
        </p:spPr>
        <p:txBody>
          <a:bodyPr anchor="ctr"/>
          <a:lstStyle>
            <a:lvl1pPr algn="r">
              <a:defRPr>
                <a:solidFill>
                  <a:schemeClr val="bg1"/>
                </a:solidFill>
              </a:defRPr>
            </a:lvl1pPr>
          </a:lstStyle>
          <a:p>
            <a:r>
              <a:rPr lang="en-GB" dirty="0"/>
              <a:t>Click to edit Master title style</a:t>
            </a:r>
            <a:endParaRPr lang="en-US" dirty="0"/>
          </a:p>
        </p:txBody>
      </p:sp>
      <p:sp>
        <p:nvSpPr>
          <p:cNvPr id="5" name="Picture Placeholder 4">
            <a:extLst>
              <a:ext uri="{FF2B5EF4-FFF2-40B4-BE49-F238E27FC236}">
                <a16:creationId xmlns:a16="http://schemas.microsoft.com/office/drawing/2014/main" id="{AADFA60C-54AA-A5DF-D075-06A200C2C4F9}"/>
              </a:ext>
            </a:extLst>
          </p:cNvPr>
          <p:cNvSpPr>
            <a:spLocks noGrp="1"/>
          </p:cNvSpPr>
          <p:nvPr>
            <p:ph type="pic" sz="quarter" idx="10"/>
          </p:nvPr>
        </p:nvSpPr>
        <p:spPr>
          <a:xfrm>
            <a:off x="1" y="1055244"/>
            <a:ext cx="12192000" cy="5802756"/>
          </a:xfrm>
          <a:prstGeom prst="rect">
            <a:avLst/>
          </a:prstGeom>
        </p:spPr>
        <p:txBody>
          <a:bodyPr/>
          <a:lstStyle/>
          <a:p>
            <a:endParaRPr lang="en-GB" dirty="0"/>
          </a:p>
        </p:txBody>
      </p:sp>
    </p:spTree>
    <p:extLst>
      <p:ext uri="{BB962C8B-B14F-4D97-AF65-F5344CB8AC3E}">
        <p14:creationId xmlns:p14="http://schemas.microsoft.com/office/powerpoint/2010/main" val="2373045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Collage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ACD71-5748-464D-B31B-63491B8E773A}"/>
              </a:ext>
            </a:extLst>
          </p:cNvPr>
          <p:cNvSpPr>
            <a:spLocks noGrp="1"/>
          </p:cNvSpPr>
          <p:nvPr>
            <p:ph type="title"/>
          </p:nvPr>
        </p:nvSpPr>
        <p:spPr>
          <a:xfrm>
            <a:off x="5158410" y="116002"/>
            <a:ext cx="6853740" cy="858033"/>
          </a:xfrm>
          <a:prstGeom prst="rect">
            <a:avLst/>
          </a:prstGeom>
        </p:spPr>
        <p:txBody>
          <a:bodyPr anchor="ctr"/>
          <a:lstStyle>
            <a:lvl1pPr algn="r">
              <a:defRPr>
                <a:solidFill>
                  <a:schemeClr val="bg1"/>
                </a:solidFill>
              </a:defRPr>
            </a:lvl1pPr>
          </a:lstStyle>
          <a:p>
            <a:r>
              <a:rPr lang="en-GB" dirty="0"/>
              <a:t>Click to edit Master title style</a:t>
            </a:r>
            <a:endParaRPr lang="en-US" dirty="0"/>
          </a:p>
        </p:txBody>
      </p:sp>
      <p:sp>
        <p:nvSpPr>
          <p:cNvPr id="5" name="Picture Placeholder 4">
            <a:extLst>
              <a:ext uri="{FF2B5EF4-FFF2-40B4-BE49-F238E27FC236}">
                <a16:creationId xmlns:a16="http://schemas.microsoft.com/office/drawing/2014/main" id="{AADFA60C-54AA-A5DF-D075-06A200C2C4F9}"/>
              </a:ext>
            </a:extLst>
          </p:cNvPr>
          <p:cNvSpPr>
            <a:spLocks noGrp="1"/>
          </p:cNvSpPr>
          <p:nvPr>
            <p:ph type="pic" sz="quarter" idx="10"/>
          </p:nvPr>
        </p:nvSpPr>
        <p:spPr>
          <a:xfrm>
            <a:off x="136478" y="1239490"/>
            <a:ext cx="4394578" cy="2616004"/>
          </a:xfrm>
          <a:prstGeom prst="rect">
            <a:avLst/>
          </a:prstGeom>
        </p:spPr>
        <p:txBody>
          <a:bodyPr/>
          <a:lstStyle/>
          <a:p>
            <a:endParaRPr lang="en-GB" dirty="0"/>
          </a:p>
        </p:txBody>
      </p:sp>
      <p:sp>
        <p:nvSpPr>
          <p:cNvPr id="3" name="Picture Placeholder 4">
            <a:extLst>
              <a:ext uri="{FF2B5EF4-FFF2-40B4-BE49-F238E27FC236}">
                <a16:creationId xmlns:a16="http://schemas.microsoft.com/office/drawing/2014/main" id="{947A8F04-9DE8-9B8B-6C29-CE6859BFA7C1}"/>
              </a:ext>
            </a:extLst>
          </p:cNvPr>
          <p:cNvSpPr>
            <a:spLocks noGrp="1"/>
          </p:cNvSpPr>
          <p:nvPr>
            <p:ph type="pic" sz="quarter" idx="11"/>
          </p:nvPr>
        </p:nvSpPr>
        <p:spPr>
          <a:xfrm>
            <a:off x="4722125" y="1239490"/>
            <a:ext cx="4394578" cy="2616004"/>
          </a:xfrm>
          <a:prstGeom prst="rect">
            <a:avLst/>
          </a:prstGeom>
        </p:spPr>
        <p:txBody>
          <a:bodyPr/>
          <a:lstStyle/>
          <a:p>
            <a:endParaRPr lang="en-GB" dirty="0"/>
          </a:p>
        </p:txBody>
      </p:sp>
      <p:sp>
        <p:nvSpPr>
          <p:cNvPr id="4" name="Picture Placeholder 4">
            <a:extLst>
              <a:ext uri="{FF2B5EF4-FFF2-40B4-BE49-F238E27FC236}">
                <a16:creationId xmlns:a16="http://schemas.microsoft.com/office/drawing/2014/main" id="{301DF45C-4DA8-27BA-45CF-98AC71DB8BAD}"/>
              </a:ext>
            </a:extLst>
          </p:cNvPr>
          <p:cNvSpPr>
            <a:spLocks noGrp="1"/>
          </p:cNvSpPr>
          <p:nvPr>
            <p:ph type="pic" sz="quarter" idx="12"/>
          </p:nvPr>
        </p:nvSpPr>
        <p:spPr>
          <a:xfrm>
            <a:off x="7499442" y="4045885"/>
            <a:ext cx="4542433" cy="2616004"/>
          </a:xfrm>
          <a:prstGeom prst="rect">
            <a:avLst/>
          </a:prstGeom>
        </p:spPr>
        <p:txBody>
          <a:bodyPr/>
          <a:lstStyle/>
          <a:p>
            <a:endParaRPr lang="en-GB" dirty="0"/>
          </a:p>
        </p:txBody>
      </p:sp>
      <p:sp>
        <p:nvSpPr>
          <p:cNvPr id="6" name="Picture Placeholder 4">
            <a:extLst>
              <a:ext uri="{FF2B5EF4-FFF2-40B4-BE49-F238E27FC236}">
                <a16:creationId xmlns:a16="http://schemas.microsoft.com/office/drawing/2014/main" id="{0AFC076B-0269-F689-3EC0-B2BFF7A7E2F3}"/>
              </a:ext>
            </a:extLst>
          </p:cNvPr>
          <p:cNvSpPr>
            <a:spLocks noGrp="1"/>
          </p:cNvSpPr>
          <p:nvPr>
            <p:ph type="pic" sz="quarter" idx="13"/>
          </p:nvPr>
        </p:nvSpPr>
        <p:spPr>
          <a:xfrm>
            <a:off x="2900149" y="4039061"/>
            <a:ext cx="4394578" cy="2616004"/>
          </a:xfrm>
          <a:prstGeom prst="rect">
            <a:avLst/>
          </a:prstGeom>
        </p:spPr>
        <p:txBody>
          <a:bodyPr/>
          <a:lstStyle/>
          <a:p>
            <a:endParaRPr lang="en-GB" dirty="0"/>
          </a:p>
        </p:txBody>
      </p:sp>
      <p:sp>
        <p:nvSpPr>
          <p:cNvPr id="7" name="Picture Placeholder 4">
            <a:extLst>
              <a:ext uri="{FF2B5EF4-FFF2-40B4-BE49-F238E27FC236}">
                <a16:creationId xmlns:a16="http://schemas.microsoft.com/office/drawing/2014/main" id="{2F6439FA-938C-F9C8-33BC-1A39D8018CD6}"/>
              </a:ext>
            </a:extLst>
          </p:cNvPr>
          <p:cNvSpPr>
            <a:spLocks noGrp="1"/>
          </p:cNvSpPr>
          <p:nvPr>
            <p:ph type="pic" sz="quarter" idx="14"/>
          </p:nvPr>
        </p:nvSpPr>
        <p:spPr>
          <a:xfrm>
            <a:off x="150125" y="4039061"/>
            <a:ext cx="2545308" cy="2616004"/>
          </a:xfrm>
          <a:prstGeom prst="rect">
            <a:avLst/>
          </a:prstGeom>
        </p:spPr>
        <p:txBody>
          <a:bodyPr/>
          <a:lstStyle/>
          <a:p>
            <a:endParaRPr lang="en-GB" dirty="0"/>
          </a:p>
        </p:txBody>
      </p:sp>
      <p:sp>
        <p:nvSpPr>
          <p:cNvPr id="8" name="Picture Placeholder 4">
            <a:extLst>
              <a:ext uri="{FF2B5EF4-FFF2-40B4-BE49-F238E27FC236}">
                <a16:creationId xmlns:a16="http://schemas.microsoft.com/office/drawing/2014/main" id="{6F4A1015-A561-9FAD-EE8E-29FD3D8236B3}"/>
              </a:ext>
            </a:extLst>
          </p:cNvPr>
          <p:cNvSpPr>
            <a:spLocks noGrp="1"/>
          </p:cNvSpPr>
          <p:nvPr>
            <p:ph type="pic" sz="quarter" idx="15"/>
          </p:nvPr>
        </p:nvSpPr>
        <p:spPr>
          <a:xfrm>
            <a:off x="9307772" y="1234447"/>
            <a:ext cx="2717895" cy="2616004"/>
          </a:xfrm>
          <a:prstGeom prst="rect">
            <a:avLst/>
          </a:prstGeom>
        </p:spPr>
        <p:txBody>
          <a:bodyPr/>
          <a:lstStyle/>
          <a:p>
            <a:endParaRPr lang="en-GB" dirty="0"/>
          </a:p>
        </p:txBody>
      </p:sp>
    </p:spTree>
    <p:extLst>
      <p:ext uri="{BB962C8B-B14F-4D97-AF65-F5344CB8AC3E}">
        <p14:creationId xmlns:p14="http://schemas.microsoft.com/office/powerpoint/2010/main" val="2493559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Collage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ACD71-5748-464D-B31B-63491B8E773A}"/>
              </a:ext>
            </a:extLst>
          </p:cNvPr>
          <p:cNvSpPr>
            <a:spLocks noGrp="1"/>
          </p:cNvSpPr>
          <p:nvPr>
            <p:ph type="title"/>
          </p:nvPr>
        </p:nvSpPr>
        <p:spPr>
          <a:xfrm>
            <a:off x="5158410" y="116002"/>
            <a:ext cx="6853740" cy="858033"/>
          </a:xfrm>
          <a:prstGeom prst="rect">
            <a:avLst/>
          </a:prstGeom>
        </p:spPr>
        <p:txBody>
          <a:bodyPr anchor="ctr"/>
          <a:lstStyle>
            <a:lvl1pPr algn="r">
              <a:defRPr>
                <a:solidFill>
                  <a:schemeClr val="bg1"/>
                </a:solidFill>
              </a:defRPr>
            </a:lvl1pPr>
          </a:lstStyle>
          <a:p>
            <a:r>
              <a:rPr lang="en-GB" dirty="0"/>
              <a:t>Click to edit Master title style</a:t>
            </a:r>
            <a:endParaRPr lang="en-US" dirty="0"/>
          </a:p>
        </p:txBody>
      </p:sp>
      <p:sp>
        <p:nvSpPr>
          <p:cNvPr id="5" name="Picture Placeholder 4">
            <a:extLst>
              <a:ext uri="{FF2B5EF4-FFF2-40B4-BE49-F238E27FC236}">
                <a16:creationId xmlns:a16="http://schemas.microsoft.com/office/drawing/2014/main" id="{AADFA60C-54AA-A5DF-D075-06A200C2C4F9}"/>
              </a:ext>
            </a:extLst>
          </p:cNvPr>
          <p:cNvSpPr>
            <a:spLocks noGrp="1"/>
          </p:cNvSpPr>
          <p:nvPr>
            <p:ph type="pic" sz="quarter" idx="10"/>
          </p:nvPr>
        </p:nvSpPr>
        <p:spPr>
          <a:xfrm>
            <a:off x="143302" y="1219017"/>
            <a:ext cx="2879677" cy="5447913"/>
          </a:xfrm>
          <a:prstGeom prst="rect">
            <a:avLst/>
          </a:prstGeom>
        </p:spPr>
        <p:txBody>
          <a:bodyPr/>
          <a:lstStyle/>
          <a:p>
            <a:endParaRPr lang="en-GB" dirty="0"/>
          </a:p>
        </p:txBody>
      </p:sp>
      <p:sp>
        <p:nvSpPr>
          <p:cNvPr id="12" name="Picture Placeholder 4">
            <a:extLst>
              <a:ext uri="{FF2B5EF4-FFF2-40B4-BE49-F238E27FC236}">
                <a16:creationId xmlns:a16="http://schemas.microsoft.com/office/drawing/2014/main" id="{8B6486D0-2FF9-8CEC-EB2C-D0B9D34558E8}"/>
              </a:ext>
            </a:extLst>
          </p:cNvPr>
          <p:cNvSpPr>
            <a:spLocks noGrp="1"/>
          </p:cNvSpPr>
          <p:nvPr>
            <p:ph type="pic" sz="quarter" idx="11"/>
          </p:nvPr>
        </p:nvSpPr>
        <p:spPr>
          <a:xfrm>
            <a:off x="3156045" y="1219017"/>
            <a:ext cx="2879677" cy="5447913"/>
          </a:xfrm>
          <a:prstGeom prst="rect">
            <a:avLst/>
          </a:prstGeom>
        </p:spPr>
        <p:txBody>
          <a:bodyPr/>
          <a:lstStyle/>
          <a:p>
            <a:endParaRPr lang="en-GB" dirty="0"/>
          </a:p>
        </p:txBody>
      </p:sp>
      <p:sp>
        <p:nvSpPr>
          <p:cNvPr id="13" name="Picture Placeholder 4">
            <a:extLst>
              <a:ext uri="{FF2B5EF4-FFF2-40B4-BE49-F238E27FC236}">
                <a16:creationId xmlns:a16="http://schemas.microsoft.com/office/drawing/2014/main" id="{16F13E25-AFFE-70F6-8386-E1CF3092C849}"/>
              </a:ext>
            </a:extLst>
          </p:cNvPr>
          <p:cNvSpPr>
            <a:spLocks noGrp="1"/>
          </p:cNvSpPr>
          <p:nvPr>
            <p:ph type="pic" sz="quarter" idx="12"/>
          </p:nvPr>
        </p:nvSpPr>
        <p:spPr>
          <a:xfrm>
            <a:off x="6168788" y="1219017"/>
            <a:ext cx="2879677" cy="5447913"/>
          </a:xfrm>
          <a:prstGeom prst="rect">
            <a:avLst/>
          </a:prstGeom>
        </p:spPr>
        <p:txBody>
          <a:bodyPr/>
          <a:lstStyle/>
          <a:p>
            <a:endParaRPr lang="en-GB" dirty="0"/>
          </a:p>
        </p:txBody>
      </p:sp>
      <p:sp>
        <p:nvSpPr>
          <p:cNvPr id="14" name="Picture Placeholder 4">
            <a:extLst>
              <a:ext uri="{FF2B5EF4-FFF2-40B4-BE49-F238E27FC236}">
                <a16:creationId xmlns:a16="http://schemas.microsoft.com/office/drawing/2014/main" id="{C12DFDD2-95F2-FFBC-425B-6044B7F595BC}"/>
              </a:ext>
            </a:extLst>
          </p:cNvPr>
          <p:cNvSpPr>
            <a:spLocks noGrp="1"/>
          </p:cNvSpPr>
          <p:nvPr>
            <p:ph type="pic" sz="quarter" idx="13"/>
          </p:nvPr>
        </p:nvSpPr>
        <p:spPr>
          <a:xfrm>
            <a:off x="9182669" y="1219017"/>
            <a:ext cx="2879677" cy="5447913"/>
          </a:xfrm>
          <a:prstGeom prst="rect">
            <a:avLst/>
          </a:prstGeom>
        </p:spPr>
        <p:txBody>
          <a:bodyPr/>
          <a:lstStyle/>
          <a:p>
            <a:endParaRPr lang="en-GB" dirty="0"/>
          </a:p>
        </p:txBody>
      </p:sp>
    </p:spTree>
    <p:extLst>
      <p:ext uri="{BB962C8B-B14F-4D97-AF65-F5344CB8AC3E}">
        <p14:creationId xmlns:p14="http://schemas.microsoft.com/office/powerpoint/2010/main" val="2756830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185265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55" r:id="rId3"/>
    <p:sldLayoutId id="2147483656" r:id="rId4"/>
    <p:sldLayoutId id="2147483661" r:id="rId5"/>
    <p:sldLayoutId id="2147483659" r:id="rId6"/>
    <p:sldLayoutId id="2147483658" r:id="rId7"/>
    <p:sldLayoutId id="2147483662" r:id="rId8"/>
    <p:sldLayoutId id="2147483663" r:id="rId9"/>
    <p:sldLayoutId id="2147483657" r:id="rId10"/>
    <p:sldLayoutId id="2147483660" r:id="rId11"/>
    <p:sldLayoutId id="2147483666" r:id="rId12"/>
    <p:sldLayoutId id="214748366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mailto:kate.robers@streetgames.org" TargetMode="External"/><Relationship Id="rId2" Type="http://schemas.openxmlformats.org/officeDocument/2006/relationships/hyperlink" Target="https://www.streetgames.org/live-projects/get-hull-active/" TargetMode="Externa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logo on a blue background&#10;&#10;Description automatically generated">
            <a:extLst>
              <a:ext uri="{FF2B5EF4-FFF2-40B4-BE49-F238E27FC236}">
                <a16:creationId xmlns:a16="http://schemas.microsoft.com/office/drawing/2014/main" id="{EBF9AE2E-35E9-D8B9-7DA4-83A7C5D64767}"/>
              </a:ext>
            </a:extLst>
          </p:cNvPr>
          <p:cNvPicPr>
            <a:picLocks noGrp="1" noChangeAspect="1"/>
          </p:cNvPicPr>
          <p:nvPr>
            <p:ph type="pic" sz="quarter" idx="10"/>
          </p:nvPr>
        </p:nvPicPr>
        <p:blipFill>
          <a:blip r:embed="rId2"/>
          <a:srcRect/>
          <a:stretch/>
        </p:blipFill>
        <p:spPr>
          <a:xfrm>
            <a:off x="0" y="0"/>
            <a:ext cx="12192000" cy="6858000"/>
          </a:xfrm>
        </p:spPr>
      </p:pic>
    </p:spTree>
    <p:extLst>
      <p:ext uri="{BB962C8B-B14F-4D97-AF65-F5344CB8AC3E}">
        <p14:creationId xmlns:p14="http://schemas.microsoft.com/office/powerpoint/2010/main" val="2154682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graph&#10;&#10;AI-generated content may be incorrect.">
            <a:extLst>
              <a:ext uri="{FF2B5EF4-FFF2-40B4-BE49-F238E27FC236}">
                <a16:creationId xmlns:a16="http://schemas.microsoft.com/office/drawing/2014/main" id="{0EE037CA-F7F5-314E-7F2E-8782479E1981}"/>
              </a:ext>
            </a:extLst>
          </p:cNvPr>
          <p:cNvPicPr>
            <a:picLocks noChangeAspect="1"/>
          </p:cNvPicPr>
          <p:nvPr/>
        </p:nvPicPr>
        <p:blipFill>
          <a:blip r:embed="rId3"/>
          <a:stretch>
            <a:fillRect/>
          </a:stretch>
        </p:blipFill>
        <p:spPr>
          <a:xfrm>
            <a:off x="332001" y="469621"/>
            <a:ext cx="11527998" cy="5918757"/>
          </a:xfrm>
          <a:prstGeom prst="rect">
            <a:avLst/>
          </a:prstGeom>
        </p:spPr>
      </p:pic>
    </p:spTree>
    <p:extLst>
      <p:ext uri="{BB962C8B-B14F-4D97-AF65-F5344CB8AC3E}">
        <p14:creationId xmlns:p14="http://schemas.microsoft.com/office/powerpoint/2010/main" val="42415073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0BFE0-282B-AC75-033C-077EDA248110}"/>
              </a:ext>
            </a:extLst>
          </p:cNvPr>
          <p:cNvSpPr>
            <a:spLocks noGrp="1"/>
          </p:cNvSpPr>
          <p:nvPr>
            <p:ph type="title"/>
          </p:nvPr>
        </p:nvSpPr>
        <p:spPr>
          <a:xfrm>
            <a:off x="4787900" y="122089"/>
            <a:ext cx="7179358" cy="801666"/>
          </a:xfrm>
        </p:spPr>
        <p:txBody>
          <a:bodyPr>
            <a:normAutofit fontScale="90000"/>
          </a:bodyPr>
          <a:lstStyle/>
          <a:p>
            <a:pPr algn="r"/>
            <a:r>
              <a:rPr lang="en-GB" sz="4000" b="1" dirty="0">
                <a:solidFill>
                  <a:schemeClr val="bg1"/>
                </a:solidFill>
              </a:rPr>
              <a:t>Their motivations &amp; interests are varied </a:t>
            </a:r>
          </a:p>
        </p:txBody>
      </p:sp>
      <p:pic>
        <p:nvPicPr>
          <p:cNvPr id="7" name="Picture 6" descr="A group of colorful rectangular boxes&#10;&#10;Description automatically generated">
            <a:extLst>
              <a:ext uri="{FF2B5EF4-FFF2-40B4-BE49-F238E27FC236}">
                <a16:creationId xmlns:a16="http://schemas.microsoft.com/office/drawing/2014/main" id="{07585782-E1D5-2DA4-8995-7C0A51EF2FCE}"/>
              </a:ext>
            </a:extLst>
          </p:cNvPr>
          <p:cNvPicPr>
            <a:picLocks noChangeAspect="1"/>
          </p:cNvPicPr>
          <p:nvPr/>
        </p:nvPicPr>
        <p:blipFill>
          <a:blip r:embed="rId2"/>
          <a:stretch>
            <a:fillRect/>
          </a:stretch>
        </p:blipFill>
        <p:spPr>
          <a:xfrm>
            <a:off x="136248" y="1344111"/>
            <a:ext cx="11919503" cy="5313512"/>
          </a:xfrm>
          <a:prstGeom prst="rect">
            <a:avLst/>
          </a:prstGeom>
        </p:spPr>
      </p:pic>
    </p:spTree>
    <p:extLst>
      <p:ext uri="{BB962C8B-B14F-4D97-AF65-F5344CB8AC3E}">
        <p14:creationId xmlns:p14="http://schemas.microsoft.com/office/powerpoint/2010/main" val="27732709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30607-59A1-5C6C-A909-DE2901358733}"/>
              </a:ext>
            </a:extLst>
          </p:cNvPr>
          <p:cNvSpPr>
            <a:spLocks noGrp="1"/>
          </p:cNvSpPr>
          <p:nvPr>
            <p:ph type="title"/>
          </p:nvPr>
        </p:nvSpPr>
        <p:spPr/>
        <p:txBody>
          <a:bodyPr lIns="91440" tIns="45720" rIns="91440" bIns="45720" anchor="ctr"/>
          <a:lstStyle/>
          <a:p>
            <a:r>
              <a:rPr lang="en-GB" dirty="0">
                <a:ea typeface="Calibri"/>
                <a:cs typeface="Calibri"/>
              </a:rPr>
              <a:t>Ideas</a:t>
            </a:r>
            <a:endParaRPr lang="en-GB" dirty="0"/>
          </a:p>
        </p:txBody>
      </p:sp>
      <p:sp>
        <p:nvSpPr>
          <p:cNvPr id="5" name="TextBox 4">
            <a:extLst>
              <a:ext uri="{FF2B5EF4-FFF2-40B4-BE49-F238E27FC236}">
                <a16:creationId xmlns:a16="http://schemas.microsoft.com/office/drawing/2014/main" id="{B40F22FC-251E-84E6-56C9-33B6AF72E5B7}"/>
              </a:ext>
            </a:extLst>
          </p:cNvPr>
          <p:cNvSpPr txBox="1"/>
          <p:nvPr/>
        </p:nvSpPr>
        <p:spPr>
          <a:xfrm>
            <a:off x="437494" y="2674543"/>
            <a:ext cx="5328920"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14350" indent="-514350">
              <a:buAutoNum type="arabicParenR"/>
            </a:pPr>
            <a:r>
              <a:rPr lang="en-GB" sz="2800" dirty="0">
                <a:ea typeface="Calibri"/>
                <a:cs typeface="Calibri"/>
              </a:rPr>
              <a:t>Know – how </a:t>
            </a:r>
          </a:p>
          <a:p>
            <a:pPr marL="514350" indent="-514350">
              <a:buAutoNum type="arabicParenR"/>
            </a:pPr>
            <a:r>
              <a:rPr lang="en-GB" sz="2800" dirty="0">
                <a:ea typeface="Calibri"/>
                <a:cs typeface="Calibri"/>
              </a:rPr>
              <a:t>Safety in public spaces </a:t>
            </a:r>
          </a:p>
          <a:p>
            <a:pPr marL="514350" indent="-514350">
              <a:buAutoNum type="arabicParenR"/>
            </a:pPr>
            <a:r>
              <a:rPr lang="en-GB" sz="2800" dirty="0">
                <a:ea typeface="Calibri"/>
                <a:cs typeface="Calibri"/>
              </a:rPr>
              <a:t>Incentives / rewards </a:t>
            </a:r>
          </a:p>
          <a:p>
            <a:pPr marL="514350" indent="-514350">
              <a:buAutoNum type="arabicParenR"/>
            </a:pPr>
            <a:r>
              <a:rPr lang="en-GB" sz="2800" dirty="0">
                <a:ea typeface="Calibri"/>
                <a:cs typeface="Calibri"/>
              </a:rPr>
              <a:t>Embracing technology</a:t>
            </a:r>
          </a:p>
          <a:p>
            <a:pPr marL="514350" indent="-514350">
              <a:buAutoNum type="arabicParenR"/>
            </a:pPr>
            <a:r>
              <a:rPr lang="en-GB" sz="2800" dirty="0">
                <a:ea typeface="Calibri"/>
                <a:cs typeface="Calibri"/>
              </a:rPr>
              <a:t>Right people </a:t>
            </a:r>
          </a:p>
        </p:txBody>
      </p:sp>
      <p:pic>
        <p:nvPicPr>
          <p:cNvPr id="6" name="Picture 5">
            <a:extLst>
              <a:ext uri="{FF2B5EF4-FFF2-40B4-BE49-F238E27FC236}">
                <a16:creationId xmlns:a16="http://schemas.microsoft.com/office/drawing/2014/main" id="{1B4EB03E-6031-3B65-D9B9-8B095D9762B9}"/>
              </a:ext>
            </a:extLst>
          </p:cNvPr>
          <p:cNvPicPr>
            <a:picLocks noChangeAspect="1"/>
          </p:cNvPicPr>
          <p:nvPr/>
        </p:nvPicPr>
        <p:blipFill>
          <a:blip r:embed="rId2"/>
          <a:stretch>
            <a:fillRect/>
          </a:stretch>
        </p:blipFill>
        <p:spPr>
          <a:xfrm>
            <a:off x="5397060" y="1523912"/>
            <a:ext cx="6357446" cy="4294997"/>
          </a:xfrm>
          <a:prstGeom prst="rect">
            <a:avLst/>
          </a:prstGeom>
        </p:spPr>
      </p:pic>
    </p:spTree>
    <p:extLst>
      <p:ext uri="{BB962C8B-B14F-4D97-AF65-F5344CB8AC3E}">
        <p14:creationId xmlns:p14="http://schemas.microsoft.com/office/powerpoint/2010/main" val="22189040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AA913-9745-68B3-AFEE-DBBF6F251CF8}"/>
              </a:ext>
            </a:extLst>
          </p:cNvPr>
          <p:cNvSpPr>
            <a:spLocks noGrp="1"/>
          </p:cNvSpPr>
          <p:nvPr>
            <p:ph type="title"/>
          </p:nvPr>
        </p:nvSpPr>
        <p:spPr/>
        <p:txBody>
          <a:bodyPr/>
          <a:lstStyle/>
          <a:p>
            <a:r>
              <a:rPr lang="en-GB" dirty="0"/>
              <a:t>The Onion!</a:t>
            </a:r>
          </a:p>
        </p:txBody>
      </p:sp>
      <p:pic>
        <p:nvPicPr>
          <p:cNvPr id="4" name="Picture 3">
            <a:extLst>
              <a:ext uri="{FF2B5EF4-FFF2-40B4-BE49-F238E27FC236}">
                <a16:creationId xmlns:a16="http://schemas.microsoft.com/office/drawing/2014/main" id="{BFDBC095-083C-00DC-D533-11DF5565C337}"/>
              </a:ext>
            </a:extLst>
          </p:cNvPr>
          <p:cNvPicPr>
            <a:picLocks noChangeAspect="1"/>
          </p:cNvPicPr>
          <p:nvPr/>
        </p:nvPicPr>
        <p:blipFill>
          <a:blip r:embed="rId2"/>
          <a:stretch>
            <a:fillRect/>
          </a:stretch>
        </p:blipFill>
        <p:spPr>
          <a:xfrm>
            <a:off x="179850" y="37148"/>
            <a:ext cx="5553850" cy="6820852"/>
          </a:xfrm>
          <a:prstGeom prst="rect">
            <a:avLst/>
          </a:prstGeom>
        </p:spPr>
      </p:pic>
      <p:pic>
        <p:nvPicPr>
          <p:cNvPr id="6" name="Picture 5">
            <a:extLst>
              <a:ext uri="{FF2B5EF4-FFF2-40B4-BE49-F238E27FC236}">
                <a16:creationId xmlns:a16="http://schemas.microsoft.com/office/drawing/2014/main" id="{98C2BCA9-6934-256F-9918-970ED4B4C59D}"/>
              </a:ext>
            </a:extLst>
          </p:cNvPr>
          <p:cNvPicPr>
            <a:picLocks noChangeAspect="1"/>
          </p:cNvPicPr>
          <p:nvPr/>
        </p:nvPicPr>
        <p:blipFill>
          <a:blip r:embed="rId3"/>
          <a:stretch>
            <a:fillRect/>
          </a:stretch>
        </p:blipFill>
        <p:spPr>
          <a:xfrm>
            <a:off x="5733700" y="1943100"/>
            <a:ext cx="6199911" cy="3743640"/>
          </a:xfrm>
          <a:prstGeom prst="rect">
            <a:avLst/>
          </a:prstGeom>
        </p:spPr>
      </p:pic>
    </p:spTree>
    <p:extLst>
      <p:ext uri="{BB962C8B-B14F-4D97-AF65-F5344CB8AC3E}">
        <p14:creationId xmlns:p14="http://schemas.microsoft.com/office/powerpoint/2010/main" val="1003784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D742A8-FDAA-6DBB-2904-52B8A2845658}"/>
              </a:ext>
            </a:extLst>
          </p:cNvPr>
          <p:cNvPicPr>
            <a:picLocks noChangeAspect="1"/>
          </p:cNvPicPr>
          <p:nvPr/>
        </p:nvPicPr>
        <p:blipFill>
          <a:blip r:embed="rId2"/>
          <a:stretch>
            <a:fillRect/>
          </a:stretch>
        </p:blipFill>
        <p:spPr>
          <a:xfrm>
            <a:off x="1401820" y="0"/>
            <a:ext cx="9388361" cy="6858000"/>
          </a:xfrm>
          <a:prstGeom prst="rect">
            <a:avLst/>
          </a:prstGeom>
        </p:spPr>
      </p:pic>
    </p:spTree>
    <p:extLst>
      <p:ext uri="{BB962C8B-B14F-4D97-AF65-F5344CB8AC3E}">
        <p14:creationId xmlns:p14="http://schemas.microsoft.com/office/powerpoint/2010/main" val="37262517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F3095-00A3-AEE3-3B33-701D5E4D2669}"/>
              </a:ext>
            </a:extLst>
          </p:cNvPr>
          <p:cNvSpPr>
            <a:spLocks noGrp="1"/>
          </p:cNvSpPr>
          <p:nvPr>
            <p:ph type="title"/>
          </p:nvPr>
        </p:nvSpPr>
        <p:spPr/>
        <p:txBody>
          <a:bodyPr lIns="91440" tIns="45720" rIns="91440" bIns="45720" anchor="ctr"/>
          <a:lstStyle/>
          <a:p>
            <a:r>
              <a:rPr lang="en-GB" dirty="0">
                <a:ea typeface="Calibri"/>
                <a:cs typeface="Calibri"/>
              </a:rPr>
              <a:t>Find out more</a:t>
            </a:r>
            <a:endParaRPr lang="en-GB" dirty="0"/>
          </a:p>
        </p:txBody>
      </p:sp>
      <p:sp>
        <p:nvSpPr>
          <p:cNvPr id="4" name="TextBox 3">
            <a:extLst>
              <a:ext uri="{FF2B5EF4-FFF2-40B4-BE49-F238E27FC236}">
                <a16:creationId xmlns:a16="http://schemas.microsoft.com/office/drawing/2014/main" id="{D0D531BB-B438-19D6-FC10-1FB72B02A677}"/>
              </a:ext>
            </a:extLst>
          </p:cNvPr>
          <p:cNvSpPr txBox="1"/>
          <p:nvPr/>
        </p:nvSpPr>
        <p:spPr>
          <a:xfrm>
            <a:off x="1301760" y="1870889"/>
            <a:ext cx="9579746"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ea typeface="Calibri"/>
                <a:cs typeface="Calibri"/>
              </a:rPr>
              <a:t>All </a:t>
            </a:r>
            <a:r>
              <a:rPr lang="en-GB" sz="2800" b="1" dirty="0">
                <a:solidFill>
                  <a:srgbClr val="C00000"/>
                </a:solidFill>
                <a:ea typeface="Calibri"/>
                <a:cs typeface="Calibri"/>
              </a:rPr>
              <a:t>engagement tools</a:t>
            </a:r>
            <a:r>
              <a:rPr lang="en-GB" sz="2800" dirty="0">
                <a:ea typeface="Calibri"/>
                <a:cs typeface="Calibri"/>
              </a:rPr>
              <a:t> are available for you to use and keep the conversation going, all on our </a:t>
            </a:r>
            <a:r>
              <a:rPr lang="en-GB" sz="2800" dirty="0">
                <a:ea typeface="Calibri"/>
                <a:cs typeface="Calibri"/>
                <a:hlinkClick r:id="rId2"/>
              </a:rPr>
              <a:t>website</a:t>
            </a:r>
            <a:r>
              <a:rPr lang="en-GB" sz="2800" dirty="0">
                <a:ea typeface="Calibri"/>
                <a:cs typeface="Calibri"/>
              </a:rPr>
              <a:t>. </a:t>
            </a:r>
          </a:p>
          <a:p>
            <a:endParaRPr lang="en-GB" sz="2800" dirty="0">
              <a:ea typeface="Calibri"/>
              <a:cs typeface="Calibri"/>
            </a:endParaRPr>
          </a:p>
          <a:p>
            <a:r>
              <a:rPr lang="en-GB" sz="2800" dirty="0">
                <a:ea typeface="Calibri"/>
                <a:cs typeface="Calibri"/>
              </a:rPr>
              <a:t>The report details what we have outlined.  </a:t>
            </a:r>
          </a:p>
          <a:p>
            <a:endParaRPr lang="en-GB" sz="2800" dirty="0">
              <a:ea typeface="Calibri"/>
              <a:cs typeface="Calibri"/>
            </a:endParaRPr>
          </a:p>
          <a:p>
            <a:pPr algn="ctr"/>
            <a:r>
              <a:rPr lang="en-GB" sz="2800" dirty="0">
                <a:ea typeface="Calibri"/>
                <a:cs typeface="Calibri"/>
              </a:rPr>
              <a:t>Contact </a:t>
            </a:r>
            <a:r>
              <a:rPr lang="en-GB" sz="2800" dirty="0">
                <a:ea typeface="Calibri"/>
                <a:cs typeface="Calibri"/>
                <a:hlinkClick r:id="rId3"/>
              </a:rPr>
              <a:t>Kate Roberts</a:t>
            </a:r>
            <a:r>
              <a:rPr lang="en-GB" sz="2800" dirty="0">
                <a:ea typeface="Calibri"/>
                <a:cs typeface="Calibri"/>
              </a:rPr>
              <a:t>, </a:t>
            </a:r>
            <a:r>
              <a:rPr lang="en-GB" sz="2800" err="1">
                <a:ea typeface="Calibri"/>
                <a:cs typeface="Calibri"/>
              </a:rPr>
              <a:t>StreetGames</a:t>
            </a:r>
            <a:r>
              <a:rPr lang="en-GB" sz="2800" dirty="0">
                <a:ea typeface="Calibri"/>
                <a:cs typeface="Calibri"/>
              </a:rPr>
              <a:t> Partnership Manager for Yorkshire, Humber and North East. </a:t>
            </a:r>
            <a:r>
              <a:rPr lang="en-GB" sz="2800" u="sng" dirty="0">
                <a:solidFill>
                  <a:schemeClr val="accent1"/>
                </a:solidFill>
                <a:ea typeface="Calibri"/>
                <a:cs typeface="Calibri"/>
              </a:rPr>
              <a:t>Kate.Roberts@StreetGames.org</a:t>
            </a:r>
          </a:p>
          <a:p>
            <a:endParaRPr lang="en-GB" sz="2800" dirty="0">
              <a:ea typeface="Calibri"/>
              <a:cs typeface="Calibri"/>
            </a:endParaRPr>
          </a:p>
        </p:txBody>
      </p:sp>
    </p:spTree>
    <p:extLst>
      <p:ext uri="{BB962C8B-B14F-4D97-AF65-F5344CB8AC3E}">
        <p14:creationId xmlns:p14="http://schemas.microsoft.com/office/powerpoint/2010/main" val="37498801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close-up of a logo&#10;&#10;Description automatically generated">
            <a:extLst>
              <a:ext uri="{FF2B5EF4-FFF2-40B4-BE49-F238E27FC236}">
                <a16:creationId xmlns:a16="http://schemas.microsoft.com/office/drawing/2014/main" id="{13C809DC-F03F-D5F2-158D-04DB04302078}"/>
              </a:ext>
            </a:extLst>
          </p:cNvPr>
          <p:cNvPicPr>
            <a:picLocks noGrp="1" noChangeAspect="1"/>
          </p:cNvPicPr>
          <p:nvPr>
            <p:ph type="pic" sz="quarter" idx="10"/>
          </p:nvPr>
        </p:nvPicPr>
        <p:blipFill>
          <a:blip r:embed="rId2"/>
          <a:srcRect/>
          <a:stretch>
            <a:fillRect/>
          </a:stretch>
        </p:blipFill>
        <p:spPr/>
      </p:pic>
    </p:spTree>
    <p:extLst>
      <p:ext uri="{BB962C8B-B14F-4D97-AF65-F5344CB8AC3E}">
        <p14:creationId xmlns:p14="http://schemas.microsoft.com/office/powerpoint/2010/main" val="33132575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2C10D-9066-AA6C-4DBC-AF6FCB2C03FE}"/>
              </a:ext>
            </a:extLst>
          </p:cNvPr>
          <p:cNvSpPr>
            <a:spLocks noGrp="1"/>
          </p:cNvSpPr>
          <p:nvPr>
            <p:ph type="title"/>
          </p:nvPr>
        </p:nvSpPr>
        <p:spPr/>
        <p:txBody>
          <a:bodyPr lIns="91440" tIns="45720" rIns="91440" bIns="45720" anchor="ctr"/>
          <a:lstStyle/>
          <a:p>
            <a:r>
              <a:rPr lang="en-GB" dirty="0">
                <a:ea typeface="Calibri"/>
                <a:cs typeface="Calibri"/>
              </a:rPr>
              <a:t>What we were exploring</a:t>
            </a:r>
            <a:endParaRPr lang="en-US" dirty="0"/>
          </a:p>
        </p:txBody>
      </p:sp>
      <p:pic>
        <p:nvPicPr>
          <p:cNvPr id="3" name="Picture 2" descr="A group of girls in a gym holding each other&#10;&#10;AI-generated content may be incorrect.">
            <a:extLst>
              <a:ext uri="{FF2B5EF4-FFF2-40B4-BE49-F238E27FC236}">
                <a16:creationId xmlns:a16="http://schemas.microsoft.com/office/drawing/2014/main" id="{D40B2FB2-7CD7-307B-EEBD-E45B6009D753}"/>
              </a:ext>
            </a:extLst>
          </p:cNvPr>
          <p:cNvPicPr>
            <a:picLocks noChangeAspect="1"/>
          </p:cNvPicPr>
          <p:nvPr/>
        </p:nvPicPr>
        <p:blipFill>
          <a:blip r:embed="rId2">
            <a:extLst>
              <a:ext uri="{BEBA8EAE-BF5A-486C-A8C5-ECC9F3942E4B}">
                <a14:imgProps xmlns:a14="http://schemas.microsoft.com/office/drawing/2010/main">
                  <a14:imgLayer r:embed="rId3">
                    <a14:imgEffect>
                      <a14:saturation sat="112000"/>
                    </a14:imgEffect>
                    <a14:imgEffect>
                      <a14:brightnessContrast bright="-38000" contrast="-25000"/>
                    </a14:imgEffect>
                  </a14:imgLayer>
                </a14:imgProps>
              </a:ext>
            </a:extLst>
          </a:blip>
          <a:srcRect l="25225" t="25581" r="-62" b="-111"/>
          <a:stretch>
            <a:fillRect/>
          </a:stretch>
        </p:blipFill>
        <p:spPr>
          <a:xfrm>
            <a:off x="-8740" y="988891"/>
            <a:ext cx="12210598" cy="6852811"/>
          </a:xfrm>
          <a:prstGeom prst="rect">
            <a:avLst/>
          </a:prstGeom>
        </p:spPr>
      </p:pic>
      <p:sp>
        <p:nvSpPr>
          <p:cNvPr id="6" name="TextBox 5">
            <a:extLst>
              <a:ext uri="{FF2B5EF4-FFF2-40B4-BE49-F238E27FC236}">
                <a16:creationId xmlns:a16="http://schemas.microsoft.com/office/drawing/2014/main" id="{09CAB022-234C-F49C-66F4-CFEAEF4E4FA7}"/>
              </a:ext>
            </a:extLst>
          </p:cNvPr>
          <p:cNvSpPr txBox="1"/>
          <p:nvPr/>
        </p:nvSpPr>
        <p:spPr>
          <a:xfrm>
            <a:off x="378460" y="1566193"/>
            <a:ext cx="9222740" cy="4287136"/>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nSpc>
                <a:spcPct val="200000"/>
              </a:lnSpc>
            </a:pPr>
            <a:r>
              <a:rPr lang="en-US" sz="4000" dirty="0">
                <a:solidFill>
                  <a:srgbClr val="FFFFFF"/>
                </a:solidFill>
                <a:latin typeface="Helvetica"/>
                <a:cs typeface="Helvetica"/>
              </a:rPr>
              <a:t>• Perceptions of physical activity;</a:t>
            </a:r>
            <a:endParaRPr lang="en-US" dirty="0"/>
          </a:p>
          <a:p>
            <a:pPr>
              <a:lnSpc>
                <a:spcPct val="200000"/>
              </a:lnSpc>
            </a:pPr>
            <a:r>
              <a:rPr lang="en-US" sz="4000" dirty="0">
                <a:solidFill>
                  <a:srgbClr val="FFFFFF"/>
                </a:solidFill>
                <a:latin typeface="Helvetica"/>
                <a:cs typeface="Helvetica"/>
              </a:rPr>
              <a:t>• Current activity levels and barriers</a:t>
            </a:r>
          </a:p>
          <a:p>
            <a:pPr>
              <a:lnSpc>
                <a:spcPct val="150000"/>
              </a:lnSpc>
            </a:pPr>
            <a:r>
              <a:rPr lang="en-US" sz="4000" dirty="0">
                <a:solidFill>
                  <a:srgbClr val="FFFFFF"/>
                </a:solidFill>
                <a:latin typeface="Helvetica"/>
                <a:cs typeface="Helvetica"/>
              </a:rPr>
              <a:t>• Motivations, ideas and suggestions on what needs to be changed or improved</a:t>
            </a:r>
          </a:p>
        </p:txBody>
      </p:sp>
      <p:pic>
        <p:nvPicPr>
          <p:cNvPr id="5" name="Picture 4">
            <a:extLst>
              <a:ext uri="{FF2B5EF4-FFF2-40B4-BE49-F238E27FC236}">
                <a16:creationId xmlns:a16="http://schemas.microsoft.com/office/drawing/2014/main" id="{CAAA7894-19A1-C5C2-6FE9-2897823E922C}"/>
              </a:ext>
            </a:extLst>
          </p:cNvPr>
          <p:cNvPicPr>
            <a:picLocks noChangeAspect="1"/>
          </p:cNvPicPr>
          <p:nvPr/>
        </p:nvPicPr>
        <p:blipFill>
          <a:blip r:embed="rId4"/>
          <a:stretch>
            <a:fillRect/>
          </a:stretch>
        </p:blipFill>
        <p:spPr>
          <a:xfrm>
            <a:off x="9298849" y="1475137"/>
            <a:ext cx="2514691" cy="2440728"/>
          </a:xfrm>
          <a:prstGeom prst="rect">
            <a:avLst/>
          </a:prstGeom>
        </p:spPr>
      </p:pic>
    </p:spTree>
    <p:extLst>
      <p:ext uri="{BB962C8B-B14F-4D97-AF65-F5344CB8AC3E}">
        <p14:creationId xmlns:p14="http://schemas.microsoft.com/office/powerpoint/2010/main" val="9740461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4D14C-FC89-4695-8897-4E6FDE234C8E}"/>
              </a:ext>
            </a:extLst>
          </p:cNvPr>
          <p:cNvSpPr>
            <a:spLocks noGrp="1"/>
          </p:cNvSpPr>
          <p:nvPr>
            <p:ph type="title"/>
          </p:nvPr>
        </p:nvSpPr>
        <p:spPr/>
        <p:txBody>
          <a:bodyPr/>
          <a:lstStyle/>
          <a:p>
            <a:endParaRPr lang="en-GB"/>
          </a:p>
        </p:txBody>
      </p:sp>
      <p:pic>
        <p:nvPicPr>
          <p:cNvPr id="3" name="Picture 2" descr="A diagram of different colors&#10;&#10;AI-generated content may be incorrect.">
            <a:extLst>
              <a:ext uri="{FF2B5EF4-FFF2-40B4-BE49-F238E27FC236}">
                <a16:creationId xmlns:a16="http://schemas.microsoft.com/office/drawing/2014/main" id="{C25F4142-DB12-D4EE-935C-3C6F4B551B4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396185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4A6DEB-652A-5CD3-BE0A-870B0FB8C266}"/>
              </a:ext>
            </a:extLst>
          </p:cNvPr>
          <p:cNvPicPr>
            <a:picLocks noChangeAspect="1"/>
          </p:cNvPicPr>
          <p:nvPr/>
        </p:nvPicPr>
        <p:blipFill>
          <a:blip r:embed="rId2"/>
          <a:stretch>
            <a:fillRect/>
          </a:stretch>
        </p:blipFill>
        <p:spPr>
          <a:xfrm>
            <a:off x="1880682" y="0"/>
            <a:ext cx="11430000" cy="6858000"/>
          </a:xfrm>
          <a:prstGeom prst="rect">
            <a:avLst/>
          </a:prstGeom>
        </p:spPr>
      </p:pic>
      <p:sp>
        <p:nvSpPr>
          <p:cNvPr id="7" name="TextBox 6">
            <a:extLst>
              <a:ext uri="{FF2B5EF4-FFF2-40B4-BE49-F238E27FC236}">
                <a16:creationId xmlns:a16="http://schemas.microsoft.com/office/drawing/2014/main" id="{DA37B226-0411-5FDD-CFE3-494AF9FE87F7}"/>
              </a:ext>
            </a:extLst>
          </p:cNvPr>
          <p:cNvSpPr txBox="1"/>
          <p:nvPr/>
        </p:nvSpPr>
        <p:spPr>
          <a:xfrm>
            <a:off x="382621" y="1717040"/>
            <a:ext cx="5328920"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ea typeface="Calibri"/>
                <a:cs typeface="Calibri"/>
              </a:rPr>
              <a:t>Engagement</a:t>
            </a:r>
            <a:endParaRPr lang="en-US" dirty="0"/>
          </a:p>
          <a:p>
            <a:pPr marL="285750" indent="-285750">
              <a:buFont typeface="Arial"/>
              <a:buChar char="•"/>
            </a:pPr>
            <a:r>
              <a:rPr lang="en-GB" sz="2800" dirty="0">
                <a:ea typeface="Calibri"/>
                <a:cs typeface="Calibri"/>
              </a:rPr>
              <a:t>Well over 500 young people</a:t>
            </a:r>
          </a:p>
          <a:p>
            <a:pPr marL="285750" indent="-285750">
              <a:buFont typeface="Arial"/>
              <a:buChar char="•"/>
            </a:pPr>
            <a:r>
              <a:rPr lang="en-GB" sz="2800">
                <a:ea typeface="Calibri"/>
                <a:cs typeface="Calibri"/>
              </a:rPr>
              <a:t>500 surveys</a:t>
            </a:r>
            <a:endParaRPr lang="en-GB" sz="2800" dirty="0">
              <a:ea typeface="Calibri"/>
              <a:cs typeface="Calibri"/>
            </a:endParaRPr>
          </a:p>
          <a:p>
            <a:pPr marL="285750" indent="-285750">
              <a:buFont typeface="Arial"/>
              <a:buChar char="•"/>
            </a:pPr>
            <a:r>
              <a:rPr lang="en-GB" sz="2800">
                <a:ea typeface="Calibri"/>
                <a:cs typeface="Calibri"/>
              </a:rPr>
              <a:t>26+ workshops</a:t>
            </a:r>
            <a:endParaRPr lang="en-GB" sz="2800" dirty="0">
              <a:ea typeface="Calibri"/>
              <a:cs typeface="Calibri"/>
            </a:endParaRPr>
          </a:p>
          <a:p>
            <a:pPr marL="285750" indent="-285750">
              <a:buFont typeface="Arial"/>
              <a:buChar char="•"/>
            </a:pPr>
            <a:r>
              <a:rPr lang="en-GB" sz="2800" dirty="0">
                <a:ea typeface="Calibri"/>
                <a:cs typeface="Calibri"/>
              </a:rPr>
              <a:t>100 unique activities</a:t>
            </a:r>
          </a:p>
          <a:p>
            <a:pPr marL="285750" indent="-285750">
              <a:buFont typeface="Arial"/>
              <a:buChar char="•"/>
            </a:pPr>
            <a:r>
              <a:rPr lang="en-GB" sz="2800" dirty="0">
                <a:ea typeface="Calibri"/>
                <a:cs typeface="Calibri"/>
              </a:rPr>
              <a:t>5 events</a:t>
            </a:r>
          </a:p>
          <a:p>
            <a:pPr marL="285750" indent="-285750">
              <a:buFont typeface="Arial"/>
              <a:buChar char="•"/>
            </a:pPr>
            <a:r>
              <a:rPr lang="en-GB" sz="2800" dirty="0">
                <a:ea typeface="Calibri"/>
                <a:cs typeface="Calibri"/>
              </a:rPr>
              <a:t>6 organisations commissioned</a:t>
            </a:r>
          </a:p>
          <a:p>
            <a:pPr marL="285750" indent="-285750">
              <a:buFont typeface="Arial"/>
              <a:buChar char="•"/>
            </a:pPr>
            <a:r>
              <a:rPr lang="en-GB" sz="2800" dirty="0">
                <a:ea typeface="Calibri"/>
                <a:cs typeface="Calibri"/>
              </a:rPr>
              <a:t>Other research reviewed</a:t>
            </a:r>
          </a:p>
          <a:p>
            <a:pPr marL="285750" indent="-285750">
              <a:buFont typeface="Arial"/>
              <a:buChar char="•"/>
            </a:pPr>
            <a:r>
              <a:rPr lang="en-GB" sz="2800" dirty="0">
                <a:ea typeface="Calibri"/>
                <a:cs typeface="Calibri"/>
              </a:rPr>
              <a:t>Check and Challenge sessions</a:t>
            </a:r>
          </a:p>
          <a:p>
            <a:pPr marL="285750" indent="-285750">
              <a:buFont typeface="Arial"/>
              <a:buChar char="•"/>
            </a:pPr>
            <a:endParaRPr lang="en-GB" sz="2800" dirty="0">
              <a:ea typeface="Calibri"/>
              <a:cs typeface="Calibri"/>
            </a:endParaRPr>
          </a:p>
          <a:p>
            <a:pPr marL="285750" indent="-285750">
              <a:buFont typeface="Arial"/>
              <a:buChar char="•"/>
            </a:pPr>
            <a:endParaRPr lang="en-GB" sz="2800" dirty="0">
              <a:ea typeface="Calibri"/>
              <a:cs typeface="Calibri"/>
            </a:endParaRPr>
          </a:p>
        </p:txBody>
      </p:sp>
    </p:spTree>
    <p:extLst>
      <p:ext uri="{BB962C8B-B14F-4D97-AF65-F5344CB8AC3E}">
        <p14:creationId xmlns:p14="http://schemas.microsoft.com/office/powerpoint/2010/main" val="858412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A9027-CC85-9F03-F587-42676B44AF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CC60F1-CF2E-3390-EEEE-F01CDF7539EB}"/>
              </a:ext>
            </a:extLst>
          </p:cNvPr>
          <p:cNvSpPr>
            <a:spLocks noGrp="1"/>
          </p:cNvSpPr>
          <p:nvPr>
            <p:ph type="title"/>
          </p:nvPr>
        </p:nvSpPr>
        <p:spPr>
          <a:xfrm>
            <a:off x="4714504" y="116002"/>
            <a:ext cx="7297646" cy="858033"/>
          </a:xfrm>
        </p:spPr>
        <p:txBody>
          <a:bodyPr lIns="91440" tIns="45720" rIns="91440" bIns="45720" anchor="ctr"/>
          <a:lstStyle/>
          <a:p>
            <a:r>
              <a:rPr lang="en-US" dirty="0">
                <a:ea typeface="Calibri"/>
                <a:cs typeface="Calibri"/>
              </a:rPr>
              <a:t>W</a:t>
            </a:r>
            <a:r>
              <a:rPr lang="en-GB" dirty="0" err="1">
                <a:ea typeface="Calibri"/>
                <a:cs typeface="Calibri"/>
              </a:rPr>
              <a:t>ho</a:t>
            </a:r>
            <a:r>
              <a:rPr lang="en-GB" dirty="0">
                <a:ea typeface="Calibri"/>
                <a:cs typeface="Calibri"/>
              </a:rPr>
              <a:t> engaged </a:t>
            </a:r>
            <a:endParaRPr lang="en-GB" dirty="0"/>
          </a:p>
        </p:txBody>
      </p:sp>
      <p:pic>
        <p:nvPicPr>
          <p:cNvPr id="5" name="Picture 4">
            <a:extLst>
              <a:ext uri="{FF2B5EF4-FFF2-40B4-BE49-F238E27FC236}">
                <a16:creationId xmlns:a16="http://schemas.microsoft.com/office/drawing/2014/main" id="{411B4DAD-608F-462A-B8CF-176147B045D9}"/>
              </a:ext>
            </a:extLst>
          </p:cNvPr>
          <p:cNvPicPr>
            <a:picLocks noChangeAspect="1"/>
          </p:cNvPicPr>
          <p:nvPr/>
        </p:nvPicPr>
        <p:blipFill>
          <a:blip r:embed="rId2"/>
          <a:stretch>
            <a:fillRect/>
          </a:stretch>
        </p:blipFill>
        <p:spPr>
          <a:xfrm>
            <a:off x="618352" y="2033392"/>
            <a:ext cx="7069184" cy="3429257"/>
          </a:xfrm>
          <a:prstGeom prst="rect">
            <a:avLst/>
          </a:prstGeom>
        </p:spPr>
      </p:pic>
      <p:sp>
        <p:nvSpPr>
          <p:cNvPr id="6" name="TextBox 5">
            <a:extLst>
              <a:ext uri="{FF2B5EF4-FFF2-40B4-BE49-F238E27FC236}">
                <a16:creationId xmlns:a16="http://schemas.microsoft.com/office/drawing/2014/main" id="{5B58C2B6-5F1D-5254-F970-234D27D64EB7}"/>
              </a:ext>
            </a:extLst>
          </p:cNvPr>
          <p:cNvSpPr txBox="1"/>
          <p:nvPr/>
        </p:nvSpPr>
        <p:spPr>
          <a:xfrm>
            <a:off x="7916640" y="2840079"/>
            <a:ext cx="3966359" cy="1815882"/>
          </a:xfrm>
          <a:prstGeom prst="rect">
            <a:avLst/>
          </a:prstGeom>
          <a:noFill/>
        </p:spPr>
        <p:txBody>
          <a:bodyPr wrap="square" rtlCol="0">
            <a:spAutoFit/>
          </a:bodyPr>
          <a:lstStyle/>
          <a:p>
            <a:r>
              <a:rPr lang="en-US" sz="2800" dirty="0"/>
              <a:t>90 % of young people we spoke to are not currently active enough to meet CMO guidelines </a:t>
            </a:r>
            <a:endParaRPr lang="en-GB" sz="2800" dirty="0"/>
          </a:p>
        </p:txBody>
      </p:sp>
    </p:spTree>
    <p:extLst>
      <p:ext uri="{BB962C8B-B14F-4D97-AF65-F5344CB8AC3E}">
        <p14:creationId xmlns:p14="http://schemas.microsoft.com/office/powerpoint/2010/main" val="28307454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9C4EE-890A-3555-0995-5AC0C3F47C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B4ACB8-5324-6103-BD41-3D90DF8BEDDD}"/>
              </a:ext>
            </a:extLst>
          </p:cNvPr>
          <p:cNvSpPr>
            <a:spLocks noGrp="1"/>
          </p:cNvSpPr>
          <p:nvPr>
            <p:ph type="title"/>
          </p:nvPr>
        </p:nvSpPr>
        <p:spPr>
          <a:xfrm>
            <a:off x="4714504" y="116002"/>
            <a:ext cx="7297646" cy="858033"/>
          </a:xfrm>
        </p:spPr>
        <p:txBody>
          <a:bodyPr lIns="91440" tIns="45720" rIns="91440" bIns="45720" anchor="ctr"/>
          <a:lstStyle/>
          <a:p>
            <a:r>
              <a:rPr lang="en-GB" dirty="0">
                <a:ea typeface="Calibri"/>
                <a:cs typeface="Calibri"/>
              </a:rPr>
              <a:t>Perceptions of Physical Activity</a:t>
            </a:r>
            <a:endParaRPr lang="en-GB" dirty="0"/>
          </a:p>
        </p:txBody>
      </p:sp>
      <p:sp>
        <p:nvSpPr>
          <p:cNvPr id="3" name="TextBox 2">
            <a:extLst>
              <a:ext uri="{FF2B5EF4-FFF2-40B4-BE49-F238E27FC236}">
                <a16:creationId xmlns:a16="http://schemas.microsoft.com/office/drawing/2014/main" id="{0A449A4E-AF02-8CF8-534A-5DB48E324E40}"/>
              </a:ext>
            </a:extLst>
          </p:cNvPr>
          <p:cNvSpPr txBox="1"/>
          <p:nvPr/>
        </p:nvSpPr>
        <p:spPr>
          <a:xfrm>
            <a:off x="279000" y="1310667"/>
            <a:ext cx="6932952"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panose="020B0604020202020204" pitchFamily="34" charset="0"/>
              <a:buChar char="•"/>
            </a:pPr>
            <a:r>
              <a:rPr lang="en-US" sz="2800" dirty="0">
                <a:ea typeface="Calibri"/>
                <a:cs typeface="Calibri"/>
              </a:rPr>
              <a:t>Some young people had a broad understanding of what physical activity is and how active they ‘should be’</a:t>
            </a:r>
          </a:p>
          <a:p>
            <a:pPr marL="457200" indent="-457200">
              <a:buFont typeface="Arial" panose="020B0604020202020204" pitchFamily="34" charset="0"/>
              <a:buChar char="•"/>
            </a:pPr>
            <a:r>
              <a:rPr lang="en-US" sz="2800" dirty="0">
                <a:ea typeface="Calibri"/>
                <a:cs typeface="Calibri"/>
              </a:rPr>
              <a:t>Many were surprised at the broad range of activities that counted as physical activity </a:t>
            </a:r>
          </a:p>
          <a:p>
            <a:pPr marL="457200" indent="-457200">
              <a:buFont typeface="Arial" panose="020B0604020202020204" pitchFamily="34" charset="0"/>
              <a:buChar char="•"/>
            </a:pPr>
            <a:r>
              <a:rPr lang="en-US" sz="2800" dirty="0">
                <a:ea typeface="Calibri"/>
                <a:cs typeface="Calibri"/>
              </a:rPr>
              <a:t>Many were surprised they ‘should’ be doing 60 minutes of physical activity per day </a:t>
            </a:r>
          </a:p>
          <a:p>
            <a:pPr marL="457200" indent="-457200">
              <a:buFont typeface="Arial" panose="020B0604020202020204" pitchFamily="34" charset="0"/>
              <a:buChar char="•"/>
            </a:pPr>
            <a:r>
              <a:rPr lang="en-US" sz="2800" dirty="0">
                <a:ea typeface="Calibri"/>
                <a:cs typeface="Calibri"/>
              </a:rPr>
              <a:t>50 % of young people would ‘like to be more active’ , however many of the least active ‘had no desire to increase physical activity’</a:t>
            </a:r>
            <a:endParaRPr lang="en-GB" sz="2800" dirty="0">
              <a:ea typeface="Calibri"/>
              <a:cs typeface="Calibri"/>
            </a:endParaRPr>
          </a:p>
        </p:txBody>
      </p:sp>
      <p:pic>
        <p:nvPicPr>
          <p:cNvPr id="6" name="Picture 5">
            <a:extLst>
              <a:ext uri="{FF2B5EF4-FFF2-40B4-BE49-F238E27FC236}">
                <a16:creationId xmlns:a16="http://schemas.microsoft.com/office/drawing/2014/main" id="{A3EFB55B-62EC-9151-67B2-BFFA9D7C6720}"/>
              </a:ext>
            </a:extLst>
          </p:cNvPr>
          <p:cNvPicPr>
            <a:picLocks noChangeAspect="1"/>
          </p:cNvPicPr>
          <p:nvPr/>
        </p:nvPicPr>
        <p:blipFill>
          <a:blip r:embed="rId2"/>
          <a:stretch>
            <a:fillRect/>
          </a:stretch>
        </p:blipFill>
        <p:spPr>
          <a:xfrm>
            <a:off x="7612847" y="2613716"/>
            <a:ext cx="4399303" cy="2656883"/>
          </a:xfrm>
          <a:prstGeom prst="rect">
            <a:avLst/>
          </a:prstGeom>
        </p:spPr>
      </p:pic>
    </p:spTree>
    <p:extLst>
      <p:ext uri="{BB962C8B-B14F-4D97-AF65-F5344CB8AC3E}">
        <p14:creationId xmlns:p14="http://schemas.microsoft.com/office/powerpoint/2010/main" val="6787639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03C7E-0A8B-55B4-0359-491689E696DF}"/>
              </a:ext>
            </a:extLst>
          </p:cNvPr>
          <p:cNvSpPr>
            <a:spLocks noGrp="1"/>
          </p:cNvSpPr>
          <p:nvPr>
            <p:ph type="title"/>
          </p:nvPr>
        </p:nvSpPr>
        <p:spPr/>
        <p:txBody>
          <a:bodyPr lIns="91440" tIns="45720" rIns="91440" bIns="45720" anchor="ctr"/>
          <a:lstStyle/>
          <a:p>
            <a:r>
              <a:rPr lang="en-GB" dirty="0">
                <a:ea typeface="Calibri"/>
                <a:cs typeface="Calibri"/>
              </a:rPr>
              <a:t>Barriers</a:t>
            </a:r>
            <a:endParaRPr lang="en-GB" dirty="0"/>
          </a:p>
        </p:txBody>
      </p:sp>
      <p:pic>
        <p:nvPicPr>
          <p:cNvPr id="4" name="Picture 3" descr="A red background with white text and colorful circles&#10;&#10;AI-generated content may be incorrect.">
            <a:extLst>
              <a:ext uri="{FF2B5EF4-FFF2-40B4-BE49-F238E27FC236}">
                <a16:creationId xmlns:a16="http://schemas.microsoft.com/office/drawing/2014/main" id="{F35D0F85-8A8F-DA3A-3F0B-7FFDCA99C4B6}"/>
              </a:ext>
            </a:extLst>
          </p:cNvPr>
          <p:cNvPicPr>
            <a:picLocks noChangeAspect="1"/>
          </p:cNvPicPr>
          <p:nvPr/>
        </p:nvPicPr>
        <p:blipFill>
          <a:blip r:embed="rId2"/>
          <a:stretch>
            <a:fillRect/>
          </a:stretch>
        </p:blipFill>
        <p:spPr>
          <a:xfrm>
            <a:off x="6400800" y="1021080"/>
            <a:ext cx="5791200" cy="5836920"/>
          </a:xfrm>
          <a:prstGeom prst="rect">
            <a:avLst/>
          </a:prstGeom>
        </p:spPr>
      </p:pic>
      <p:pic>
        <p:nvPicPr>
          <p:cNvPr id="6" name="Picture 5">
            <a:extLst>
              <a:ext uri="{FF2B5EF4-FFF2-40B4-BE49-F238E27FC236}">
                <a16:creationId xmlns:a16="http://schemas.microsoft.com/office/drawing/2014/main" id="{8305D263-87B1-B0CE-3D6A-A545DFBE779D}"/>
              </a:ext>
            </a:extLst>
          </p:cNvPr>
          <p:cNvPicPr>
            <a:picLocks noChangeAspect="1"/>
          </p:cNvPicPr>
          <p:nvPr/>
        </p:nvPicPr>
        <p:blipFill>
          <a:blip r:embed="rId3"/>
          <a:stretch>
            <a:fillRect/>
          </a:stretch>
        </p:blipFill>
        <p:spPr>
          <a:xfrm>
            <a:off x="278152" y="1415615"/>
            <a:ext cx="5687219" cy="2981741"/>
          </a:xfrm>
          <a:prstGeom prst="rect">
            <a:avLst/>
          </a:prstGeom>
        </p:spPr>
      </p:pic>
      <p:sp>
        <p:nvSpPr>
          <p:cNvPr id="7" name="TextBox 6">
            <a:extLst>
              <a:ext uri="{FF2B5EF4-FFF2-40B4-BE49-F238E27FC236}">
                <a16:creationId xmlns:a16="http://schemas.microsoft.com/office/drawing/2014/main" id="{958BD67F-995B-1033-54FF-3EDB6675F1D9}"/>
              </a:ext>
            </a:extLst>
          </p:cNvPr>
          <p:cNvSpPr txBox="1"/>
          <p:nvPr/>
        </p:nvSpPr>
        <p:spPr>
          <a:xfrm>
            <a:off x="629392" y="4762005"/>
            <a:ext cx="5466608" cy="1477328"/>
          </a:xfrm>
          <a:prstGeom prst="rect">
            <a:avLst/>
          </a:prstGeom>
          <a:noFill/>
        </p:spPr>
        <p:txBody>
          <a:bodyPr wrap="square" rtlCol="0">
            <a:spAutoFit/>
          </a:bodyPr>
          <a:lstStyle/>
          <a:p>
            <a:pPr marL="285750" indent="-285750">
              <a:buFontTx/>
              <a:buChar char="-"/>
            </a:pPr>
            <a:r>
              <a:rPr lang="en-US" b="1" dirty="0"/>
              <a:t>Individual Factors (Lack of time)</a:t>
            </a:r>
          </a:p>
          <a:p>
            <a:pPr marL="285750" indent="-285750">
              <a:buFontTx/>
              <a:buChar char="-"/>
            </a:pPr>
            <a:r>
              <a:rPr lang="en-US" b="1" dirty="0"/>
              <a:t>Psychological Factors (Not confident enough)</a:t>
            </a:r>
          </a:p>
          <a:p>
            <a:pPr marL="285750" indent="-285750">
              <a:buFontTx/>
              <a:buChar char="-"/>
            </a:pPr>
            <a:r>
              <a:rPr lang="en-US" b="1" dirty="0"/>
              <a:t>Motivational factors (lack of energy)</a:t>
            </a:r>
          </a:p>
          <a:p>
            <a:pPr marL="285750" indent="-285750">
              <a:buFontTx/>
              <a:buChar char="-"/>
            </a:pPr>
            <a:r>
              <a:rPr lang="en-US" b="1" dirty="0"/>
              <a:t>Physical factors (cost / transport)</a:t>
            </a:r>
          </a:p>
          <a:p>
            <a:pPr marL="285750" indent="-285750">
              <a:buFontTx/>
              <a:buChar char="-"/>
            </a:pPr>
            <a:endParaRPr lang="en-GB" dirty="0"/>
          </a:p>
        </p:txBody>
      </p:sp>
    </p:spTree>
    <p:extLst>
      <p:ext uri="{BB962C8B-B14F-4D97-AF65-F5344CB8AC3E}">
        <p14:creationId xmlns:p14="http://schemas.microsoft.com/office/powerpoint/2010/main" val="28220602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85148-436C-4E70-A39C-C90EA0FD95B9}"/>
              </a:ext>
            </a:extLst>
          </p:cNvPr>
          <p:cNvSpPr>
            <a:spLocks noGrp="1"/>
          </p:cNvSpPr>
          <p:nvPr>
            <p:ph type="title"/>
          </p:nvPr>
        </p:nvSpPr>
        <p:spPr/>
        <p:txBody>
          <a:bodyPr lIns="91440" tIns="45720" rIns="91440" bIns="45720" anchor="ctr"/>
          <a:lstStyle/>
          <a:p>
            <a:r>
              <a:rPr lang="en-GB" dirty="0">
                <a:ea typeface="Calibri"/>
                <a:cs typeface="Calibri"/>
              </a:rPr>
              <a:t>Motivations</a:t>
            </a:r>
            <a:endParaRPr lang="en-GB" dirty="0"/>
          </a:p>
        </p:txBody>
      </p:sp>
      <p:pic>
        <p:nvPicPr>
          <p:cNvPr id="3" name="Picture 2" descr="A blue background with orange and white circles and text&#10;&#10;AI-generated content may be incorrect.">
            <a:extLst>
              <a:ext uri="{FF2B5EF4-FFF2-40B4-BE49-F238E27FC236}">
                <a16:creationId xmlns:a16="http://schemas.microsoft.com/office/drawing/2014/main" id="{467EC7A3-8D40-3C91-3575-851539DDA057}"/>
              </a:ext>
            </a:extLst>
          </p:cNvPr>
          <p:cNvPicPr>
            <a:picLocks noChangeAspect="1"/>
          </p:cNvPicPr>
          <p:nvPr/>
        </p:nvPicPr>
        <p:blipFill>
          <a:blip r:embed="rId2"/>
          <a:stretch>
            <a:fillRect/>
          </a:stretch>
        </p:blipFill>
        <p:spPr>
          <a:xfrm>
            <a:off x="6278880" y="944880"/>
            <a:ext cx="5913120" cy="5913120"/>
          </a:xfrm>
          <a:prstGeom prst="rect">
            <a:avLst/>
          </a:prstGeom>
        </p:spPr>
      </p:pic>
      <p:pic>
        <p:nvPicPr>
          <p:cNvPr id="6" name="Picture 5">
            <a:extLst>
              <a:ext uri="{FF2B5EF4-FFF2-40B4-BE49-F238E27FC236}">
                <a16:creationId xmlns:a16="http://schemas.microsoft.com/office/drawing/2014/main" id="{C061C89B-DBB5-E9D8-AD74-2B88D1219C95}"/>
              </a:ext>
            </a:extLst>
          </p:cNvPr>
          <p:cNvPicPr>
            <a:picLocks noChangeAspect="1"/>
          </p:cNvPicPr>
          <p:nvPr/>
        </p:nvPicPr>
        <p:blipFill>
          <a:blip r:embed="rId3"/>
          <a:stretch>
            <a:fillRect/>
          </a:stretch>
        </p:blipFill>
        <p:spPr>
          <a:xfrm>
            <a:off x="399254" y="2092443"/>
            <a:ext cx="5696745" cy="3029373"/>
          </a:xfrm>
          <a:prstGeom prst="rect">
            <a:avLst/>
          </a:prstGeom>
        </p:spPr>
      </p:pic>
    </p:spTree>
    <p:extLst>
      <p:ext uri="{BB962C8B-B14F-4D97-AF65-F5344CB8AC3E}">
        <p14:creationId xmlns:p14="http://schemas.microsoft.com/office/powerpoint/2010/main" val="18541152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DDE66-6ECC-57FF-7B95-BA0E9DE9FB93}"/>
              </a:ext>
            </a:extLst>
          </p:cNvPr>
          <p:cNvSpPr>
            <a:spLocks noGrp="1"/>
          </p:cNvSpPr>
          <p:nvPr>
            <p:ph type="title"/>
          </p:nvPr>
        </p:nvSpPr>
        <p:spPr/>
        <p:txBody>
          <a:bodyPr lIns="91440" tIns="45720" rIns="91440" bIns="45720" anchor="ctr"/>
          <a:lstStyle/>
          <a:p>
            <a:r>
              <a:rPr lang="en-US" dirty="0">
                <a:solidFill>
                  <a:srgbClr val="FFFFFF"/>
                </a:solidFill>
                <a:latin typeface="Calibri"/>
                <a:ea typeface="Calibri"/>
                <a:cs typeface="Calibri"/>
              </a:rPr>
              <a:t>S</a:t>
            </a:r>
            <a:r>
              <a:rPr lang="en-GB" dirty="0" err="1">
                <a:solidFill>
                  <a:srgbClr val="FFFFFF"/>
                </a:solidFill>
                <a:latin typeface="Calibri"/>
                <a:ea typeface="Calibri"/>
                <a:cs typeface="Calibri"/>
              </a:rPr>
              <a:t>urvey</a:t>
            </a:r>
            <a:r>
              <a:rPr lang="en-GB" dirty="0">
                <a:solidFill>
                  <a:srgbClr val="FFFFFF"/>
                </a:solidFill>
                <a:latin typeface="Calibri"/>
                <a:ea typeface="Calibri"/>
                <a:cs typeface="Calibri"/>
              </a:rPr>
              <a:t> Analysis </a:t>
            </a:r>
            <a:endParaRPr lang="en-GB" dirty="0">
              <a:ea typeface="Calibri"/>
              <a:cs typeface="Calibri"/>
            </a:endParaRPr>
          </a:p>
        </p:txBody>
      </p:sp>
      <p:pic>
        <p:nvPicPr>
          <p:cNvPr id="3" name="Picture 2">
            <a:extLst>
              <a:ext uri="{FF2B5EF4-FFF2-40B4-BE49-F238E27FC236}">
                <a16:creationId xmlns:a16="http://schemas.microsoft.com/office/drawing/2014/main" id="{0681B15B-D23D-EC36-81E5-AEBF62663C9F}"/>
              </a:ext>
            </a:extLst>
          </p:cNvPr>
          <p:cNvPicPr>
            <a:picLocks noChangeAspect="1"/>
          </p:cNvPicPr>
          <p:nvPr/>
        </p:nvPicPr>
        <p:blipFill>
          <a:blip r:embed="rId3"/>
          <a:stretch>
            <a:fillRect/>
          </a:stretch>
        </p:blipFill>
        <p:spPr>
          <a:xfrm>
            <a:off x="3020667" y="1224543"/>
            <a:ext cx="7286535" cy="5166360"/>
          </a:xfrm>
          <a:prstGeom prst="rect">
            <a:avLst/>
          </a:prstGeom>
        </p:spPr>
      </p:pic>
      <p:sp>
        <p:nvSpPr>
          <p:cNvPr id="5" name="TextBox 4">
            <a:extLst>
              <a:ext uri="{FF2B5EF4-FFF2-40B4-BE49-F238E27FC236}">
                <a16:creationId xmlns:a16="http://schemas.microsoft.com/office/drawing/2014/main" id="{B660DA6F-AA3B-E7C9-2707-AE681C15BE72}"/>
              </a:ext>
            </a:extLst>
          </p:cNvPr>
          <p:cNvSpPr txBox="1"/>
          <p:nvPr/>
        </p:nvSpPr>
        <p:spPr>
          <a:xfrm>
            <a:off x="1766925" y="2279655"/>
            <a:ext cx="1016000"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ea typeface="Calibri"/>
                <a:cs typeface="Calibri"/>
              </a:rPr>
              <a:t>31%</a:t>
            </a:r>
          </a:p>
          <a:p>
            <a:endParaRPr lang="en-GB" sz="2800" dirty="0">
              <a:ea typeface="Calibri"/>
              <a:cs typeface="Calibri"/>
            </a:endParaRPr>
          </a:p>
          <a:p>
            <a:endParaRPr lang="en-GB" sz="2800" dirty="0">
              <a:ea typeface="Calibri"/>
              <a:cs typeface="Calibri"/>
            </a:endParaRPr>
          </a:p>
          <a:p>
            <a:r>
              <a:rPr lang="en-GB" sz="2800" dirty="0">
                <a:ea typeface="Calibri"/>
                <a:cs typeface="Calibri"/>
              </a:rPr>
              <a:t>34%</a:t>
            </a:r>
          </a:p>
          <a:p>
            <a:endParaRPr lang="en-GB" sz="2800" dirty="0">
              <a:ea typeface="Calibri"/>
              <a:cs typeface="Calibri"/>
            </a:endParaRPr>
          </a:p>
          <a:p>
            <a:endParaRPr lang="en-GB" sz="2800" dirty="0">
              <a:ea typeface="Calibri"/>
              <a:cs typeface="Calibri"/>
            </a:endParaRPr>
          </a:p>
          <a:p>
            <a:endParaRPr lang="en-GB" sz="2800" dirty="0">
              <a:ea typeface="Calibri"/>
              <a:cs typeface="Calibri"/>
            </a:endParaRPr>
          </a:p>
          <a:p>
            <a:r>
              <a:rPr lang="en-GB" sz="2800" dirty="0">
                <a:ea typeface="Calibri"/>
                <a:cs typeface="Calibri"/>
              </a:rPr>
              <a:t>35%</a:t>
            </a:r>
          </a:p>
        </p:txBody>
      </p:sp>
    </p:spTree>
    <p:extLst>
      <p:ext uri="{BB962C8B-B14F-4D97-AF65-F5344CB8AC3E}">
        <p14:creationId xmlns:p14="http://schemas.microsoft.com/office/powerpoint/2010/main" val="9704275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d7b790e-0373-43e0-9c5b-107ea664eea6" xsi:nil="true"/>
    <lcf76f155ced4ddcb4097134ff3c332f xmlns="929cb3b0-4bd8-4932-94bb-94f81d8789d0">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3F9128E37A23B43AD44F6796B1AFB84" ma:contentTypeVersion="13" ma:contentTypeDescription="Create a new document." ma:contentTypeScope="" ma:versionID="4023c688928e55b679fcb7020715f58a">
  <xsd:schema xmlns:xsd="http://www.w3.org/2001/XMLSchema" xmlns:xs="http://www.w3.org/2001/XMLSchema" xmlns:p="http://schemas.microsoft.com/office/2006/metadata/properties" xmlns:ns2="929cb3b0-4bd8-4932-94bb-94f81d8789d0" xmlns:ns3="cd7b790e-0373-43e0-9c5b-107ea664eea6" targetNamespace="http://schemas.microsoft.com/office/2006/metadata/properties" ma:root="true" ma:fieldsID="2acc6b8e4d3cf60ab13c81597f570b4a" ns2:_="" ns3:_="">
    <xsd:import namespace="929cb3b0-4bd8-4932-94bb-94f81d8789d0"/>
    <xsd:import namespace="cd7b790e-0373-43e0-9c5b-107ea664eea6"/>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MediaServiceBillingMetadata"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9cb3b0-4bd8-4932-94bb-94f81d8789d0"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ba8cf889-1636-4ad7-84b8-517ce47ff9c5"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dexed="true" ma:internalName="MediaServiceLocation" ma:readOnly="true">
      <xsd:simpleType>
        <xsd:restriction base="dms:Text"/>
      </xsd:simpleType>
    </xsd:element>
    <xsd:element name="MediaServiceBillingMetadata" ma:index="19" nillable="true" ma:displayName="MediaServiceBillingMetadata" ma:hidden="true" ma:internalName="MediaServiceBillingMetadata"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d7b790e-0373-43e0-9c5b-107ea664eea6"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8445f090-976b-4f90-9d2e-e1a39ebdff44}" ma:internalName="TaxCatchAll" ma:showField="CatchAllData" ma:web="cd7b790e-0373-43e0-9c5b-107ea664ee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7C1CF94-353C-4FA5-82CB-340A108A7589}">
  <ds:schemaRefs>
    <ds:schemaRef ds:uri="http://schemas.microsoft.com/office/2006/metadata/properties"/>
    <ds:schemaRef ds:uri="http://schemas.microsoft.com/office/infopath/2007/PartnerControls"/>
    <ds:schemaRef ds:uri="4ecba77b-4c14-4892-b5d5-163b51dfcad5"/>
    <ds:schemaRef ds:uri="cd7b790e-0373-43e0-9c5b-107ea664eea6"/>
    <ds:schemaRef ds:uri="466190fe-a96a-4ad0-afdc-68b9082f2d8f"/>
    <ds:schemaRef ds:uri="1de37c8d-b063-4b6a-8a30-5d1af9a374cc"/>
    <ds:schemaRef ds:uri="http://schemas.microsoft.com/sharepoint/v3"/>
  </ds:schemaRefs>
</ds:datastoreItem>
</file>

<file path=customXml/itemProps2.xml><?xml version="1.0" encoding="utf-8"?>
<ds:datastoreItem xmlns:ds="http://schemas.openxmlformats.org/officeDocument/2006/customXml" ds:itemID="{3D84A420-3A74-49A4-B728-6600F033FB0F}">
  <ds:schemaRefs>
    <ds:schemaRef ds:uri="http://schemas.microsoft.com/sharepoint/v3/contenttype/forms"/>
  </ds:schemaRefs>
</ds:datastoreItem>
</file>

<file path=customXml/itemProps3.xml><?xml version="1.0" encoding="utf-8"?>
<ds:datastoreItem xmlns:ds="http://schemas.openxmlformats.org/officeDocument/2006/customXml" ds:itemID="{DD71E37A-E66A-40B6-BAF9-275F312EF690}"/>
</file>

<file path=docProps/app.xml><?xml version="1.0" encoding="utf-8"?>
<Properties xmlns="http://schemas.openxmlformats.org/officeDocument/2006/extended-properties" xmlns:vt="http://schemas.openxmlformats.org/officeDocument/2006/docPropsVTypes">
  <TotalTime>3860</TotalTime>
  <Words>664</Words>
  <Application>Microsoft Office PowerPoint</Application>
  <PresentationFormat>Widescreen</PresentationFormat>
  <Paragraphs>70</Paragraphs>
  <Slides>16</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Aptos</vt:lpstr>
      <vt:lpstr>Arial</vt:lpstr>
      <vt:lpstr>Calibri</vt:lpstr>
      <vt:lpstr>Helvetica</vt:lpstr>
      <vt:lpstr>Wingdings</vt:lpstr>
      <vt:lpstr>Office Theme</vt:lpstr>
      <vt:lpstr>PowerPoint Presentation</vt:lpstr>
      <vt:lpstr>What we were exploring</vt:lpstr>
      <vt:lpstr>PowerPoint Presentation</vt:lpstr>
      <vt:lpstr>PowerPoint Presentation</vt:lpstr>
      <vt:lpstr>Who engaged </vt:lpstr>
      <vt:lpstr>Perceptions of Physical Activity</vt:lpstr>
      <vt:lpstr>Barriers</vt:lpstr>
      <vt:lpstr>Motivations</vt:lpstr>
      <vt:lpstr>Survey Analysis </vt:lpstr>
      <vt:lpstr>PowerPoint Presentation</vt:lpstr>
      <vt:lpstr>Their motivations &amp; interests are varied </vt:lpstr>
      <vt:lpstr>Ideas</vt:lpstr>
      <vt:lpstr>The Onion!</vt:lpstr>
      <vt:lpstr>PowerPoint Presentation</vt:lpstr>
      <vt:lpstr>Find out more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Imran Mughal</dc:creator>
  <cp:lastModifiedBy>Kate Roberts</cp:lastModifiedBy>
  <cp:revision>193</cp:revision>
  <dcterms:created xsi:type="dcterms:W3CDTF">2021-12-09T21:38:11Z</dcterms:created>
  <dcterms:modified xsi:type="dcterms:W3CDTF">2025-07-20T19:37:36Z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0x01010093F9128E37A23B43AD44F6796B1AFB84</vt:lpwstr>
  </property>
  <property fmtid="{D5CDD505-2E9C-101B-9397-08002B2CF9AE}" pid="3" name="MediaServiceImageTags">
    <vt:lpwstr/>
  </property>
</Properties>
</file>